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0"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1" r:id="rId23"/>
    <p:sldId id="282"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dan" initials="z" lastIdx="1" clrIdx="0">
    <p:extLst>
      <p:ext uri="{19B8F6BF-5375-455C-9EA6-DF929625EA0E}">
        <p15:presenceInfo xmlns:p15="http://schemas.microsoft.com/office/powerpoint/2012/main" userId="zid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24"/>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291140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282561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BD76C8-66B8-43BD-9EBB-AD2CCAA3D95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581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92A1D3A-F814-4A7B-A8CB-6E1E289010B2}" type="datetimeFigureOut">
              <a:rPr lang="ru-RU" smtClean="0"/>
              <a:t>15.06.2022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911745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92A1D3A-F814-4A7B-A8CB-6E1E289010B2}" type="datetimeFigureOut">
              <a:rPr lang="ru-RU" smtClean="0"/>
              <a:t>15.06.2022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BD76C8-66B8-43BD-9EBB-AD2CCAA3D95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024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92A1D3A-F814-4A7B-A8CB-6E1E289010B2}" type="datetimeFigureOut">
              <a:rPr lang="ru-RU" smtClean="0"/>
              <a:t>15.06.2022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3437428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338106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189001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228069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2A1D3A-F814-4A7B-A8CB-6E1E289010B2}" type="datetimeFigureOut">
              <a:rPr lang="ru-RU" smtClean="0"/>
              <a:t>15.06.2022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313921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2A1D3A-F814-4A7B-A8CB-6E1E289010B2}" type="datetimeFigureOut">
              <a:rPr lang="ru-RU" smtClean="0"/>
              <a:t>15.06.2022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331475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2A1D3A-F814-4A7B-A8CB-6E1E289010B2}" type="datetimeFigureOut">
              <a:rPr lang="ru-RU" smtClean="0"/>
              <a:t>15.06.2022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315742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2A1D3A-F814-4A7B-A8CB-6E1E289010B2}" type="datetimeFigureOut">
              <a:rPr lang="ru-RU" smtClean="0"/>
              <a:t>15.06.2022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20244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A1D3A-F814-4A7B-A8CB-6E1E289010B2}" type="datetimeFigureOut">
              <a:rPr lang="ru-RU" smtClean="0"/>
              <a:t>15.06.2022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65010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2A1D3A-F814-4A7B-A8CB-6E1E289010B2}" type="datetimeFigureOut">
              <a:rPr lang="ru-RU" smtClean="0"/>
              <a:t>15.06.2022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58655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2A1D3A-F814-4A7B-A8CB-6E1E289010B2}" type="datetimeFigureOut">
              <a:rPr lang="ru-RU" smtClean="0"/>
              <a:t>15.06.2022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BD76C8-66B8-43BD-9EBB-AD2CCAA3D957}" type="slidenum">
              <a:rPr lang="ru-RU" smtClean="0"/>
              <a:t>‹#›</a:t>
            </a:fld>
            <a:endParaRPr lang="ru-RU"/>
          </a:p>
        </p:txBody>
      </p:sp>
    </p:spTree>
    <p:extLst>
      <p:ext uri="{BB962C8B-B14F-4D97-AF65-F5344CB8AC3E}">
        <p14:creationId xmlns:p14="http://schemas.microsoft.com/office/powerpoint/2010/main" val="284027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2A1D3A-F814-4A7B-A8CB-6E1E289010B2}" type="datetimeFigureOut">
              <a:rPr lang="ru-RU" smtClean="0"/>
              <a:t>15.06.2022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BD76C8-66B8-43BD-9EBB-AD2CCAA3D957}" type="slidenum">
              <a:rPr lang="ru-RU" smtClean="0"/>
              <a:t>‹#›</a:t>
            </a:fld>
            <a:endParaRPr lang="ru-RU"/>
          </a:p>
        </p:txBody>
      </p:sp>
    </p:spTree>
    <p:extLst>
      <p:ext uri="{BB962C8B-B14F-4D97-AF65-F5344CB8AC3E}">
        <p14:creationId xmlns:p14="http://schemas.microsoft.com/office/powerpoint/2010/main" val="1185445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ფოტოს გახსნა">
            <a:extLst>
              <a:ext uri="{FF2B5EF4-FFF2-40B4-BE49-F238E27FC236}">
                <a16:creationId xmlns:a16="http://schemas.microsoft.com/office/drawing/2014/main" id="{B1036E0E-276E-E4C6-4670-A044577E9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387176"/>
            <a:ext cx="5408508" cy="5598757"/>
          </a:xfrm>
          <a:prstGeom prst="rect">
            <a:avLst/>
          </a:prstGeom>
          <a:noFill/>
          <a:extLst>
            <a:ext uri="{909E8E84-426E-40DD-AFC4-6F175D3DCCD1}">
              <a14:hiddenFill xmlns:a14="http://schemas.microsoft.com/office/drawing/2010/main">
                <a:solidFill>
                  <a:srgbClr val="FFFFFF"/>
                </a:solidFill>
              </a14:hiddenFill>
            </a:ext>
          </a:extLst>
        </p:spPr>
      </p:pic>
      <p:pic>
        <p:nvPicPr>
          <p:cNvPr id="2" name="yt1s.com - Nutsa buzaladze  Je suis malade official audio">
            <a:hlinkClick r:id="" action="ppaction://media"/>
            <a:extLst>
              <a:ext uri="{FF2B5EF4-FFF2-40B4-BE49-F238E27FC236}">
                <a16:creationId xmlns:a16="http://schemas.microsoft.com/office/drawing/2014/main" id="{E3BE5C80-99B4-0828-0BFE-58BD1D8B00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04642838"/>
      </p:ext>
    </p:extLst>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B1971A-DA4B-9393-34B0-41B6C0C5382F}"/>
              </a:ext>
            </a:extLst>
          </p:cNvPr>
          <p:cNvSpPr>
            <a:spLocks noGrp="1"/>
          </p:cNvSpPr>
          <p:nvPr>
            <p:ph type="title"/>
          </p:nvPr>
        </p:nvSpPr>
        <p:spPr>
          <a:xfrm>
            <a:off x="839788" y="365125"/>
            <a:ext cx="10515600" cy="1920875"/>
          </a:xfrm>
        </p:spPr>
        <p:txBody>
          <a:bodyPr>
            <a:normAutofit fontScale="90000"/>
          </a:bodyPr>
          <a:lstStyle/>
          <a:p>
            <a:r>
              <a:rPr lang="ka-GE" sz="2000" dirty="0">
                <a:latin typeface="+mn-lt"/>
              </a:rPr>
              <a:t> </a:t>
            </a:r>
            <a:br>
              <a:rPr lang="ka-GE" sz="2000" dirty="0">
                <a:latin typeface="+mn-lt"/>
              </a:rPr>
            </a:br>
            <a:r>
              <a:rPr lang="ka-GE" sz="2000" dirty="0">
                <a:latin typeface="+mn-lt"/>
              </a:rPr>
              <a:t>ხარიტონ ახვლედიანის სახელობის  მუზეუმში დაცულია თითქმის ყველა ტიპის ექსპონატი, რაც აჭარის ისტორიას ეხება: მდიდრისა და ღარიბების სახლების მაკეტები, ნალიების მაკეტები, სამუშაო იარაღები, ხისგან დამზადებული ბოქლომი-„დათვა ბოყვა“,ჭურჭელი, მუსიკალური ინსტრუმენტები,   აჭარული სახლი....ყველაფერი რასაც ადამიანი ხელით შეხებია და გამოუყენებია</a:t>
            </a:r>
            <a:br>
              <a:rPr lang="ka-GE" sz="2000" dirty="0">
                <a:latin typeface="+mn-lt"/>
              </a:rPr>
            </a:br>
            <a:r>
              <a:rPr lang="ka-GE" sz="2000" dirty="0">
                <a:latin typeface="+mn-lt"/>
              </a:rPr>
              <a:t>ყოფა-ცხოვრებაში</a:t>
            </a:r>
            <a:endParaRPr lang="ru-RU" dirty="0"/>
          </a:p>
        </p:txBody>
      </p:sp>
      <p:sp>
        <p:nvSpPr>
          <p:cNvPr id="5" name="Текст 4">
            <a:extLst>
              <a:ext uri="{FF2B5EF4-FFF2-40B4-BE49-F238E27FC236}">
                <a16:creationId xmlns:a16="http://schemas.microsoft.com/office/drawing/2014/main" id="{312F0329-6328-E0DA-7EF2-452F63AE076A}"/>
              </a:ext>
            </a:extLst>
          </p:cNvPr>
          <p:cNvSpPr>
            <a:spLocks noGrp="1"/>
          </p:cNvSpPr>
          <p:nvPr>
            <p:ph type="body" idx="1"/>
          </p:nvPr>
        </p:nvSpPr>
        <p:spPr>
          <a:xfrm flipV="1">
            <a:off x="11309668" y="2505074"/>
            <a:ext cx="45719" cy="45719"/>
          </a:xfrm>
        </p:spPr>
        <p:txBody>
          <a:bodyPr>
            <a:normAutofit fontScale="25000" lnSpcReduction="20000"/>
          </a:bodyPr>
          <a:lstStyle/>
          <a:p>
            <a:endParaRPr lang="ru-RU" dirty="0"/>
          </a:p>
        </p:txBody>
      </p:sp>
      <p:pic>
        <p:nvPicPr>
          <p:cNvPr id="7" name="Объект 6">
            <a:extLst>
              <a:ext uri="{FF2B5EF4-FFF2-40B4-BE49-F238E27FC236}">
                <a16:creationId xmlns:a16="http://schemas.microsoft.com/office/drawing/2014/main" id="{8A062B5B-01A4-4F41-894A-6F6191F6919C}"/>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03867" y="2379134"/>
            <a:ext cx="3869266" cy="2988026"/>
          </a:xfrm>
          <a:prstGeom prst="rect">
            <a:avLst/>
          </a:prstGeom>
          <a:noFill/>
          <a:ln>
            <a:noFill/>
          </a:ln>
        </p:spPr>
      </p:pic>
      <p:pic>
        <p:nvPicPr>
          <p:cNvPr id="8" name="Объект 7">
            <a:extLst>
              <a:ext uri="{FF2B5EF4-FFF2-40B4-BE49-F238E27FC236}">
                <a16:creationId xmlns:a16="http://schemas.microsoft.com/office/drawing/2014/main" id="{EB4655F2-0552-4DE7-884B-915EE64EA084}"/>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69024" y="2286000"/>
            <a:ext cx="5183188" cy="3343627"/>
          </a:xfrm>
          <a:prstGeom prst="rect">
            <a:avLst/>
          </a:prstGeom>
          <a:noFill/>
          <a:ln>
            <a:noFill/>
          </a:ln>
        </p:spPr>
      </p:pic>
      <p:sp>
        <p:nvSpPr>
          <p:cNvPr id="12" name="TextBox 11">
            <a:extLst>
              <a:ext uri="{FF2B5EF4-FFF2-40B4-BE49-F238E27FC236}">
                <a16:creationId xmlns:a16="http://schemas.microsoft.com/office/drawing/2014/main" id="{B607764A-7CF3-A7B7-3C33-FD328CE1E1A3}"/>
              </a:ext>
            </a:extLst>
          </p:cNvPr>
          <p:cNvSpPr txBox="1"/>
          <p:nvPr/>
        </p:nvSpPr>
        <p:spPr>
          <a:xfrm>
            <a:off x="1303867" y="5576389"/>
            <a:ext cx="3057118" cy="378822"/>
          </a:xfrm>
          <a:prstGeom prst="rect">
            <a:avLst/>
          </a:prstGeom>
          <a:noFill/>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მდიდრის ნალიის მაკეტი   </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518CC06-9571-AE4E-838A-11D24ECAC153}"/>
              </a:ext>
            </a:extLst>
          </p:cNvPr>
          <p:cNvSpPr txBox="1"/>
          <p:nvPr/>
        </p:nvSpPr>
        <p:spPr>
          <a:xfrm>
            <a:off x="6366933" y="5586234"/>
            <a:ext cx="6096000" cy="369332"/>
          </a:xfrm>
          <a:prstGeom prst="rect">
            <a:avLst/>
          </a:prstGeom>
          <a:noFill/>
        </p:spPr>
        <p:txBody>
          <a:bodyPr wrap="square">
            <a:spAutoFit/>
          </a:bodyPr>
          <a:lstStyle/>
          <a:p>
            <a:r>
              <a:rPr lang="ka-GE" dirty="0"/>
              <a:t>ღარიბის ნალიის მაკეტი და „დათვა ბოყვა“</a:t>
            </a:r>
            <a:endParaRPr lang="en-US" dirty="0"/>
          </a:p>
        </p:txBody>
      </p:sp>
    </p:spTree>
    <p:extLst>
      <p:ext uri="{BB962C8B-B14F-4D97-AF65-F5344CB8AC3E}">
        <p14:creationId xmlns:p14="http://schemas.microsoft.com/office/powerpoint/2010/main" val="518733521"/>
      </p:ext>
    </p:extLst>
  </p:cSld>
  <p:clrMapOvr>
    <a:masterClrMapping/>
  </p:clrMapOvr>
  <mc:AlternateContent xmlns:mc="http://schemas.openxmlformats.org/markup-compatibility/2006" xmlns:p14="http://schemas.microsoft.com/office/powerpoint/2010/main">
    <mc:Choice Requires="p14">
      <p:transition spd="slow" advTm="9000">
        <p14:flash/>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par>
                          <p:cTn id="8" fill="hold">
                            <p:stCondLst>
                              <p:cond delay="30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3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strVal val="#ppt_w+.3"/>
                                          </p:val>
                                        </p:tav>
                                        <p:tav tm="100000">
                                          <p:val>
                                            <p:strVal val="#ppt_w"/>
                                          </p:val>
                                        </p:tav>
                                      </p:tavLst>
                                    </p:anim>
                                    <p:anim calcmode="lin" valueType="num">
                                      <p:cBhvr>
                                        <p:cTn id="16" dur="1000" fill="hold"/>
                                        <p:tgtEl>
                                          <p:spTgt spid="12"/>
                                        </p:tgtEl>
                                        <p:attrNameLst>
                                          <p:attrName>ppt_h</p:attrName>
                                        </p:attrNameLst>
                                      </p:cBhvr>
                                      <p:tavLst>
                                        <p:tav tm="0">
                                          <p:val>
                                            <p:strVal val="#ppt_h"/>
                                          </p:val>
                                        </p:tav>
                                        <p:tav tm="100000">
                                          <p:val>
                                            <p:strVal val="#ppt_h"/>
                                          </p:val>
                                        </p:tav>
                                      </p:tavLst>
                                    </p:anim>
                                    <p:animEffect transition="in" filter="fade">
                                      <p:cBhvr>
                                        <p:cTn id="17" dur="1000"/>
                                        <p:tgtEl>
                                          <p:spTgt spid="12"/>
                                        </p:tgtEl>
                                      </p:cBhvr>
                                    </p:animEffect>
                                  </p:childTnLst>
                                </p:cTn>
                              </p:par>
                            </p:childTnLst>
                          </p:cTn>
                        </p:par>
                        <p:par>
                          <p:cTn id="18" fill="hold">
                            <p:stCondLst>
                              <p:cond delay="4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5000"/>
                            </p:stCondLst>
                            <p:childTnLst>
                              <p:par>
                                <p:cTn id="23" presetID="17"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2C49D1D-C74C-1808-9603-C038C58D18F5}"/>
              </a:ext>
            </a:extLst>
          </p:cNvPr>
          <p:cNvSpPr>
            <a:spLocks noGrp="1"/>
          </p:cNvSpPr>
          <p:nvPr>
            <p:ph idx="1"/>
          </p:nvPr>
        </p:nvSpPr>
        <p:spPr>
          <a:xfrm>
            <a:off x="3009900" y="1009121"/>
            <a:ext cx="4851721" cy="4079850"/>
          </a:xfrm>
        </p:spPr>
        <p:txBody>
          <a:bodyPr>
            <a:normAutofit lnSpcReduction="10000"/>
          </a:bodyPr>
          <a:lstStyle/>
          <a:p>
            <a:pPr marL="0" indent="0">
              <a:buNone/>
            </a:pPr>
            <a:r>
              <a:rPr lang="ka-GE" sz="3200" dirty="0">
                <a:solidFill>
                  <a:srgbClr val="000000"/>
                </a:solidFill>
                <a:ea typeface="Times New Roman" panose="02020603050405020304" pitchFamily="18" charset="0"/>
              </a:rPr>
              <a:t>აჭარაში, ისევე როგორც საქართველოს ყველა კუთხეში თავისი ტრადიციები ჰქონდათ: სამზარეულო, ქორწინება, ნათლობა, სტუმარ-მასპინძლობა და რა თქმა უნდა ჩაცმულ- აღკაზმულობა.</a:t>
            </a:r>
            <a:endParaRPr lang="ka-GE" sz="2400" dirty="0">
              <a:effectLst/>
              <a:latin typeface="Times New Roman" panose="02020603050405020304" pitchFamily="18" charset="0"/>
              <a:ea typeface="Times New Roman" panose="02020603050405020304" pitchFamily="18" charset="0"/>
            </a:endParaRPr>
          </a:p>
          <a:p>
            <a:pPr marL="0" indent="0">
              <a:buNone/>
            </a:pPr>
            <a:endParaRPr lang="ru-RU" dirty="0"/>
          </a:p>
        </p:txBody>
      </p:sp>
      <p:sp>
        <p:nvSpPr>
          <p:cNvPr id="4" name="Текст 3">
            <a:extLst>
              <a:ext uri="{FF2B5EF4-FFF2-40B4-BE49-F238E27FC236}">
                <a16:creationId xmlns:a16="http://schemas.microsoft.com/office/drawing/2014/main" id="{354D4948-9FF5-9556-3E4F-F0A0196AB950}"/>
              </a:ext>
            </a:extLst>
          </p:cNvPr>
          <p:cNvSpPr>
            <a:spLocks noGrp="1"/>
          </p:cNvSpPr>
          <p:nvPr>
            <p:ph type="body" sz="half" idx="2"/>
          </p:nvPr>
        </p:nvSpPr>
        <p:spPr>
          <a:xfrm>
            <a:off x="398144" y="668867"/>
            <a:ext cx="3932237" cy="5554133"/>
          </a:xfrm>
        </p:spPr>
        <p:txBody>
          <a:bodyPr/>
          <a:lstStyle/>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r>
              <a:rPr lang="ka-GE" dirty="0">
                <a:ea typeface="Times New Roman" panose="02020603050405020304" pitchFamily="18" charset="0"/>
                <a:cs typeface="Times New Roman" panose="02020603050405020304" pitchFamily="18" charset="0"/>
              </a:rPr>
              <a:t>    მდიდარი ქალბატონის კაბა</a:t>
            </a:r>
            <a:endParaRPr lang="ka-GE" dirty="0"/>
          </a:p>
          <a:p>
            <a:endParaRPr lang="ru-RU" dirty="0"/>
          </a:p>
        </p:txBody>
      </p:sp>
      <p:pic>
        <p:nvPicPr>
          <p:cNvPr id="5" name="Рисунок 4">
            <a:extLst>
              <a:ext uri="{FF2B5EF4-FFF2-40B4-BE49-F238E27FC236}">
                <a16:creationId xmlns:a16="http://schemas.microsoft.com/office/drawing/2014/main" id="{9891FE8D-A28C-45ED-B0E0-50FBBBD420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2" y="668867"/>
            <a:ext cx="2105453" cy="4420103"/>
          </a:xfrm>
          <a:prstGeom prst="rect">
            <a:avLst/>
          </a:prstGeom>
          <a:noFill/>
          <a:ln>
            <a:noFill/>
          </a:ln>
        </p:spPr>
      </p:pic>
      <p:pic>
        <p:nvPicPr>
          <p:cNvPr id="6" name="Рисунок 5">
            <a:extLst>
              <a:ext uri="{FF2B5EF4-FFF2-40B4-BE49-F238E27FC236}">
                <a16:creationId xmlns:a16="http://schemas.microsoft.com/office/drawing/2014/main" id="{F0D29CC5-2352-4AE1-9706-26D9400327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373" y="456948"/>
            <a:ext cx="2707960" cy="4632022"/>
          </a:xfrm>
          <a:prstGeom prst="rect">
            <a:avLst/>
          </a:prstGeom>
          <a:noFill/>
          <a:ln>
            <a:noFill/>
          </a:ln>
        </p:spPr>
      </p:pic>
      <p:sp>
        <p:nvSpPr>
          <p:cNvPr id="8" name="TextBox 7">
            <a:extLst>
              <a:ext uri="{FF2B5EF4-FFF2-40B4-BE49-F238E27FC236}">
                <a16:creationId xmlns:a16="http://schemas.microsoft.com/office/drawing/2014/main" id="{1450CE00-ECE2-739A-8876-659FCFE216AF}"/>
              </a:ext>
            </a:extLst>
          </p:cNvPr>
          <p:cNvSpPr txBox="1"/>
          <p:nvPr/>
        </p:nvSpPr>
        <p:spPr>
          <a:xfrm>
            <a:off x="8129373" y="5225534"/>
            <a:ext cx="6096000" cy="369332"/>
          </a:xfrm>
          <a:prstGeom prst="rect">
            <a:avLst/>
          </a:prstGeom>
          <a:noFill/>
        </p:spPr>
        <p:txBody>
          <a:bodyPr wrap="square">
            <a:spAutoFit/>
          </a:bodyPr>
          <a:lstStyle/>
          <a:p>
            <a:r>
              <a:rPr lang="ka-GE" dirty="0"/>
              <a:t>„დატეხილი კაბა“ და „სიხმა“</a:t>
            </a:r>
            <a:endParaRPr lang="en-US" dirty="0"/>
          </a:p>
        </p:txBody>
      </p:sp>
    </p:spTree>
    <p:extLst>
      <p:ext uri="{BB962C8B-B14F-4D97-AF65-F5344CB8AC3E}">
        <p14:creationId xmlns:p14="http://schemas.microsoft.com/office/powerpoint/2010/main" val="2931524019"/>
      </p:ext>
    </p:extLst>
  </p:cSld>
  <p:clrMapOvr>
    <a:masterClrMapping/>
  </p:clrMapOvr>
  <mc:AlternateContent xmlns:mc="http://schemas.openxmlformats.org/markup-compatibility/2006" xmlns:p14="http://schemas.microsoft.com/office/powerpoint/2010/main">
    <mc:Choice Requires="p14">
      <p:transition spd="slow" advTm="9000">
        <p14:flash/>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4750"/>
                                        <p:tgtEl>
                                          <p:spTgt spid="3">
                                            <p:txEl>
                                              <p:pRg st="0" end="0"/>
                                            </p:txEl>
                                          </p:spTgt>
                                        </p:tgtEl>
                                      </p:cBhvr>
                                    </p:animEffect>
                                  </p:childTnLst>
                                </p:cTn>
                              </p:par>
                            </p:childTnLst>
                          </p:cTn>
                        </p:par>
                        <p:par>
                          <p:cTn id="13" fill="hold">
                            <p:stCondLst>
                              <p:cond delay="5250"/>
                            </p:stCondLst>
                            <p:childTnLst>
                              <p:par>
                                <p:cTn id="14" presetID="9"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3BD7F-459F-5EF3-6E43-63925D9B58E8}"/>
              </a:ext>
            </a:extLst>
          </p:cNvPr>
          <p:cNvSpPr txBox="1"/>
          <p:nvPr/>
        </p:nvSpPr>
        <p:spPr>
          <a:xfrm>
            <a:off x="1481667" y="239666"/>
            <a:ext cx="8398933" cy="4439677"/>
          </a:xfrm>
          <a:prstGeom prst="rect">
            <a:avLst/>
          </a:prstGeom>
          <a:noFill/>
        </p:spPr>
        <p:txBody>
          <a:bodyPr wrap="square">
            <a:spAutoFit/>
          </a:bodyPr>
          <a:lstStyle/>
          <a:p>
            <a:pPr fontAlgn="base">
              <a:spcAft>
                <a:spcPts val="1500"/>
              </a:spcAft>
            </a:pPr>
            <a:r>
              <a:rPr lang="ka-GE" sz="1800" dirty="0">
                <a:solidFill>
                  <a:srgbClr val="000000"/>
                </a:solidFill>
                <a:ea typeface="Times New Roman" panose="02020603050405020304" pitchFamily="18" charset="0"/>
              </a:rPr>
              <a:t> მუზემის საგამოფენო სივრცეში ასევე ექსპონირებულია  ქალისა და მამაკაცის ტანსაცმელი, ქამრები, სამკაულები: „ჯიღჯიღა“, „ღილკილოები“, ვერცხლითა და სევადით გაფორმებული გულსაბნევები, </a:t>
            </a:r>
            <a:r>
              <a:rPr lang="ka-GE" sz="1800" dirty="0">
                <a:ea typeface="Calibri" panose="020F0502020204030204" pitchFamily="34" charset="0"/>
                <a:cs typeface="Times New Roman" panose="02020603050405020304" pitchFamily="18" charset="0"/>
              </a:rPr>
              <a:t>სამაჯურები და ასე შემდეგ.  ქალის აქსესუარებსა და შესანახ ნივთებს დიდი ხნის ისტორია აქვს. რაც  დრო გადიოდა, იხვეწებოდა ადამიანების გემოვნება და ფანტაზიები. მათ გაუჩნდათ სურვილი  სილამაზისათვის სხვადასხვა მეთოდებისათვის მიემართათ.  </a:t>
            </a:r>
          </a:p>
          <a:p>
            <a:pPr fontAlgn="base">
              <a:spcAft>
                <a:spcPts val="1500"/>
              </a:spcAft>
            </a:pPr>
            <a:r>
              <a:rPr lang="ka-GE" sz="1800" dirty="0">
                <a:cs typeface="Times New Roman" panose="02020603050405020304" pitchFamily="18" charset="0"/>
              </a:rPr>
              <a:t>       </a:t>
            </a:r>
            <a:r>
              <a:rPr lang="ka-GE" sz="1800" dirty="0"/>
              <a:t>ძველად აჭარაში ქალები ჩაცმასა და თავის მოვლას საკმაოდ დიდ ყურადღებას უთმობდნენ. განსაკუთრებულად არჩევდნენ ტანსაცმელს და სამკაულებს, ქალის ტანსაცმელითა და სამკაულებით განისაზღვრებოდა იმ ოჯახის სიმდიდრე, რომლის წევრიც იყო ის.</a:t>
            </a:r>
            <a:br>
              <a:rPr lang="ka-GE" sz="1800" dirty="0"/>
            </a:br>
            <a:r>
              <a:rPr lang="ka-GE" sz="1800" dirty="0"/>
              <a:t>        ეთნოგრაფიული მასალების მიხედვით აჭარაში მცხოვრები ქალები უფრო ვერცხლის სამკაულს ეტანებოდნენ. ასევე გავრცელებული იყო ოქროსა და სპილენძის სამკაულებიც. სამკაულებს ატარებდნენ როგორც დღესასწაულებზე, ასევე ყოველდღიურად. ქორწილებსა და შუამთობის დღესასწაულზე ქალები განსაკუთრებულად იკაზმებოდნენ.</a:t>
            </a:r>
            <a:endParaRPr lang="ru-RU" dirty="0"/>
          </a:p>
        </p:txBody>
      </p:sp>
    </p:spTree>
    <p:extLst>
      <p:ext uri="{BB962C8B-B14F-4D97-AF65-F5344CB8AC3E}">
        <p14:creationId xmlns:p14="http://schemas.microsoft.com/office/powerpoint/2010/main" val="267843637"/>
      </p:ext>
    </p:extLst>
  </p:cSld>
  <p:clrMapOvr>
    <a:masterClrMapping/>
  </p:clrMapOvr>
  <mc:AlternateContent xmlns:mc="http://schemas.openxmlformats.org/markup-compatibility/2006" xmlns:p14="http://schemas.microsoft.com/office/powerpoint/2010/main">
    <mc:Choice Requires="p14">
      <p:transition spd="slow" advTm="15000">
        <p14:flash/>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0.31"/>
                                          </p:val>
                                        </p:tav>
                                        <p:tav tm="100000">
                                          <p:val>
                                            <p:strVal val="#ppt_y+0.31"/>
                                          </p:val>
                                        </p:tav>
                                      </p:tavLst>
                                    </p:anim>
                                    <p:anim calcmode="lin" valueType="num">
                                      <p:cBhvr>
                                        <p:cTn id="10" dur="3000" decel="50000" fill="hold">
                                          <p:stCondLst>
                                            <p:cond delay="20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0" decel="50000" fill="hold">
                                          <p:stCondLst>
                                            <p:cond delay="20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63BA7D9-011D-47A8-AD91-987BF5D954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34956" y="956733"/>
            <a:ext cx="2122088" cy="4064000"/>
          </a:xfrm>
          <a:prstGeom prst="rect">
            <a:avLst/>
          </a:prstGeom>
          <a:noFill/>
          <a:ln>
            <a:noFill/>
          </a:ln>
        </p:spPr>
      </p:pic>
      <p:pic>
        <p:nvPicPr>
          <p:cNvPr id="3" name="Рисунок 2">
            <a:extLst>
              <a:ext uri="{FF2B5EF4-FFF2-40B4-BE49-F238E27FC236}">
                <a16:creationId xmlns:a16="http://schemas.microsoft.com/office/drawing/2014/main" id="{BF41AA8F-D2CC-4B94-AF2D-7EB0CA5A43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335" y="889628"/>
            <a:ext cx="2122087" cy="4011944"/>
          </a:xfrm>
          <a:prstGeom prst="rect">
            <a:avLst/>
          </a:prstGeom>
          <a:noFill/>
          <a:ln>
            <a:noFill/>
          </a:ln>
        </p:spPr>
      </p:pic>
      <p:pic>
        <p:nvPicPr>
          <p:cNvPr id="4" name="Рисунок 3">
            <a:extLst>
              <a:ext uri="{FF2B5EF4-FFF2-40B4-BE49-F238E27FC236}">
                <a16:creationId xmlns:a16="http://schemas.microsoft.com/office/drawing/2014/main" id="{BE3BEC34-0EE9-4DAA-B66B-2FB4E113AD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952" y="956733"/>
            <a:ext cx="3476097" cy="3759200"/>
          </a:xfrm>
          <a:prstGeom prst="rect">
            <a:avLst/>
          </a:prstGeom>
          <a:noFill/>
          <a:ln>
            <a:noFill/>
          </a:ln>
        </p:spPr>
      </p:pic>
      <p:sp>
        <p:nvSpPr>
          <p:cNvPr id="6" name="TextBox 5">
            <a:extLst>
              <a:ext uri="{FF2B5EF4-FFF2-40B4-BE49-F238E27FC236}">
                <a16:creationId xmlns:a16="http://schemas.microsoft.com/office/drawing/2014/main" id="{D5C5DC7C-0C3D-6FD7-53F7-1872EF1A0877}"/>
              </a:ext>
            </a:extLst>
          </p:cNvPr>
          <p:cNvSpPr txBox="1"/>
          <p:nvPr/>
        </p:nvSpPr>
        <p:spPr>
          <a:xfrm>
            <a:off x="1846335" y="5020733"/>
            <a:ext cx="1895932" cy="1200329"/>
          </a:xfrm>
          <a:prstGeom prst="rect">
            <a:avLst/>
          </a:prstGeom>
          <a:noFill/>
        </p:spPr>
        <p:txBody>
          <a:bodyPr wrap="square">
            <a:spAutoFit/>
          </a:bodyPr>
          <a:lstStyle/>
          <a:p>
            <a:r>
              <a:rPr lang="ka-GE" dirty="0">
                <a:ea typeface="Times New Roman" panose="02020603050405020304" pitchFamily="18" charset="0"/>
                <a:cs typeface="Times New Roman" panose="02020603050405020304" pitchFamily="18" charset="0"/>
              </a:rPr>
              <a:t>კორდომი საგულე </a:t>
            </a:r>
          </a:p>
          <a:p>
            <a:r>
              <a:rPr lang="ka-GE" dirty="0">
                <a:ea typeface="Times New Roman" panose="02020603050405020304" pitchFamily="18" charset="0"/>
                <a:cs typeface="Times New Roman" panose="02020603050405020304" pitchFamily="18" charset="0"/>
              </a:rPr>
              <a:t>ვერცხლის.</a:t>
            </a:r>
          </a:p>
          <a:p>
            <a:r>
              <a:rPr lang="en-US" dirty="0">
                <a:ea typeface="Times New Roman" panose="02020603050405020304" pitchFamily="18" charset="0"/>
                <a:cs typeface="Times New Roman" panose="02020603050405020304" pitchFamily="18" charset="0"/>
              </a:rPr>
              <a:t>XIX </a:t>
            </a:r>
            <a:r>
              <a:rPr lang="ka-GE" dirty="0">
                <a:ea typeface="Times New Roman" panose="02020603050405020304" pitchFamily="18" charset="0"/>
                <a:cs typeface="Times New Roman" panose="02020603050405020304" pitchFamily="18" charset="0"/>
              </a:rPr>
              <a:t>ს. </a:t>
            </a:r>
            <a:r>
              <a:rPr lang="en-US" dirty="0">
                <a:ea typeface="Times New Roman" panose="02020603050405020304" pitchFamily="18" charset="0"/>
                <a:cs typeface="Times New Roman" panose="02020603050405020304" pitchFamily="18" charset="0"/>
              </a:rPr>
              <a:t>II</a:t>
            </a:r>
            <a:r>
              <a:rPr lang="ka-GE" dirty="0">
                <a:ea typeface="Times New Roman" panose="02020603050405020304" pitchFamily="18" charset="0"/>
                <a:cs typeface="Times New Roman" panose="02020603050405020304" pitchFamily="18" charset="0"/>
              </a:rPr>
              <a:t> ნახ.</a:t>
            </a:r>
          </a:p>
        </p:txBody>
      </p:sp>
      <p:sp>
        <p:nvSpPr>
          <p:cNvPr id="8" name="TextBox 7">
            <a:extLst>
              <a:ext uri="{FF2B5EF4-FFF2-40B4-BE49-F238E27FC236}">
                <a16:creationId xmlns:a16="http://schemas.microsoft.com/office/drawing/2014/main" id="{2A1EB681-112F-96E6-6E5B-DC343223D767}"/>
              </a:ext>
            </a:extLst>
          </p:cNvPr>
          <p:cNvSpPr txBox="1"/>
          <p:nvPr/>
        </p:nvSpPr>
        <p:spPr>
          <a:xfrm>
            <a:off x="3877733" y="5251565"/>
            <a:ext cx="3909219" cy="369332"/>
          </a:xfrm>
          <a:prstGeom prst="rect">
            <a:avLst/>
          </a:prstGeom>
          <a:noFill/>
        </p:spPr>
        <p:txBody>
          <a:bodyPr wrap="square">
            <a:spAutoFit/>
          </a:bodyPr>
          <a:lstStyle/>
          <a:p>
            <a:r>
              <a:rPr lang="ka-GE" dirty="0">
                <a:ea typeface="Times New Roman" panose="02020603050405020304" pitchFamily="18" charset="0"/>
                <a:cs typeface="Times New Roman" panose="02020603050405020304" pitchFamily="18" charset="0"/>
              </a:rPr>
              <a:t>ვერცხლის ჯიღჯიღა მონეტებით.</a:t>
            </a:r>
            <a:endParaRPr lang="ka-GE" dirty="0"/>
          </a:p>
        </p:txBody>
      </p:sp>
      <p:sp>
        <p:nvSpPr>
          <p:cNvPr id="10" name="TextBox 9">
            <a:extLst>
              <a:ext uri="{FF2B5EF4-FFF2-40B4-BE49-F238E27FC236}">
                <a16:creationId xmlns:a16="http://schemas.microsoft.com/office/drawing/2014/main" id="{2E2472E1-8D4B-8FB2-2D7E-F755309BB8F5}"/>
              </a:ext>
            </a:extLst>
          </p:cNvPr>
          <p:cNvSpPr txBox="1"/>
          <p:nvPr/>
        </p:nvSpPr>
        <p:spPr>
          <a:xfrm>
            <a:off x="7687733" y="5251565"/>
            <a:ext cx="3575316" cy="646331"/>
          </a:xfrm>
          <a:prstGeom prst="rect">
            <a:avLst/>
          </a:prstGeom>
          <a:noFill/>
        </p:spPr>
        <p:txBody>
          <a:bodyPr wrap="square">
            <a:spAutoFit/>
          </a:bodyPr>
          <a:lstStyle/>
          <a:p>
            <a:r>
              <a:rPr lang="ka-GE" dirty="0">
                <a:ea typeface="Times New Roman" panose="02020603050405020304" pitchFamily="18" charset="0"/>
                <a:cs typeface="Times New Roman" panose="02020603050405020304" pitchFamily="18" charset="0"/>
              </a:rPr>
              <a:t>ჯიღჯიღა(ყელსაბამი)ვერცხლის.</a:t>
            </a:r>
            <a:endParaRPr lang="ka-GE" dirty="0"/>
          </a:p>
        </p:txBody>
      </p:sp>
    </p:spTree>
    <p:extLst>
      <p:ext uri="{BB962C8B-B14F-4D97-AF65-F5344CB8AC3E}">
        <p14:creationId xmlns:p14="http://schemas.microsoft.com/office/powerpoint/2010/main" val="1671840425"/>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4B2ABA7-6AD3-89A0-D882-78CBE3170A4D}"/>
              </a:ext>
            </a:extLst>
          </p:cNvPr>
          <p:cNvSpPr>
            <a:spLocks noGrp="1"/>
          </p:cNvSpPr>
          <p:nvPr>
            <p:ph idx="1"/>
          </p:nvPr>
        </p:nvSpPr>
        <p:spPr>
          <a:xfrm>
            <a:off x="5183188" y="457889"/>
            <a:ext cx="6172200" cy="5839394"/>
          </a:xfrm>
        </p:spPr>
        <p:txBody>
          <a:bodyPr>
            <a:normAutofit lnSpcReduction="10000"/>
          </a:bodyPr>
          <a:lstStyle/>
          <a:p>
            <a:pPr marL="0" indent="0">
              <a:buNone/>
            </a:pPr>
            <a:r>
              <a:rPr lang="ka-GE" dirty="0">
                <a:ea typeface="Times New Roman" panose="02020603050405020304" pitchFamily="18" charset="0"/>
                <a:cs typeface="Times New Roman" panose="02020603050405020304" pitchFamily="18" charset="0"/>
              </a:rPr>
              <a:t>აჭარაში ქალები ყოველდღიურ სამოსად ლეჩაქს ატარებდნენ. ლეჩაქი ოქრო-ვერცხლის მონეტებით  და მძივებით იყო მორთული. ხელზე ატარებდნენ  მინის მძივებს და მარჯანის სამაჯურებს. სამკაული და სხვადასხვა საიუველირო  ნაკეთობანი აჭარაში ახალციხიდან და თურქეთიდან შემოჰქონდათ.</a:t>
            </a:r>
            <a:r>
              <a:rPr lang="ka-GE" dirty="0">
                <a:ea typeface="Times New Roman" panose="02020603050405020304" pitchFamily="18" charset="0"/>
                <a:cs typeface="Sylfaen" panose="010A0502050306030303" pitchFamily="18" charset="0"/>
              </a:rPr>
              <a:t> </a:t>
            </a:r>
          </a:p>
          <a:p>
            <a:pPr marL="0" indent="0">
              <a:buNone/>
            </a:pPr>
            <a:r>
              <a:rPr lang="ka-GE" dirty="0"/>
              <a:t>      გათხოვილი ქალი მანდილს მუდამ ატარებდა. ძველად უნამუსო ცოლს ქმარი თავიდან მანდილ-კუჭურას მოხდიდა, ზედ დააფურთხებდა და გადააგდებდა, რადგან სწამდათ, რომ ქალის თავსაბურავი წარმოადგენდა არა მარტო თავის დასაცავ საშუალებას, არამედ ადამიანის ღირსების ნიშანს. ამიტომ თავდაუბურაობა  შეურაცხადად იყო მიჩნეული.</a:t>
            </a:r>
          </a:p>
          <a:p>
            <a:pPr marL="0" indent="0">
              <a:buNone/>
            </a:pPr>
            <a:r>
              <a:rPr lang="ka-GE" dirty="0"/>
              <a:t>       აჭარაში  საქორწილო თავსაბურავი იყო კონუსისებური, მუყაოს ზემოდან დასაფენი ძვირფასი ქსოვილით. წითელი ფერის ქსოვილს, რომელსაც ხოჯა შეკერავდა, პატარძალს გადააფარებდნენ თავზე და სტუმრების გასტუმრებამდე არ მოიხსნიდა. სასიძოს სახლში პატარძალს ქალის ძმა ან ნათესავი ვაჟი მოხსნიდა დუვაღს და ქალიშვილების ჯგუფისაკენ გაიქნევდა.ვისაც მოხვდებოდა, ის გახდებოდა ვაჟის საცოლე.</a:t>
            </a:r>
          </a:p>
          <a:p>
            <a:pPr marL="0" indent="0">
              <a:buNone/>
            </a:pPr>
            <a:endParaRPr lang="ru-RU" dirty="0"/>
          </a:p>
        </p:txBody>
      </p:sp>
      <p:sp>
        <p:nvSpPr>
          <p:cNvPr id="4" name="Текст 3">
            <a:extLst>
              <a:ext uri="{FF2B5EF4-FFF2-40B4-BE49-F238E27FC236}">
                <a16:creationId xmlns:a16="http://schemas.microsoft.com/office/drawing/2014/main" id="{770EA201-84FC-DA86-095F-777296E05484}"/>
              </a:ext>
            </a:extLst>
          </p:cNvPr>
          <p:cNvSpPr>
            <a:spLocks noGrp="1"/>
          </p:cNvSpPr>
          <p:nvPr>
            <p:ph type="body" sz="half" idx="2"/>
          </p:nvPr>
        </p:nvSpPr>
        <p:spPr>
          <a:xfrm>
            <a:off x="839788" y="465826"/>
            <a:ext cx="3932237" cy="5403162"/>
          </a:xfrm>
        </p:spPr>
        <p:txBody>
          <a:bodyPr>
            <a:normAutofit lnSpcReduction="10000"/>
          </a:bodyPr>
          <a:lstStyle/>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endParaRPr lang="ka-GE" dirty="0">
              <a:ea typeface="Times New Roman" panose="02020603050405020304" pitchFamily="18" charset="0"/>
              <a:cs typeface="Times New Roman" panose="02020603050405020304" pitchFamily="18" charset="0"/>
            </a:endParaRPr>
          </a:p>
          <a:p>
            <a:endParaRPr lang="ka-GE" sz="1600" dirty="0">
              <a:ea typeface="Times New Roman" panose="02020603050405020304" pitchFamily="18" charset="0"/>
              <a:cs typeface="Times New Roman" panose="02020603050405020304" pitchFamily="18" charset="0"/>
            </a:endParaRPr>
          </a:p>
          <a:p>
            <a:r>
              <a:rPr lang="ka-GE" sz="2400" dirty="0">
                <a:ea typeface="Times New Roman" panose="02020603050405020304" pitchFamily="18" charset="0"/>
                <a:cs typeface="Times New Roman" panose="02020603050405020304" pitchFamily="18" charset="0"/>
              </a:rPr>
              <a:t>ლეჩაქი-მარმაში</a:t>
            </a:r>
            <a:endParaRPr lang="ru-RU" sz="2400" dirty="0"/>
          </a:p>
        </p:txBody>
      </p:sp>
      <p:pic>
        <p:nvPicPr>
          <p:cNvPr id="5" name="Picture 7">
            <a:extLst>
              <a:ext uri="{FF2B5EF4-FFF2-40B4-BE49-F238E27FC236}">
                <a16:creationId xmlns:a16="http://schemas.microsoft.com/office/drawing/2014/main" id="{6CD7A11A-F76C-4C60-B761-0896412830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47" y="557743"/>
            <a:ext cx="2933132" cy="4352759"/>
          </a:xfrm>
          <a:prstGeom prst="rect">
            <a:avLst/>
          </a:prstGeom>
          <a:noFill/>
          <a:ln>
            <a:noFill/>
          </a:ln>
        </p:spPr>
      </p:pic>
    </p:spTree>
    <p:extLst>
      <p:ext uri="{BB962C8B-B14F-4D97-AF65-F5344CB8AC3E}">
        <p14:creationId xmlns:p14="http://schemas.microsoft.com/office/powerpoint/2010/main" val="3218260289"/>
      </p:ext>
    </p:extLst>
  </p:cSld>
  <p:clrMapOvr>
    <a:masterClrMapping/>
  </p:clrMapOvr>
  <mc:AlternateContent xmlns:mc="http://schemas.openxmlformats.org/markup-compatibility/2006" xmlns:p14="http://schemas.microsoft.com/office/powerpoint/2010/main">
    <mc:Choice Requires="p14">
      <p:transition spd="slow" advTm="17000">
        <p14:flash/>
      </p:transition>
    </mc:Choice>
    <mc:Fallback xmlns="">
      <p:transition spd="slow"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500"/>
                                        <p:tgtEl>
                                          <p:spTgt spid="3">
                                            <p:txEl>
                                              <p:pRg st="0" end="0"/>
                                            </p:txEl>
                                          </p:spTgt>
                                        </p:tgtEl>
                                      </p:cBhvr>
                                    </p:animEffect>
                                    <p:anim calcmode="lin" valueType="num">
                                      <p:cBhvr>
                                        <p:cTn id="12" dur="3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31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350" accel="100000" fill="hold">
                                          <p:stCondLst>
                                            <p:cond delay="31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4000"/>
                            </p:stCondLst>
                            <p:childTnLst>
                              <p:par>
                                <p:cTn id="16" presetID="3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3500"/>
                                        <p:tgtEl>
                                          <p:spTgt spid="3">
                                            <p:txEl>
                                              <p:pRg st="1" end="1"/>
                                            </p:txEl>
                                          </p:spTgt>
                                        </p:tgtEl>
                                      </p:cBhvr>
                                    </p:animEffect>
                                    <p:anim calcmode="lin" valueType="num">
                                      <p:cBhvr>
                                        <p:cTn id="19" dur="3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31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1" dur="350" accel="100000" fill="hold">
                                          <p:stCondLst>
                                            <p:cond delay="31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7500"/>
                            </p:stCondLst>
                            <p:childTnLst>
                              <p:par>
                                <p:cTn id="23" presetID="3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500"/>
                                        <p:tgtEl>
                                          <p:spTgt spid="3">
                                            <p:txEl>
                                              <p:pRg st="2" end="2"/>
                                            </p:txEl>
                                          </p:spTgt>
                                        </p:tgtEl>
                                      </p:cBhvr>
                                    </p:animEffect>
                                    <p:anim calcmode="lin" valueType="num">
                                      <p:cBhvr>
                                        <p:cTn id="26" dur="3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1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8" dur="350" accel="100000" fill="hold">
                                          <p:stCondLst>
                                            <p:cond delay="315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7F862-08C6-33ED-187D-D2F25FB47F2D}"/>
              </a:ext>
            </a:extLst>
          </p:cNvPr>
          <p:cNvSpPr>
            <a:spLocks noGrp="1"/>
          </p:cNvSpPr>
          <p:nvPr>
            <p:ph type="title"/>
          </p:nvPr>
        </p:nvSpPr>
        <p:spPr>
          <a:xfrm>
            <a:off x="838200" y="365125"/>
            <a:ext cx="10515600" cy="1460500"/>
          </a:xfrm>
        </p:spPr>
        <p:txBody>
          <a:bodyPr>
            <a:noAutofit/>
          </a:bodyPr>
          <a:lstStyle/>
          <a:p>
            <a:pPr>
              <a:lnSpc>
                <a:spcPct val="115000"/>
              </a:lnSpc>
              <a:spcAft>
                <a:spcPts val="1000"/>
              </a:spcAft>
            </a:pPr>
            <a:r>
              <a:rPr lang="ka-GE" sz="1400" dirty="0">
                <a:ea typeface="Times New Roman" panose="02020603050405020304" pitchFamily="18" charset="0"/>
                <a:cs typeface="Times New Roman" panose="02020603050405020304" pitchFamily="18" charset="0"/>
              </a:rPr>
              <a:t> საქორწინო სამკაულის ერთ-ერთი აუცილებელი ნივთი იყო ძეწკვი, რომელიც უნდა ყოფილიყო ორი მეტრის~. ქალებს მრავლად ჰქონდათ ბეჭდები და სამაჯურები, რომლებიც ძირითადად ვერცხლისა და სპილენძისგან მზადდებოდა. ოქროს ბეჭედსა და სამკაულებს მხოლოდ შეძლებულები ყიდულობდნენ.</a:t>
            </a:r>
            <a:br>
              <a:rPr lang="ka-GE" sz="1400" dirty="0">
                <a:ea typeface="Times New Roman" panose="02020603050405020304" pitchFamily="18" charset="0"/>
                <a:cs typeface="Times New Roman" panose="02020603050405020304" pitchFamily="18" charset="0"/>
              </a:rPr>
            </a:br>
            <a:r>
              <a:rPr lang="ka-GE" sz="1400" dirty="0"/>
              <a:t>      გავრცელებული იყო თვლიანი და უთვლო რგოლები.ზოგიერთ ბეჭედზე ამოკვეთილი იყო გეომეტრიული ფიგურები და ორნამენტები. ბეჭედს იკეთებდნენ ყველა თითზე გარდა ნეკისა და ცერისა.(თვლიდნენ, რომ ამ თითებზე სუსტი ნებისყოფის ქალები იბნევდნენ ბეჭედს). ბეჭედს საქმრო აბნევდა ნიშნობის დროს თითზე.</a:t>
            </a:r>
            <a:endParaRPr lang="ru-RU" sz="1400" dirty="0"/>
          </a:p>
        </p:txBody>
      </p:sp>
      <p:pic>
        <p:nvPicPr>
          <p:cNvPr id="5" name="Объект 4">
            <a:extLst>
              <a:ext uri="{FF2B5EF4-FFF2-40B4-BE49-F238E27FC236}">
                <a16:creationId xmlns:a16="http://schemas.microsoft.com/office/drawing/2014/main" id="{455EBCAC-1946-4893-ACB6-168A69AC5B49}"/>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99067" y="2345267"/>
            <a:ext cx="2683933" cy="2336799"/>
          </a:xfrm>
          <a:prstGeom prst="rect">
            <a:avLst/>
          </a:prstGeom>
          <a:noFill/>
          <a:ln>
            <a:noFill/>
          </a:ln>
        </p:spPr>
      </p:pic>
      <p:pic>
        <p:nvPicPr>
          <p:cNvPr id="6" name="Объект 5">
            <a:extLst>
              <a:ext uri="{FF2B5EF4-FFF2-40B4-BE49-F238E27FC236}">
                <a16:creationId xmlns:a16="http://schemas.microsoft.com/office/drawing/2014/main" id="{E88C451F-247A-4240-AF67-26CA1DB2FEFB}"/>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00333" y="2319814"/>
            <a:ext cx="2810934" cy="2362252"/>
          </a:xfrm>
          <a:prstGeom prst="rect">
            <a:avLst/>
          </a:prstGeom>
          <a:noFill/>
          <a:ln>
            <a:noFill/>
          </a:ln>
        </p:spPr>
      </p:pic>
      <p:sp>
        <p:nvSpPr>
          <p:cNvPr id="8" name="TextBox 7">
            <a:extLst>
              <a:ext uri="{FF2B5EF4-FFF2-40B4-BE49-F238E27FC236}">
                <a16:creationId xmlns:a16="http://schemas.microsoft.com/office/drawing/2014/main" id="{C98F2670-8F79-5DF0-10EC-4166152DEB1E}"/>
              </a:ext>
            </a:extLst>
          </p:cNvPr>
          <p:cNvSpPr txBox="1"/>
          <p:nvPr/>
        </p:nvSpPr>
        <p:spPr>
          <a:xfrm>
            <a:off x="508001" y="4759867"/>
            <a:ext cx="3445933" cy="646331"/>
          </a:xfrm>
          <a:prstGeom prst="rect">
            <a:avLst/>
          </a:prstGeom>
          <a:noFill/>
        </p:spPr>
        <p:txBody>
          <a:bodyPr wrap="square">
            <a:spAutoFit/>
          </a:bodyPr>
          <a:lstStyle/>
          <a:p>
            <a:r>
              <a:rPr lang="ka-GE" sz="1800" dirty="0">
                <a:ea typeface="Calibri" panose="020F0502020204030204" pitchFamily="34" charset="0"/>
                <a:cs typeface="Times New Roman" panose="02020603050405020304" pitchFamily="18" charset="0"/>
              </a:rPr>
              <a:t>სამაჯური, ვერცხლი,სევადით </a:t>
            </a:r>
          </a:p>
          <a:p>
            <a:r>
              <a:rPr lang="en-GB" sz="1800" dirty="0"/>
              <a:t>IX </a:t>
            </a:r>
            <a:r>
              <a:rPr lang="ka-GE" sz="1800" dirty="0"/>
              <a:t>საუკუნის</a:t>
            </a:r>
            <a:r>
              <a:rPr lang="en-GB" sz="1800" dirty="0"/>
              <a:t>  II</a:t>
            </a:r>
            <a:r>
              <a:rPr lang="ka-GE" sz="1800" dirty="0"/>
              <a:t> ნახევარი</a:t>
            </a:r>
          </a:p>
        </p:txBody>
      </p:sp>
      <p:sp>
        <p:nvSpPr>
          <p:cNvPr id="10" name="TextBox 9">
            <a:extLst>
              <a:ext uri="{FF2B5EF4-FFF2-40B4-BE49-F238E27FC236}">
                <a16:creationId xmlns:a16="http://schemas.microsoft.com/office/drawing/2014/main" id="{A32D2B39-313E-9CDF-813C-9D54F93E1A6E}"/>
              </a:ext>
            </a:extLst>
          </p:cNvPr>
          <p:cNvSpPr txBox="1"/>
          <p:nvPr/>
        </p:nvSpPr>
        <p:spPr>
          <a:xfrm>
            <a:off x="6663266" y="4759867"/>
            <a:ext cx="4055533" cy="923330"/>
          </a:xfrm>
          <a:prstGeom prst="rect">
            <a:avLst/>
          </a:prstGeom>
          <a:noFill/>
        </p:spPr>
        <p:txBody>
          <a:bodyPr wrap="square">
            <a:spAutoFit/>
          </a:bodyPr>
          <a:lstStyle/>
          <a:p>
            <a:r>
              <a:rPr lang="ka-GE" sz="1800" dirty="0">
                <a:ea typeface="Calibri" panose="020F0502020204030204" pitchFamily="34" charset="0"/>
                <a:cs typeface="Times New Roman" panose="02020603050405020304" pitchFamily="18" charset="0"/>
              </a:rPr>
              <a:t>სამაჯური ვერცხლის.მოოქროვილი</a:t>
            </a:r>
          </a:p>
          <a:p>
            <a:r>
              <a:rPr lang="en-GB" sz="1800" dirty="0"/>
              <a:t>IX </a:t>
            </a:r>
            <a:r>
              <a:rPr lang="ka-GE" sz="1800" dirty="0"/>
              <a:t>საუკუნის</a:t>
            </a:r>
            <a:r>
              <a:rPr lang="en-GB" sz="1800" dirty="0"/>
              <a:t>  II</a:t>
            </a:r>
            <a:r>
              <a:rPr lang="ka-GE" sz="1800" dirty="0"/>
              <a:t> ნახევარი</a:t>
            </a:r>
          </a:p>
          <a:p>
            <a:endParaRPr lang="ka-GE" sz="1800" dirty="0"/>
          </a:p>
        </p:txBody>
      </p:sp>
    </p:spTree>
    <p:extLst>
      <p:ext uri="{BB962C8B-B14F-4D97-AF65-F5344CB8AC3E}">
        <p14:creationId xmlns:p14="http://schemas.microsoft.com/office/powerpoint/2010/main" val="3155936771"/>
      </p:ext>
    </p:extLst>
  </p:cSld>
  <p:clrMapOvr>
    <a:masterClrMapping/>
  </p:clrMapOvr>
  <mc:AlternateContent xmlns:mc="http://schemas.openxmlformats.org/markup-compatibility/2006" xmlns:p14="http://schemas.microsoft.com/office/powerpoint/2010/main">
    <mc:Choice Requires="p14">
      <p:transition spd="slow" advTm="10000">
        <p14:flash/>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4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8A6562-1C43-FA2B-133A-9D67B1CD230C}"/>
              </a:ext>
            </a:extLst>
          </p:cNvPr>
          <p:cNvSpPr>
            <a:spLocks noGrp="1"/>
          </p:cNvSpPr>
          <p:nvPr>
            <p:ph type="title"/>
          </p:nvPr>
        </p:nvSpPr>
        <p:spPr>
          <a:xfrm>
            <a:off x="831850" y="228601"/>
            <a:ext cx="10515600" cy="6341532"/>
          </a:xfrm>
        </p:spPr>
        <p:txBody>
          <a:bodyPr>
            <a:noAutofit/>
          </a:bodyPr>
          <a:lstStyle/>
          <a:p>
            <a:pPr>
              <a:lnSpc>
                <a:spcPct val="115000"/>
              </a:lnSpc>
              <a:spcAft>
                <a:spcPts val="1000"/>
              </a:spcAft>
            </a:pPr>
            <a:r>
              <a:rPr lang="ka-GE" sz="2400" dirty="0">
                <a:ea typeface="Times New Roman" panose="02020603050405020304" pitchFamily="18" charset="0"/>
                <a:cs typeface="Times New Roman" panose="02020603050405020304" pitchFamily="18" charset="0"/>
              </a:rPr>
              <a:t>დიდ ყურადღებას აქცევდნენ თავსამკაულს, რომელზეც მონეტები იყო მიმაგრებული. მონეტები მიმაგრებული იყო თავსაბურავზეც- ლეჩაქზე და შუბლზე ქონდათ ოდნავ გადმოშვებული. </a:t>
            </a:r>
            <a:br>
              <a:rPr lang="ka-GE" sz="2400" dirty="0">
                <a:ea typeface="Times New Roman" panose="02020603050405020304" pitchFamily="18" charset="0"/>
                <a:cs typeface="Times New Roman" panose="02020603050405020304" pitchFamily="18" charset="0"/>
              </a:rPr>
            </a:br>
            <a:r>
              <a:rPr lang="ka-GE" sz="2400" dirty="0">
                <a:ea typeface="Times New Roman" panose="02020603050405020304" pitchFamily="18" charset="0"/>
                <a:cs typeface="Times New Roman" panose="02020603050405020304" pitchFamily="18" charset="0"/>
              </a:rPr>
              <a:t>         სამკაულებში განსაკუთრებული ადგილი ეჭირა საყურეს. გოგო ექვსი-შვიდი წლის რომ გახდებოდა, მას ყურს უხვრეტდნენ და ამის შემდეგ ის მთელი სიცოცხლის მანძილზე ატარებდა საყურეს. გათხოვილი ქალის საყურე უფრო დიდი იყო, გაუთხოვარის კი პატარა  და სადა. </a:t>
            </a:r>
            <a:br>
              <a:rPr lang="ka-GE" sz="2400" dirty="0">
                <a:ea typeface="Times New Roman" panose="02020603050405020304" pitchFamily="18" charset="0"/>
                <a:cs typeface="Times New Roman" panose="02020603050405020304" pitchFamily="18" charset="0"/>
              </a:rPr>
            </a:br>
            <a:r>
              <a:rPr lang="ka-GE" sz="2400" dirty="0">
                <a:ea typeface="Times New Roman" panose="02020603050405020304" pitchFamily="18" charset="0"/>
                <a:cs typeface="Times New Roman" panose="02020603050405020304" pitchFamily="18" charset="0"/>
              </a:rPr>
              <a:t>         ძირითადად  გავრცელებული იყო ვერცხლის საყურეები. ასევე ვერცხლის რგოლები და საყურეები ძეწკვის საკიდებით.</a:t>
            </a:r>
            <a:br>
              <a:rPr lang="ka-GE" sz="2400" dirty="0">
                <a:ea typeface="Times New Roman" panose="02020603050405020304" pitchFamily="18" charset="0"/>
                <a:cs typeface="Times New Roman" panose="02020603050405020304" pitchFamily="18" charset="0"/>
              </a:rPr>
            </a:br>
            <a:r>
              <a:rPr lang="ka-GE" sz="2400" dirty="0">
                <a:ea typeface="Times New Roman" panose="02020603050405020304" pitchFamily="18" charset="0"/>
                <a:cs typeface="Times New Roman" panose="02020603050405020304" pitchFamily="18" charset="0"/>
              </a:rPr>
              <a:t>         კიდევ ერთი სამკაული, რომელსაც მხოლოდ გათხოვილი ქალი ატარებდა, საგულე კორდომია.კორდომი აუცილებელი იყო და მაგრდებოდა სამოსელზე, მკერდს ზემოთ მარჯვნივ. ქალები ამ სამკაულს ძირითადად სადღესასწაულო ტანსაცმელზე იკეთებდნენ.</a:t>
            </a:r>
            <a:br>
              <a:rPr lang="ka-GE" sz="2400" dirty="0">
                <a:ea typeface="Times New Roman" panose="02020603050405020304" pitchFamily="18" charset="0"/>
                <a:cs typeface="Times New Roman" panose="02020603050405020304" pitchFamily="18" charset="0"/>
              </a:rPr>
            </a:br>
            <a:r>
              <a:rPr lang="ka-GE" sz="2400" dirty="0"/>
              <a:t>        საყურეებთან ერთად მნიშვნელოვანი სამკაული იყო ყელსაბამი. ხოლო ყველაზე ფართოდ გავრცელებული იყო ჯიღჯიღა.</a:t>
            </a:r>
            <a:endParaRPr lang="ru-RU" sz="2400" dirty="0"/>
          </a:p>
        </p:txBody>
      </p:sp>
    </p:spTree>
    <p:extLst>
      <p:ext uri="{BB962C8B-B14F-4D97-AF65-F5344CB8AC3E}">
        <p14:creationId xmlns:p14="http://schemas.microsoft.com/office/powerpoint/2010/main" val="519514315"/>
      </p:ext>
    </p:extLst>
  </p:cSld>
  <p:clrMapOvr>
    <a:masterClrMapping/>
  </p:clrMapOvr>
  <mc:AlternateContent xmlns:mc="http://schemas.openxmlformats.org/markup-compatibility/2006" xmlns:p14="http://schemas.microsoft.com/office/powerpoint/2010/main">
    <mc:Choice Requires="p14">
      <p:transition spd="slow" advTm="16000">
        <p14:flash/>
      </p:transition>
    </mc:Choice>
    <mc:Fallback xmlns="">
      <p:transition spd="slow"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422FEB-B0DB-BE52-7FBE-45615D8C8802}"/>
              </a:ext>
            </a:extLst>
          </p:cNvPr>
          <p:cNvSpPr>
            <a:spLocks noGrp="1"/>
          </p:cNvSpPr>
          <p:nvPr>
            <p:ph type="title"/>
          </p:nvPr>
        </p:nvSpPr>
        <p:spPr>
          <a:xfrm>
            <a:off x="524934" y="114300"/>
            <a:ext cx="10515600" cy="2505807"/>
          </a:xfrm>
        </p:spPr>
        <p:txBody>
          <a:bodyPr>
            <a:normAutofit fontScale="90000"/>
          </a:bodyPr>
          <a:lstStyle/>
          <a:p>
            <a:pPr fontAlgn="base">
              <a:lnSpc>
                <a:spcPct val="107000"/>
              </a:lnSpc>
              <a:spcAft>
                <a:spcPts val="1500"/>
              </a:spcAft>
            </a:pPr>
            <a:br>
              <a:rPr lang="ka-GE" sz="1800" dirty="0">
                <a:ea typeface="Times New Roman" panose="02020603050405020304" pitchFamily="18" charset="0"/>
                <a:cs typeface="Times New Roman" panose="02020603050405020304" pitchFamily="18" charset="0"/>
              </a:rPr>
            </a:br>
            <a:r>
              <a:rPr lang="ka-GE" sz="1800" dirty="0">
                <a:ea typeface="Times New Roman" panose="02020603050405020304" pitchFamily="18" charset="0"/>
                <a:cs typeface="Times New Roman" panose="02020603050405020304" pitchFamily="18" charset="0"/>
              </a:rPr>
              <a:t>ჯიღჯიღა ვერცხლის ან უბრალო </a:t>
            </a:r>
            <a:r>
              <a:rPr lang="ka-GE" sz="2000" dirty="0">
                <a:ea typeface="Times New Roman" panose="02020603050405020304" pitchFamily="18" charset="0"/>
                <a:cs typeface="Times New Roman" panose="02020603050405020304" pitchFamily="18" charset="0"/>
              </a:rPr>
              <a:t>ლითონისგან მზადდებოდა. იგი როგორც წესი ერთმანეთთან მჭიდროდ მიჯრილი ვიწრო და მოკლე მილაკებისაგან შედგება</a:t>
            </a:r>
            <a:r>
              <a:rPr lang="ka-GE" sz="1800" dirty="0">
                <a:ea typeface="Times New Roman" panose="02020603050405020304" pitchFamily="18" charset="0"/>
                <a:cs typeface="Times New Roman" panose="02020603050405020304" pitchFamily="18" charset="0"/>
              </a:rPr>
              <a:t>. თითოეულ მილზე მიჩითული </a:t>
            </a:r>
            <a:r>
              <a:rPr lang="ka-GE" sz="2000" dirty="0">
                <a:ea typeface="Times New Roman" panose="02020603050405020304" pitchFamily="18" charset="0"/>
                <a:cs typeface="Times New Roman" panose="02020603050405020304" pitchFamily="18" charset="0"/>
              </a:rPr>
              <a:t>პატარ-პატარა რგოლები ძეწკვის საკიდებით უერთდება მოგრძო ბურთებს. ჯიღჯიღას ცენტრალური ნაწილი ოთკუთხაა. კარგად ორნამენტირებული ფირფიტით არის დამშვენებული.</a:t>
            </a:r>
            <a:br>
              <a:rPr lang="ka-GE" sz="2000" dirty="0">
                <a:ea typeface="Calibri" panose="020F0502020204030204" pitchFamily="34" charset="0"/>
                <a:cs typeface="Times New Roman" panose="02020603050405020304" pitchFamily="18" charset="0"/>
              </a:rPr>
            </a:br>
            <a:r>
              <a:rPr lang="ka-GE" sz="2000" dirty="0">
                <a:ea typeface="Times New Roman" panose="02020603050405020304" pitchFamily="18" charset="0"/>
                <a:cs typeface="Times New Roman" panose="02020603050405020304" pitchFamily="18" charset="0"/>
              </a:rPr>
              <a:t>    ასევე სადღესასწაულო ტანსაცმელზე აჭარაში ქალები ატარებდნენ სხვადასხვა ვერცხლისა და ლითონის ქამარს, რომელსაც საქმროს ოჯახი ყიდულობდა და უგზავნიდა პატარძალს. ვერცხლის ქამარიც ძვირადღირებულ ნივთებში შედიოდა და ის აუცილებლად უნდა ეჩუქებია ქალისათვის, ამიტომაც სასიძოს ოჯახი წინასწარ იჭერდა თადარიგს.</a:t>
            </a:r>
            <a:br>
              <a:rPr lang="ka-GE" sz="2000" dirty="0"/>
            </a:br>
            <a:endParaRPr lang="ru-RU" sz="2000" dirty="0"/>
          </a:p>
        </p:txBody>
      </p:sp>
      <p:pic>
        <p:nvPicPr>
          <p:cNvPr id="5" name="Объект 4">
            <a:extLst>
              <a:ext uri="{FF2B5EF4-FFF2-40B4-BE49-F238E27FC236}">
                <a16:creationId xmlns:a16="http://schemas.microsoft.com/office/drawing/2014/main" id="{4FA27788-9F62-4C32-9244-1758F8DE5C80}"/>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3200" y="2714427"/>
            <a:ext cx="8610600" cy="2433306"/>
          </a:xfrm>
          <a:prstGeom prst="rect">
            <a:avLst/>
          </a:prstGeom>
          <a:noFill/>
          <a:ln>
            <a:noFill/>
          </a:ln>
        </p:spPr>
      </p:pic>
      <p:sp>
        <p:nvSpPr>
          <p:cNvPr id="7" name="TextBox 6">
            <a:extLst>
              <a:ext uri="{FF2B5EF4-FFF2-40B4-BE49-F238E27FC236}">
                <a16:creationId xmlns:a16="http://schemas.microsoft.com/office/drawing/2014/main" id="{F312909F-E20E-0856-FB15-E0541FB40A07}"/>
              </a:ext>
            </a:extLst>
          </p:cNvPr>
          <p:cNvSpPr txBox="1"/>
          <p:nvPr/>
        </p:nvSpPr>
        <p:spPr>
          <a:xfrm>
            <a:off x="3149600" y="5424318"/>
            <a:ext cx="4216400" cy="329642"/>
          </a:xfrm>
          <a:prstGeom prst="rect">
            <a:avLst/>
          </a:prstGeom>
          <a:noFill/>
        </p:spPr>
        <p:txBody>
          <a:bodyPr wrap="square">
            <a:spAutoFit/>
          </a:bodyPr>
          <a:lstStyle/>
          <a:p>
            <a:pPr algn="just">
              <a:lnSpc>
                <a:spcPts val="1770"/>
              </a:lnSpc>
              <a:spcAft>
                <a:spcPts val="800"/>
              </a:spcAft>
            </a:pPr>
            <a:r>
              <a:rPr lang="ka-GE" dirty="0">
                <a:solidFill>
                  <a:srgbClr val="000000"/>
                </a:solidFill>
                <a:ea typeface="Times New Roman" panose="02020603050405020304" pitchFamily="18" charset="0"/>
                <a:cs typeface="Times New Roman" panose="02020603050405020304" pitchFamily="18" charset="0"/>
              </a:rPr>
              <a:t>ქალის ქამარი.ვერცხლი. მოოქროვილი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607481"/>
      </p:ext>
    </p:extLst>
  </p:cSld>
  <p:clrMapOvr>
    <a:masterClrMapping/>
  </p:clrMapOvr>
  <mc:AlternateContent xmlns:mc="http://schemas.openxmlformats.org/markup-compatibility/2006" xmlns:p14="http://schemas.microsoft.com/office/powerpoint/2010/main">
    <mc:Choice Requires="p14">
      <p:transition spd="slow" advTm="17000">
        <p14:flash/>
      </p:transition>
    </mc:Choice>
    <mc:Fallback xmlns="">
      <p:transition spd="slow"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6E6F84-6D6A-4AAC-9F15-B1B3E80FD72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33" y="414327"/>
            <a:ext cx="9245599" cy="4953539"/>
          </a:xfrm>
          <a:prstGeom prst="rect">
            <a:avLst/>
          </a:prstGeom>
          <a:noFill/>
          <a:ln>
            <a:noFill/>
          </a:ln>
        </p:spPr>
      </p:pic>
      <p:sp>
        <p:nvSpPr>
          <p:cNvPr id="6" name="TextBox 5">
            <a:extLst>
              <a:ext uri="{FF2B5EF4-FFF2-40B4-BE49-F238E27FC236}">
                <a16:creationId xmlns:a16="http://schemas.microsoft.com/office/drawing/2014/main" id="{1D89C2CA-CCFE-7293-E61A-96D1A6BD0078}"/>
              </a:ext>
            </a:extLst>
          </p:cNvPr>
          <p:cNvSpPr txBox="1"/>
          <p:nvPr/>
        </p:nvSpPr>
        <p:spPr>
          <a:xfrm>
            <a:off x="4190999" y="5668712"/>
            <a:ext cx="2480734" cy="329642"/>
          </a:xfrm>
          <a:prstGeom prst="rect">
            <a:avLst/>
          </a:prstGeom>
          <a:noFill/>
        </p:spPr>
        <p:txBody>
          <a:bodyPr wrap="square">
            <a:spAutoFit/>
          </a:bodyPr>
          <a:lstStyle/>
          <a:p>
            <a:pPr algn="just">
              <a:lnSpc>
                <a:spcPts val="1770"/>
              </a:lnSpc>
              <a:spcAft>
                <a:spcPts val="800"/>
              </a:spcAft>
            </a:pPr>
            <a:r>
              <a:rPr lang="ka-GE" sz="1800" dirty="0">
                <a:solidFill>
                  <a:srgbClr val="000000"/>
                </a:solidFill>
                <a:ea typeface="Times New Roman" panose="02020603050405020304" pitchFamily="18" charset="0"/>
                <a:cs typeface="Times New Roman" panose="02020603050405020304" pitchFamily="18" charset="0"/>
              </a:rPr>
              <a:t>ღარიბი ქალის ქამარი</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6941753"/>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F9B85C4-332C-405D-8D64-AA7A767EF1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64" y="187980"/>
            <a:ext cx="5552703" cy="2646237"/>
          </a:xfrm>
          <a:prstGeom prst="rect">
            <a:avLst/>
          </a:prstGeom>
          <a:noFill/>
          <a:ln>
            <a:noFill/>
          </a:ln>
        </p:spPr>
      </p:pic>
      <p:pic>
        <p:nvPicPr>
          <p:cNvPr id="9" name="Рисунок 8">
            <a:extLst>
              <a:ext uri="{FF2B5EF4-FFF2-40B4-BE49-F238E27FC236}">
                <a16:creationId xmlns:a16="http://schemas.microsoft.com/office/drawing/2014/main" id="{4AF71F8D-9A2D-4C18-A508-7D900E9F11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62" y="3913795"/>
            <a:ext cx="5680405" cy="2129211"/>
          </a:xfrm>
          <a:prstGeom prst="rect">
            <a:avLst/>
          </a:prstGeom>
          <a:noFill/>
          <a:ln>
            <a:noFill/>
          </a:ln>
        </p:spPr>
      </p:pic>
      <p:sp>
        <p:nvSpPr>
          <p:cNvPr id="11" name="TextBox 10">
            <a:extLst>
              <a:ext uri="{FF2B5EF4-FFF2-40B4-BE49-F238E27FC236}">
                <a16:creationId xmlns:a16="http://schemas.microsoft.com/office/drawing/2014/main" id="{2FA1D400-2576-E5CF-93FA-3C563C8C0148}"/>
              </a:ext>
            </a:extLst>
          </p:cNvPr>
          <p:cNvSpPr txBox="1"/>
          <p:nvPr/>
        </p:nvSpPr>
        <p:spPr>
          <a:xfrm>
            <a:off x="6316135" y="1957054"/>
            <a:ext cx="5664198" cy="1754326"/>
          </a:xfrm>
          <a:prstGeom prst="rect">
            <a:avLst/>
          </a:prstGeom>
          <a:noFill/>
        </p:spPr>
        <p:txBody>
          <a:bodyPr wrap="square">
            <a:spAutoFit/>
          </a:bodyPr>
          <a:lstStyle/>
          <a:p>
            <a:r>
              <a:rPr lang="ka-GE" dirty="0">
                <a:solidFill>
                  <a:srgbClr val="000000"/>
                </a:solidFill>
                <a:ea typeface="Times New Roman" panose="02020603050405020304" pitchFamily="18" charset="0"/>
                <a:cs typeface="Times New Roman" panose="02020603050405020304" pitchFamily="18" charset="0"/>
              </a:rPr>
              <a:t> </a:t>
            </a:r>
            <a:r>
              <a:rPr lang="ka-GE" sz="1800" dirty="0">
                <a:solidFill>
                  <a:srgbClr val="000000"/>
                </a:solidFill>
                <a:ea typeface="Times New Roman" panose="02020603050405020304" pitchFamily="18" charset="0"/>
                <a:cs typeface="Times New Roman" panose="02020603050405020304" pitchFamily="18" charset="0"/>
              </a:rPr>
              <a:t>ქამრებში ნათლად ვლინდება ქალის სოციალური მდგომარეობა. მდიდარი ქალის შემკულობის აუცილებელი ატრიბუტი ვერცხლის ქამარი იყო.ღარიბი ქალები ფერადი ლითონის ან </a:t>
            </a:r>
            <a:r>
              <a:rPr lang="ka-GE" sz="1800" dirty="0">
                <a:solidFill>
                  <a:srgbClr val="000000"/>
                </a:solidFill>
                <a:ea typeface="Times New Roman" panose="02020603050405020304" pitchFamily="18" charset="0"/>
                <a:cs typeface="Sylfaen" panose="010A0502050306030303" pitchFamily="18" charset="0"/>
              </a:rPr>
              <a:t>თასმაზე ასხმული ლითონის ფირფიტებისგან შედგენილ ქსოვილს ატარებდნენ</a:t>
            </a:r>
            <a:r>
              <a:rPr lang="ka-GE" dirty="0">
                <a:solidFill>
                  <a:srgbClr val="000000"/>
                </a:solidFill>
                <a:ea typeface="Times New Roman" panose="02020603050405020304" pitchFamily="18" charset="0"/>
                <a:cs typeface="Sylfaen" panose="010A0502050306030303" pitchFamily="18" charset="0"/>
              </a:rPr>
              <a:t>.</a:t>
            </a:r>
            <a:endParaRPr lang="ru-RU" dirty="0"/>
          </a:p>
        </p:txBody>
      </p:sp>
    </p:spTree>
    <p:extLst>
      <p:ext uri="{BB962C8B-B14F-4D97-AF65-F5344CB8AC3E}">
        <p14:creationId xmlns:p14="http://schemas.microsoft.com/office/powerpoint/2010/main" val="2089572622"/>
      </p:ext>
    </p:extLst>
  </p:cSld>
  <p:clrMapOvr>
    <a:masterClrMapping/>
  </p:clrMapOvr>
  <mc:AlternateContent xmlns:mc="http://schemas.openxmlformats.org/markup-compatibility/2006" xmlns:p14="http://schemas.microsoft.com/office/powerpoint/2010/main">
    <mc:Choice Requires="p14">
      <p:transition spd="slow" advTm="10000">
        <p14:flash/>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FF1CD7-6859-7D89-4EC1-10C93D3C2E36}"/>
              </a:ext>
            </a:extLst>
          </p:cNvPr>
          <p:cNvSpPr>
            <a:spLocks noGrp="1"/>
          </p:cNvSpPr>
          <p:nvPr>
            <p:ph type="title"/>
          </p:nvPr>
        </p:nvSpPr>
        <p:spPr/>
        <p:txBody>
          <a:bodyPr>
            <a:normAutofit/>
          </a:bodyPr>
          <a:lstStyle/>
          <a:p>
            <a:pPr algn="ctr"/>
            <a:r>
              <a:rPr lang="ka-GE" dirty="0"/>
              <a:t> ხარიტონ ახვლედიანის სახელობის                მუზეუმი</a:t>
            </a:r>
            <a:endParaRPr lang="ru-RU" dirty="0"/>
          </a:p>
        </p:txBody>
      </p:sp>
    </p:spTree>
    <p:extLst>
      <p:ext uri="{BB962C8B-B14F-4D97-AF65-F5344CB8AC3E}">
        <p14:creationId xmlns:p14="http://schemas.microsoft.com/office/powerpoint/2010/main" val="908051149"/>
      </p:ext>
    </p:extLst>
  </p:cSld>
  <p:clrMapOvr>
    <a:masterClrMapping/>
  </p:clrMapOvr>
  <mc:AlternateContent xmlns:mc="http://schemas.openxmlformats.org/markup-compatibility/2006" xmlns:p14="http://schemas.microsoft.com/office/powerpoint/2010/main">
    <mc:Choice Requires="p14">
      <p:transition spd="slow" advTm="2000">
        <p14:flash/>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C235E-0C14-F1F5-6293-FDBB8E5E9178}"/>
              </a:ext>
            </a:extLst>
          </p:cNvPr>
          <p:cNvSpPr txBox="1"/>
          <p:nvPr/>
        </p:nvSpPr>
        <p:spPr>
          <a:xfrm>
            <a:off x="186267" y="405475"/>
            <a:ext cx="6096000" cy="3693319"/>
          </a:xfrm>
          <a:prstGeom prst="rect">
            <a:avLst/>
          </a:prstGeom>
          <a:noFill/>
        </p:spPr>
        <p:txBody>
          <a:bodyPr wrap="square">
            <a:spAutoFit/>
          </a:bodyPr>
          <a:lstStyle/>
          <a:p>
            <a:r>
              <a:rPr lang="ka-GE" sz="1800" dirty="0"/>
              <a:t> ქალი  რომ თხოვდებოდა, თან მას მზითევი მიჰქონდა.მუზეუმში დაცულია ყუთი ფერუმარილისა და სუნამოსათვის. ეს დიდგვაროვანი ქალის მზითევია.</a:t>
            </a:r>
          </a:p>
          <a:p>
            <a:r>
              <a:rPr lang="ka-GE" sz="1800" dirty="0"/>
              <a:t>    ის ქვემოდან ზემოთ იღებოდა. ქვედა განყოფილება დაყოფილია სხვადასხვა ზომის უჯრებად, სადაც მოთავსებული იყო თმის სამაგრი, სუნამო, ფერუმარილი და სხვადასხვა აქსესუარები. ყუთის ზემო ნაწილზე კი ჩასმული იყო სარკე, რომელიც  დრაფირებული ნაჭრით იყო გარშემორტყმული.</a:t>
            </a:r>
          </a:p>
          <a:p>
            <a:r>
              <a:rPr lang="ka-GE" sz="1800" dirty="0"/>
              <a:t>     ძვირფასეულებისა და ტანისამოსის შესანახი ხის სხვადასხვა ზომისა და მოდელის ყუთები იყო, რომელთაგანაც თითოეულს თავისი დანიშნულება და სახელები ჰონდა.</a:t>
            </a:r>
            <a:endParaRPr lang="ru-RU" dirty="0"/>
          </a:p>
        </p:txBody>
      </p:sp>
      <p:pic>
        <p:nvPicPr>
          <p:cNvPr id="4" name="Рисунок 3">
            <a:extLst>
              <a:ext uri="{FF2B5EF4-FFF2-40B4-BE49-F238E27FC236}">
                <a16:creationId xmlns:a16="http://schemas.microsoft.com/office/drawing/2014/main" id="{14F581FA-D684-4E6C-99F9-240CF0761CEB}"/>
              </a:ext>
            </a:extLst>
          </p:cNvPr>
          <p:cNvPicPr>
            <a:picLocks noGr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510" y="297876"/>
            <a:ext cx="2922981" cy="3908516"/>
          </a:xfrm>
          <a:prstGeom prst="rect">
            <a:avLst/>
          </a:prstGeom>
          <a:noFill/>
          <a:ln>
            <a:noFill/>
          </a:ln>
        </p:spPr>
      </p:pic>
      <p:sp>
        <p:nvSpPr>
          <p:cNvPr id="6" name="TextBox 5">
            <a:extLst>
              <a:ext uri="{FF2B5EF4-FFF2-40B4-BE49-F238E27FC236}">
                <a16:creationId xmlns:a16="http://schemas.microsoft.com/office/drawing/2014/main" id="{2B87A6AE-BABB-0F70-E5A9-5F2D7C65ED75}"/>
              </a:ext>
            </a:extLst>
          </p:cNvPr>
          <p:cNvSpPr txBox="1"/>
          <p:nvPr/>
        </p:nvSpPr>
        <p:spPr>
          <a:xfrm>
            <a:off x="7145867" y="4325035"/>
            <a:ext cx="4275666" cy="646331"/>
          </a:xfrm>
          <a:prstGeom prst="rect">
            <a:avLst/>
          </a:prstGeom>
          <a:noFill/>
        </p:spPr>
        <p:txBody>
          <a:bodyPr wrap="square">
            <a:spAutoFit/>
          </a:bodyPr>
          <a:lstStyle/>
          <a:p>
            <a:r>
              <a:rPr lang="ka-GE" sz="1800" dirty="0">
                <a:solidFill>
                  <a:srgbClr val="000000"/>
                </a:solidFill>
                <a:ea typeface="Times New Roman" panose="02020603050405020304" pitchFamily="18" charset="0"/>
                <a:cs typeface="Times New Roman" panose="02020603050405020304" pitchFamily="18" charset="0"/>
              </a:rPr>
              <a:t> გათხოვილი ქალის სამზითვო ყუთი-ფერუმარილისა და სუნამოებისათვის</a:t>
            </a:r>
            <a:endParaRPr lang="ru-RU" dirty="0"/>
          </a:p>
        </p:txBody>
      </p:sp>
    </p:spTree>
    <p:extLst>
      <p:ext uri="{BB962C8B-B14F-4D97-AF65-F5344CB8AC3E}">
        <p14:creationId xmlns:p14="http://schemas.microsoft.com/office/powerpoint/2010/main" val="3202828239"/>
      </p:ext>
    </p:extLst>
  </p:cSld>
  <p:clrMapOvr>
    <a:masterClrMapping/>
  </p:clrMapOvr>
  <mc:AlternateContent xmlns:mc="http://schemas.openxmlformats.org/markup-compatibility/2006" xmlns:p14="http://schemas.microsoft.com/office/powerpoint/2010/main">
    <mc:Choice Requires="p14">
      <p:transition spd="slow" advTm="27000">
        <p14:flash/>
      </p:transition>
    </mc:Choice>
    <mc:Fallback xmlns="">
      <p:transition spd="slow"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3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EBB3DDCC-3F01-4147-BCEC-797084D8AD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6533" y="99453"/>
            <a:ext cx="4567366" cy="3329547"/>
          </a:xfrm>
          <a:prstGeom prst="rect">
            <a:avLst/>
          </a:prstGeom>
          <a:noFill/>
          <a:ln>
            <a:noFill/>
          </a:ln>
        </p:spPr>
      </p:pic>
      <p:sp>
        <p:nvSpPr>
          <p:cNvPr id="4" name="TextBox 3">
            <a:extLst>
              <a:ext uri="{FF2B5EF4-FFF2-40B4-BE49-F238E27FC236}">
                <a16:creationId xmlns:a16="http://schemas.microsoft.com/office/drawing/2014/main" id="{B0010BBA-4E5D-6441-05C6-A4BC655CA0F2}"/>
              </a:ext>
            </a:extLst>
          </p:cNvPr>
          <p:cNvSpPr txBox="1"/>
          <p:nvPr/>
        </p:nvSpPr>
        <p:spPr>
          <a:xfrm>
            <a:off x="2692400" y="3567206"/>
            <a:ext cx="6096000" cy="2585323"/>
          </a:xfrm>
          <a:prstGeom prst="rect">
            <a:avLst/>
          </a:prstGeom>
          <a:noFill/>
        </p:spPr>
        <p:txBody>
          <a:bodyPr wrap="square">
            <a:spAutoFit/>
          </a:bodyPr>
          <a:lstStyle/>
          <a:p>
            <a:r>
              <a:rPr lang="ka-GE" dirty="0">
                <a:solidFill>
                  <a:srgbClr val="000000"/>
                </a:solidFill>
                <a:ea typeface="Times New Roman" panose="02020603050405020304" pitchFamily="18" charset="0"/>
                <a:cs typeface="Times New Roman" panose="02020603050405020304" pitchFamily="18" charset="0"/>
              </a:rPr>
              <a:t> ზანდუკი-</a:t>
            </a:r>
            <a:r>
              <a:rPr lang="ka-GE" dirty="0">
                <a:solidFill>
                  <a:srgbClr val="000000"/>
                </a:solidFill>
                <a:ea typeface="Times New Roman" panose="02020603050405020304" pitchFamily="18" charset="0"/>
                <a:cs typeface="Sylfaen" panose="010A0502050306030303" pitchFamily="18" charset="0"/>
              </a:rPr>
              <a:t>სახურავიანი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ხის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ყუთი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თუნუქის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გარსაკრავი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სალტეებით</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შეკრული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გამოიყენებოდა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ქალის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ტანსაცმლისა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სამკაულების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შესანახად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იყო</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სამზითვო</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ქალის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პირად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საკუთრებას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წარმოადგენდა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ოჯახის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გაყრის</a:t>
            </a:r>
            <a:r>
              <a:rPr lang="ka-GE" dirty="0">
                <a:solidFill>
                  <a:srgbClr val="000000"/>
                </a:solidFill>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დროს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წილში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არ</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შედიოდა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ქვრივის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გათხოვების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შემთხვევაში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ზანდუკი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ოჯახში რჩებოდათ</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თუ</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ქვრივი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მოახერხებდა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განაწყენებული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მაზლებთან</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შერიგებას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სამზითვო</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ზანდუკი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მას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უბრუნდებოდა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ზანდუკი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წყაროებში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XVIII</a:t>
            </a:r>
            <a:r>
              <a:rPr lang="ka-GE" dirty="0">
                <a:solidFill>
                  <a:srgbClr val="000000"/>
                </a:solidFill>
                <a:ea typeface="Times New Roman" panose="02020603050405020304" pitchFamily="18" charset="0"/>
                <a:cs typeface="Sylfaen" panose="010A0502050306030303" pitchFamily="18" charset="0"/>
              </a:rPr>
              <a:t>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ka-GE" dirty="0">
                <a:solidFill>
                  <a:srgbClr val="000000"/>
                </a:solidFill>
                <a:ea typeface="Times New Roman" panose="02020603050405020304" pitchFamily="18" charset="0"/>
                <a:cs typeface="Sylfaen" panose="010A0502050306030303" pitchFamily="18" charset="0"/>
              </a:rPr>
              <a:t>დან</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იხსენიება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1893983353"/>
      </p:ext>
    </p:extLst>
  </p:cSld>
  <p:clrMapOvr>
    <a:masterClrMapping/>
  </p:clrMapOvr>
  <mc:AlternateContent xmlns:mc="http://schemas.openxmlformats.org/markup-compatibility/2006" xmlns:p14="http://schemas.microsoft.com/office/powerpoint/2010/main">
    <mc:Choice Requires="p14">
      <p:transition spd="slow" advTm="11000">
        <p14:flash/>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0" fill="hold"/>
                                        <p:tgtEl>
                                          <p:spTgt spid="4"/>
                                        </p:tgtEl>
                                        <p:attrNameLst>
                                          <p:attrName>ppt_w</p:attrName>
                                        </p:attrNameLst>
                                      </p:cBhvr>
                                      <p:tavLst>
                                        <p:tav tm="0">
                                          <p:val>
                                            <p:fltVal val="0"/>
                                          </p:val>
                                        </p:tav>
                                        <p:tav tm="100000">
                                          <p:val>
                                            <p:strVal val="#ppt_w"/>
                                          </p:val>
                                        </p:tav>
                                      </p:tavLst>
                                    </p:anim>
                                    <p:anim calcmode="lin" valueType="num">
                                      <p:cBhvr>
                                        <p:cTn id="13" dur="2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BBB635-DCE2-1D4D-2067-9597C78835B8}"/>
              </a:ext>
            </a:extLst>
          </p:cNvPr>
          <p:cNvSpPr txBox="1"/>
          <p:nvPr/>
        </p:nvSpPr>
        <p:spPr>
          <a:xfrm>
            <a:off x="1701799" y="1371600"/>
            <a:ext cx="7552267" cy="4170372"/>
          </a:xfrm>
          <a:prstGeom prst="rect">
            <a:avLst/>
          </a:prstGeom>
          <a:noFill/>
        </p:spPr>
        <p:txBody>
          <a:bodyPr wrap="square">
            <a:spAutoFit/>
          </a:bodyPr>
          <a:lstStyle/>
          <a:p>
            <a:pPr fontAlgn="base">
              <a:spcAft>
                <a:spcPts val="1500"/>
              </a:spcAft>
            </a:pPr>
            <a:r>
              <a:rPr lang="en-US" sz="1600" dirty="0" err="1">
                <a:solidFill>
                  <a:srgbClr val="494949"/>
                </a:solidFill>
                <a:latin typeface="Sylfaen" panose="010A0502050306030303" pitchFamily="18" charset="0"/>
                <a:ea typeface="Times New Roman" panose="02020603050405020304" pitchFamily="18" charset="0"/>
              </a:rPr>
              <a:t>შალის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მოკლე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ზედატანი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შალის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ფართოუბიანი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შარვალი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საყელოიანი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ახალუხი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განიერი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სარტყელი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წელზე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შემოსახვევად</a:t>
            </a:r>
            <a:r>
              <a:rPr lang="en-US" sz="1600" dirty="0">
                <a:solidFill>
                  <a:srgbClr val="494949"/>
                </a:solidFill>
                <a:latin typeface="Sylfaen" panose="010A0502050306030303" pitchFamily="18" charset="0"/>
                <a:ea typeface="Times New Roman" panose="02020603050405020304" pitchFamily="18" charset="0"/>
              </a:rPr>
              <a:t> – </a:t>
            </a:r>
            <a:r>
              <a:rPr lang="en-US" sz="1600" dirty="0" err="1">
                <a:solidFill>
                  <a:srgbClr val="494949"/>
                </a:solidFill>
                <a:latin typeface="Sylfaen" panose="010A0502050306030303" pitchFamily="18" charset="0"/>
                <a:ea typeface="Times New Roman" panose="02020603050405020304" pitchFamily="18" charset="0"/>
              </a:rPr>
              <a:t>ტანსაცმელს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რომელსაც</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აჭარაში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ყოველდღიურად</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ატარებდნენ</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მამაკაცები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ჩაქურა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ჰქვია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ჩაქურა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აჭარის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გარდა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გავრცელებული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იყო</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გურიასა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სამეგრელოში</a:t>
            </a:r>
            <a:r>
              <a:rPr lang="en-US" sz="1600" dirty="0">
                <a:solidFill>
                  <a:srgbClr val="494949"/>
                </a:solidFill>
                <a:latin typeface="Sylfaen" panose="010A0502050306030303" pitchFamily="18" charset="0"/>
                <a:ea typeface="Times New Roman" panose="02020603050405020304" pitchFamily="18" charset="0"/>
              </a:rPr>
              <a:t>.</a:t>
            </a:r>
            <a:endParaRPr lang="ka-GE" sz="1600" dirty="0">
              <a:latin typeface="Sylfaen" panose="010A0502050306030303" pitchFamily="18" charset="0"/>
              <a:ea typeface="Times New Roman" panose="02020603050405020304" pitchFamily="18" charset="0"/>
            </a:endParaRPr>
          </a:p>
          <a:p>
            <a:pPr fontAlgn="base">
              <a:spcAft>
                <a:spcPts val="1500"/>
              </a:spcAft>
            </a:pPr>
            <a:r>
              <a:rPr lang="en-US" sz="1600" dirty="0">
                <a:solidFill>
                  <a:srgbClr val="494949"/>
                </a:solidFill>
                <a:latin typeface="Sylfaen" panose="010A0502050306030303" pitchFamily="18" charset="0"/>
                <a:ea typeface="Times New Roman" panose="02020603050405020304" pitchFamily="18" charset="0"/>
              </a:rPr>
              <a:t>     </a:t>
            </a:r>
            <a:r>
              <a:rPr lang="ka-GE" sz="1600" dirty="0">
                <a:solidFill>
                  <a:srgbClr val="494949"/>
                </a:solidFill>
                <a:latin typeface="Sylfaen" panose="010A0502050306030303" pitchFamily="18" charset="0"/>
                <a:ea typeface="Times New Roman" panose="02020603050405020304" pitchFamily="18" charset="0"/>
              </a:rPr>
              <a:t>„</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ფეხებზე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ადგილობრივი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მოქსოვილი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ძალზე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სქელი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ჭრელი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წინდები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აცვიათ</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წინდებზე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ჩაფულას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ქალამანს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ატარებენ</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თავზე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უეჭველი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ყაბალახი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უნდა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ჰქონდეთ</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შემობლანდული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კოხტად</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თავმომწონენი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ზაფხულობით</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სირმა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შემოვლებულ</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ჩოხას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ზუბუნს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ძიგვას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შავი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სატინისას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ატარებენ</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ოსმალური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ფესი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ფუნჯიანი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ქუდი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იშვიათი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სანახავია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თუ</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ატარებენ</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მხოლოდ</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მოლები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ყადები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საზოგადო</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სასულიერო</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წოდებისანი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ჩვენებური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გრძელი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ჩოხა-ახალუხი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აქაურ</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ბეგებსღა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აცვიათ</a:t>
            </a:r>
            <a:r>
              <a:rPr lang="en-US" sz="1600" dirty="0">
                <a:solidFill>
                  <a:srgbClr val="494949"/>
                </a:solidFill>
                <a:latin typeface="Sylfaen" panose="010A0502050306030303" pitchFamily="18" charset="0"/>
                <a:ea typeface="Times New Roman" panose="02020603050405020304" pitchFamily="18" charset="0"/>
              </a:rPr>
              <a:t>“, – </a:t>
            </a:r>
            <a:r>
              <a:rPr lang="en-US" sz="1600" dirty="0" err="1">
                <a:solidFill>
                  <a:srgbClr val="494949"/>
                </a:solidFill>
                <a:latin typeface="Sylfaen" panose="010A0502050306030303" pitchFamily="18" charset="0"/>
                <a:ea typeface="Times New Roman" panose="02020603050405020304" pitchFamily="18" charset="0"/>
              </a:rPr>
              <a:t>ეს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თედო</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სახოკიას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მიერ</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აღწერილი</a:t>
            </a:r>
            <a:r>
              <a:rPr lang="en-US" sz="1600" dirty="0">
                <a:solidFill>
                  <a:srgbClr val="494949"/>
                </a:solidFill>
                <a:latin typeface="Sylfaen" panose="010A0502050306030303" pitchFamily="18" charset="0"/>
                <a:ea typeface="Times New Roman" panose="02020603050405020304" pitchFamily="18" charset="0"/>
              </a:rPr>
              <a:t> მე-19 </a:t>
            </a:r>
            <a:r>
              <a:rPr lang="en-US" sz="1600" dirty="0" err="1">
                <a:solidFill>
                  <a:srgbClr val="494949"/>
                </a:solidFill>
                <a:latin typeface="Sylfaen" panose="010A0502050306030303" pitchFamily="18" charset="0"/>
                <a:ea typeface="Times New Roman" panose="02020603050405020304" pitchFamily="18" charset="0"/>
              </a:rPr>
              <a:t>საუკუნეში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აჭარაში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მცხოვრებთა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ჩაცმულობის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სტილია</a:t>
            </a:r>
            <a:r>
              <a:rPr lang="en-US" sz="1600" dirty="0">
                <a:solidFill>
                  <a:srgbClr val="494949"/>
                </a:solidFill>
                <a:latin typeface="Sylfaen" panose="010A0502050306030303" pitchFamily="18" charset="0"/>
                <a:ea typeface="Times New Roman" panose="02020603050405020304" pitchFamily="18" charset="0"/>
              </a:rPr>
              <a:t>.</a:t>
            </a:r>
            <a:endParaRPr lang="ka-GE" sz="1600" dirty="0">
              <a:latin typeface="Sylfaen" panose="010A0502050306030303" pitchFamily="18" charset="0"/>
              <a:ea typeface="Times New Roman" panose="02020603050405020304" pitchFamily="18" charset="0"/>
            </a:endParaRPr>
          </a:p>
          <a:p>
            <a:pPr fontAlgn="base">
              <a:spcAft>
                <a:spcPts val="1500"/>
              </a:spcAft>
            </a:pP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აჭარული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ტანსაცმლის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აუცილებელ</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ატრიბუტს</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შეადგენდა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იარაღი</a:t>
            </a:r>
            <a:r>
              <a:rPr lang="en-US" sz="1600" dirty="0">
                <a:solidFill>
                  <a:srgbClr val="494949"/>
                </a:solidFill>
                <a:latin typeface="Sylfaen" panose="010A0502050306030303" pitchFamily="18" charset="0"/>
                <a:ea typeface="Times New Roman" panose="02020603050405020304" pitchFamily="18" charset="0"/>
              </a:rPr>
              <a:t> – </a:t>
            </a:r>
            <a:r>
              <a:rPr lang="en-US" sz="1600" dirty="0" err="1">
                <a:solidFill>
                  <a:srgbClr val="494949"/>
                </a:solidFill>
                <a:latin typeface="Sylfaen" panose="010A0502050306030303" pitchFamily="18" charset="0"/>
                <a:ea typeface="Times New Roman" panose="02020603050405020304" pitchFamily="18" charset="0"/>
              </a:rPr>
              <a:t>თოფი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წელზე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გარშემო</a:t>
            </a:r>
            <a:r>
              <a:rPr lang="ka-GE" sz="1600" dirty="0">
                <a:solidFill>
                  <a:srgbClr val="494949"/>
                </a:solidFill>
                <a:latin typeface="Sylfaen" panose="010A0502050306030303" pitchFamily="18" charset="0"/>
                <a:ea typeface="Times New Roman" panose="02020603050405020304" pitchFamily="18" charset="0"/>
              </a:rPr>
              <a:t>რტყმული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სავაზნე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მოვერცხლილი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დამბაჩა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საჯაყვე</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სატევარი</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და</a:t>
            </a:r>
            <a:r>
              <a:rPr lang="en-US" sz="1600" dirty="0">
                <a:solidFill>
                  <a:srgbClr val="494949"/>
                </a:solidFill>
                <a:latin typeface="Sylfaen" panose="010A0502050306030303" pitchFamily="18" charset="0"/>
                <a:ea typeface="Times New Roman" panose="02020603050405020304" pitchFamily="18" charset="0"/>
              </a:rPr>
              <a:t> </a:t>
            </a:r>
            <a:r>
              <a:rPr lang="en-US" sz="1600" dirty="0" err="1">
                <a:solidFill>
                  <a:srgbClr val="494949"/>
                </a:solidFill>
                <a:latin typeface="Sylfaen" panose="010A0502050306030303" pitchFamily="18" charset="0"/>
                <a:ea typeface="Times New Roman" panose="02020603050405020304" pitchFamily="18" charset="0"/>
              </a:rPr>
              <a:t>მათარა</a:t>
            </a:r>
            <a:r>
              <a:rPr lang="en-US" sz="1600" dirty="0">
                <a:solidFill>
                  <a:srgbClr val="494949"/>
                </a:solidFill>
                <a:latin typeface="Sylfaen" panose="010A0502050306030303" pitchFamily="18" charset="0"/>
                <a:ea typeface="Times New Roman" panose="02020603050405020304" pitchFamily="18" charset="0"/>
              </a:rPr>
              <a:t>.</a:t>
            </a:r>
            <a:endParaRPr lang="ka-GE" sz="1600" dirty="0">
              <a:latin typeface="Sylfaen" panose="010A0502050306030303" pitchFamily="18" charset="0"/>
              <a:ea typeface="Times New Roman" panose="02020603050405020304" pitchFamily="18" charset="0"/>
            </a:endParaRPr>
          </a:p>
        </p:txBody>
      </p:sp>
    </p:spTree>
    <p:extLst>
      <p:ext uri="{BB962C8B-B14F-4D97-AF65-F5344CB8AC3E}">
        <p14:creationId xmlns:p14="http://schemas.microsoft.com/office/powerpoint/2010/main" val="3963791085"/>
      </p:ext>
    </p:extLst>
  </p:cSld>
  <p:clrMapOvr>
    <a:masterClrMapping/>
  </p:clrMapOvr>
  <mc:AlternateContent xmlns:mc="http://schemas.openxmlformats.org/markup-compatibility/2006" xmlns:p14="http://schemas.microsoft.com/office/powerpoint/2010/main">
    <mc:Choice Requires="p14">
      <p:transition spd="slow" advTm="19000">
        <p14:flash/>
      </p:transition>
    </mc:Choice>
    <mc:Fallback xmlns="">
      <p:transition spd="slow"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AE1118E-58B2-4477-8511-5BC27C8A33CD}"/>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267" y="787400"/>
            <a:ext cx="2032000" cy="4194120"/>
          </a:xfrm>
          <a:prstGeom prst="rect">
            <a:avLst/>
          </a:prstGeom>
          <a:noFill/>
          <a:ln>
            <a:noFill/>
          </a:ln>
        </p:spPr>
      </p:pic>
      <p:pic>
        <p:nvPicPr>
          <p:cNvPr id="6" name="Рисунок 5">
            <a:extLst>
              <a:ext uri="{FF2B5EF4-FFF2-40B4-BE49-F238E27FC236}">
                <a16:creationId xmlns:a16="http://schemas.microsoft.com/office/drawing/2014/main" id="{AFEBCDCB-B00A-4012-9453-C3141CFD83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180" y="454079"/>
            <a:ext cx="2279373" cy="4527441"/>
          </a:xfrm>
          <a:prstGeom prst="rect">
            <a:avLst/>
          </a:prstGeom>
          <a:noFill/>
          <a:ln>
            <a:noFill/>
          </a:ln>
        </p:spPr>
      </p:pic>
      <p:sp>
        <p:nvSpPr>
          <p:cNvPr id="8" name="TextBox 7">
            <a:extLst>
              <a:ext uri="{FF2B5EF4-FFF2-40B4-BE49-F238E27FC236}">
                <a16:creationId xmlns:a16="http://schemas.microsoft.com/office/drawing/2014/main" id="{1BEC7B1E-4193-8F5B-3AB8-A080F18FEAD5}"/>
              </a:ext>
            </a:extLst>
          </p:cNvPr>
          <p:cNvSpPr txBox="1"/>
          <p:nvPr/>
        </p:nvSpPr>
        <p:spPr>
          <a:xfrm>
            <a:off x="1075267" y="5100932"/>
            <a:ext cx="2209801" cy="330668"/>
          </a:xfrm>
          <a:prstGeom prst="rect">
            <a:avLst/>
          </a:prstGeom>
          <a:noFill/>
        </p:spPr>
        <p:txBody>
          <a:bodyPr wrap="square">
            <a:spAutoFit/>
          </a:bodyPr>
          <a:lstStyle/>
          <a:p>
            <a:pPr algn="ctr">
              <a:lnSpc>
                <a:spcPts val="1770"/>
              </a:lnSpc>
              <a:spcAft>
                <a:spcPts val="800"/>
              </a:spcAft>
            </a:pPr>
            <a:r>
              <a:rPr lang="ka-GE" dirty="0">
                <a:effectLst/>
                <a:ea typeface="Calibri" panose="020F0502020204030204" pitchFamily="34" charset="0"/>
                <a:cs typeface="Times New Roman" panose="02020603050405020304" pitchFamily="18" charset="0"/>
              </a:rPr>
              <a:t>სადედოფლო კაბა</a:t>
            </a:r>
          </a:p>
        </p:txBody>
      </p:sp>
      <p:sp>
        <p:nvSpPr>
          <p:cNvPr id="10" name="TextBox 9">
            <a:extLst>
              <a:ext uri="{FF2B5EF4-FFF2-40B4-BE49-F238E27FC236}">
                <a16:creationId xmlns:a16="http://schemas.microsoft.com/office/drawing/2014/main" id="{3784ADEA-4B75-EBCB-7669-A56980E5FA24}"/>
              </a:ext>
            </a:extLst>
          </p:cNvPr>
          <p:cNvSpPr txBox="1"/>
          <p:nvPr/>
        </p:nvSpPr>
        <p:spPr>
          <a:xfrm>
            <a:off x="7052734" y="5100932"/>
            <a:ext cx="3742266" cy="369332"/>
          </a:xfrm>
          <a:prstGeom prst="rect">
            <a:avLst/>
          </a:prstGeom>
          <a:noFill/>
        </p:spPr>
        <p:txBody>
          <a:bodyPr wrap="square">
            <a:spAutoFit/>
          </a:bodyPr>
          <a:lstStyle/>
          <a:p>
            <a:r>
              <a:rPr lang="ka-GE" dirty="0"/>
              <a:t>აჭარელი მამაკაცის ტანსაცმელი</a:t>
            </a:r>
            <a:endParaRPr lang="en-US" dirty="0"/>
          </a:p>
        </p:txBody>
      </p:sp>
    </p:spTree>
    <p:extLst>
      <p:ext uri="{BB962C8B-B14F-4D97-AF65-F5344CB8AC3E}">
        <p14:creationId xmlns:p14="http://schemas.microsoft.com/office/powerpoint/2010/main" val="2341404766"/>
      </p:ext>
    </p:extLst>
  </p:cSld>
  <p:clrMapOvr>
    <a:masterClrMapping/>
  </p:clrMapOvr>
  <mc:AlternateContent xmlns:mc="http://schemas.openxmlformats.org/markup-compatibility/2006" xmlns:p14="http://schemas.microsoft.com/office/powerpoint/2010/main">
    <mc:Choice Requires="p14">
      <p:transition spd="slow" advTm="8000">
        <p14:flash/>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42372A-7748-16CE-0F29-349BC17C45E0}"/>
              </a:ext>
            </a:extLst>
          </p:cNvPr>
          <p:cNvSpPr>
            <a:spLocks noGrp="1"/>
          </p:cNvSpPr>
          <p:nvPr>
            <p:ph type="title"/>
          </p:nvPr>
        </p:nvSpPr>
        <p:spPr>
          <a:xfrm>
            <a:off x="831850" y="430824"/>
            <a:ext cx="10515600" cy="4131652"/>
          </a:xfrm>
        </p:spPr>
        <p:txBody>
          <a:bodyPr>
            <a:noAutofit/>
          </a:bodyPr>
          <a:lstStyle/>
          <a:p>
            <a:r>
              <a:rPr lang="ka-GE" sz="3200" dirty="0">
                <a:ea typeface="Times New Roman" panose="02020603050405020304" pitchFamily="18" charset="0"/>
                <a:cs typeface="Times New Roman" panose="02020603050405020304" pitchFamily="18" charset="0"/>
              </a:rPr>
              <a:t>მუზეუმის ფონდსაცავში დაცულია კიდევ უამრავი საინტერესო და ეთნოგრაფიული ნივთები, რომლებიც ექსპედიციების დროს არის ძირითადად ჩამოტანილი ზემო აჭარიდან. ზოგს იძენდნენ, ზოგსაც ჩუქნიდა მოსახლეობა, რათა მისი ნივთი შემონახულიყო მუზეუმში.  </a:t>
            </a:r>
            <a:r>
              <a:rPr lang="ka-GE" sz="3200">
                <a:ea typeface="Times New Roman" panose="02020603050405020304" pitchFamily="18" charset="0"/>
                <a:cs typeface="Times New Roman" panose="02020603050405020304" pitchFamily="18" charset="0"/>
              </a:rPr>
              <a:t>ასე  </a:t>
            </a:r>
            <a:r>
              <a:rPr lang="ka-GE" sz="3200" dirty="0">
                <a:ea typeface="Times New Roman" panose="02020603050405020304" pitchFamily="18" charset="0"/>
                <a:cs typeface="Times New Roman" panose="02020603050405020304" pitchFamily="18" charset="0"/>
              </a:rPr>
              <a:t>დროთა განმავლობაში მკვლევარები გააცნობდნენ საზოგადოებას აჭარის ყოფა-ცხოვრებასა და კულტურას.</a:t>
            </a:r>
            <a:br>
              <a:rPr lang="ka-GE" sz="3200" dirty="0"/>
            </a:br>
            <a:endParaRPr lang="ru-RU" sz="3200" dirty="0"/>
          </a:p>
        </p:txBody>
      </p:sp>
    </p:spTree>
    <p:extLst>
      <p:ext uri="{BB962C8B-B14F-4D97-AF65-F5344CB8AC3E}">
        <p14:creationId xmlns:p14="http://schemas.microsoft.com/office/powerpoint/2010/main" val="3671167881"/>
      </p:ext>
    </p:extLst>
  </p:cSld>
  <p:clrMapOvr>
    <a:masterClrMapping/>
  </p:clrMapOvr>
  <mc:AlternateContent xmlns:mc="http://schemas.openxmlformats.org/markup-compatibility/2006" xmlns:p14="http://schemas.microsoft.com/office/powerpoint/2010/main">
    <mc:Choice Requires="p14">
      <p:transition spd="slow" advTm="15000">
        <p14:flash/>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D8B345-AC2F-7136-2D9E-313E77ECF9B2}"/>
              </a:ext>
            </a:extLst>
          </p:cNvPr>
          <p:cNvSpPr>
            <a:spLocks noGrp="1"/>
          </p:cNvSpPr>
          <p:nvPr>
            <p:ph type="ctrTitle"/>
          </p:nvPr>
        </p:nvSpPr>
        <p:spPr>
          <a:xfrm>
            <a:off x="1524000" y="694267"/>
            <a:ext cx="9144000" cy="2815696"/>
          </a:xfrm>
        </p:spPr>
        <p:txBody>
          <a:bodyPr>
            <a:noAutofit/>
          </a:bodyPr>
          <a:lstStyle/>
          <a:p>
            <a:r>
              <a:rPr lang="ka-GE" sz="3600" dirty="0"/>
              <a:t>ყოფა-ცხოვრება</a:t>
            </a:r>
            <a:r>
              <a:rPr lang="en-US" sz="3600" dirty="0"/>
              <a:t> </a:t>
            </a:r>
            <a:r>
              <a:rPr lang="ka-GE" sz="3600" dirty="0"/>
              <a:t> </a:t>
            </a:r>
            <a:r>
              <a:rPr lang="en-US" sz="3600" dirty="0" err="1"/>
              <a:t>ძველად</a:t>
            </a:r>
            <a:r>
              <a:rPr lang="en-US" sz="3600" dirty="0"/>
              <a:t>  </a:t>
            </a:r>
            <a:r>
              <a:rPr lang="en-US" sz="3600" dirty="0" err="1"/>
              <a:t>აჭარაში</a:t>
            </a:r>
            <a:r>
              <a:rPr lang="en-US" sz="3600" dirty="0"/>
              <a:t> </a:t>
            </a:r>
            <a:br>
              <a:rPr lang="ka-GE" sz="3600" dirty="0"/>
            </a:br>
            <a:r>
              <a:rPr lang="ka-GE" sz="3600" dirty="0"/>
              <a:t> (მუზეუმის </a:t>
            </a:r>
            <a:r>
              <a:rPr lang="en-US" sz="3600" dirty="0"/>
              <a:t> </a:t>
            </a:r>
            <a:r>
              <a:rPr lang="ka-GE" sz="3600" dirty="0"/>
              <a:t>საგამოფენო სივრცეში </a:t>
            </a:r>
            <a:r>
              <a:rPr lang="en-US" sz="3600" dirty="0"/>
              <a:t> </a:t>
            </a:r>
            <a:r>
              <a:rPr lang="ka-GE" sz="3600" dirty="0"/>
              <a:t>ექსპონირებული მაკეტებისა და ექსპონატების მიხედვით)</a:t>
            </a:r>
            <a:br>
              <a:rPr lang="ka-GE" sz="3600" dirty="0"/>
            </a:br>
            <a:endParaRPr lang="ru-RU" sz="3600" dirty="0"/>
          </a:p>
        </p:txBody>
      </p:sp>
      <p:sp>
        <p:nvSpPr>
          <p:cNvPr id="3" name="Подзаголовок 2">
            <a:extLst>
              <a:ext uri="{FF2B5EF4-FFF2-40B4-BE49-F238E27FC236}">
                <a16:creationId xmlns:a16="http://schemas.microsoft.com/office/drawing/2014/main" id="{F7D01850-CA35-061C-81AB-DB8A3698A2FD}"/>
              </a:ext>
            </a:extLst>
          </p:cNvPr>
          <p:cNvSpPr>
            <a:spLocks noGrp="1"/>
          </p:cNvSpPr>
          <p:nvPr>
            <p:ph type="subTitle" idx="1"/>
          </p:nvPr>
        </p:nvSpPr>
        <p:spPr>
          <a:xfrm>
            <a:off x="4902199" y="4777379"/>
            <a:ext cx="6891867" cy="1126283"/>
          </a:xfrm>
        </p:spPr>
        <p:txBody>
          <a:bodyPr>
            <a:normAutofit fontScale="25000" lnSpcReduction="20000"/>
          </a:bodyPr>
          <a:lstStyle/>
          <a:p>
            <a:pPr algn="r"/>
            <a:r>
              <a:rPr lang="ka-GE" sz="7200" dirty="0"/>
              <a:t>ხარიტონ ახვლედიანის სახელობის მუზეუმის</a:t>
            </a:r>
          </a:p>
          <a:p>
            <a:pPr algn="r"/>
            <a:r>
              <a:rPr lang="ka-GE" sz="7200" dirty="0"/>
              <a:t>ღონისძიებების კოორდინატორი </a:t>
            </a:r>
          </a:p>
          <a:p>
            <a:pPr algn="r"/>
            <a:r>
              <a:rPr lang="ka-GE" sz="7200" dirty="0"/>
              <a:t>ინგა დიასამიძე</a:t>
            </a:r>
          </a:p>
          <a:p>
            <a:r>
              <a:rPr lang="ka-GE" sz="7200" dirty="0"/>
              <a:t>                                                                                                       </a:t>
            </a:r>
          </a:p>
          <a:p>
            <a:endParaRPr lang="ru-RU" dirty="0"/>
          </a:p>
        </p:txBody>
      </p:sp>
    </p:spTree>
    <p:extLst>
      <p:ext uri="{BB962C8B-B14F-4D97-AF65-F5344CB8AC3E}">
        <p14:creationId xmlns:p14="http://schemas.microsoft.com/office/powerpoint/2010/main" val="2281331637"/>
      </p:ext>
    </p:extLst>
  </p:cSld>
  <p:clrMapOvr>
    <a:masterClrMapping/>
  </p:clrMapOvr>
  <mc:AlternateContent xmlns:mc="http://schemas.openxmlformats.org/markup-compatibility/2006" xmlns:p14="http://schemas.microsoft.com/office/powerpoint/2010/main">
    <mc:Choice Requires="p14">
      <p:transition spd="slow" advTm="4000">
        <p14:flash/>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FBED80C-AFB9-45FC-BD04-9C34768C0B3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11333" y="592667"/>
            <a:ext cx="4114800" cy="4766733"/>
          </a:xfrm>
          <a:prstGeom prst="rect">
            <a:avLst/>
          </a:prstGeom>
          <a:noFill/>
          <a:ln>
            <a:noFill/>
          </a:ln>
        </p:spPr>
      </p:pic>
      <p:sp>
        <p:nvSpPr>
          <p:cNvPr id="4" name="Текст 3">
            <a:extLst>
              <a:ext uri="{FF2B5EF4-FFF2-40B4-BE49-F238E27FC236}">
                <a16:creationId xmlns:a16="http://schemas.microsoft.com/office/drawing/2014/main" id="{CFF9BD04-55FF-3F18-5DF3-041AB39E9C76}"/>
              </a:ext>
            </a:extLst>
          </p:cNvPr>
          <p:cNvSpPr>
            <a:spLocks noGrp="1"/>
          </p:cNvSpPr>
          <p:nvPr>
            <p:ph type="body" sz="half" idx="2"/>
          </p:nvPr>
        </p:nvSpPr>
        <p:spPr>
          <a:xfrm>
            <a:off x="839788" y="905933"/>
            <a:ext cx="3932237" cy="4963055"/>
          </a:xfrm>
        </p:spPr>
        <p:txBody>
          <a:bodyPr>
            <a:normAutofit fontScale="92500" lnSpcReduction="20000"/>
          </a:bodyPr>
          <a:lstStyle/>
          <a:p>
            <a:r>
              <a:rPr lang="ka-GE" sz="1600" dirty="0"/>
              <a:t>უფალმა ჯერ გააჩინა დედამიწა. მასზე ყვავილები, ხე, მცენარეები,  ცხოველები და  მას ურანოსი უწოდა. შემდეგ აღიმართა ცა გეა.  უფალი გრძნობდა მის შექმნილ სილამაზეს რაღაც აკლდა და დაიწყო მუშაობა ადამიანის შექმნაზე. აიღო მიწა. გამოძერწა მამაკაცი. მას ადამი დაარქვა, სული წყლით ჩაჰბერა და გამოუშვა დედამიწაზე. ადამს კი მარტოობა მოეწყინა  და უფალს შეთხოვა  მისი მსგავსი. უფალმა უარი ვერ უთხრა და შექმნა ქალი. საკუთარი ქმნილებით აღფრთოვანებულმა უფალმა შედევრი შემიქმნიაო, დაარქვა ევა. მისცა ადამს, თან უთხრა:“ აჰა შენთვისაა, გაუფრთხილდი. განმეორება არ იქნებაო“.</a:t>
            </a:r>
          </a:p>
          <a:p>
            <a:r>
              <a:rPr lang="ka-GE" sz="1600" dirty="0"/>
              <a:t>      ასე დაიწყო ადამიანმა დედამიწაზე სიარული. როცა მოშივდათ, ტყეში გაზრდილი კენკროვნებით იკვებებოდნენ. ერთ დღესაც მეხი ჩამოვარდა და ბებერ ხეს დაეცა. გაჩნდა ცეცხლი. ჯერ შეეშინდათ, შემდეგ იგრძნეს სითბო და მიუცუცქდნენ ცეცხლს.რომ გათბნენ, მოეწონათ და დაიწყეს ფიქრი იმაზე, რომ ცეცხლი როგორმე წარმოექმნათ.</a:t>
            </a:r>
          </a:p>
          <a:p>
            <a:endParaRPr lang="ru-RU" dirty="0"/>
          </a:p>
        </p:txBody>
      </p:sp>
      <p:sp>
        <p:nvSpPr>
          <p:cNvPr id="7" name="TextBox 6">
            <a:extLst>
              <a:ext uri="{FF2B5EF4-FFF2-40B4-BE49-F238E27FC236}">
                <a16:creationId xmlns:a16="http://schemas.microsoft.com/office/drawing/2014/main" id="{2E8F4A6C-9531-0DAC-D446-B04BAB7E6BEC}"/>
              </a:ext>
            </a:extLst>
          </p:cNvPr>
          <p:cNvSpPr txBox="1"/>
          <p:nvPr/>
        </p:nvSpPr>
        <p:spPr>
          <a:xfrm>
            <a:off x="6570133" y="5619002"/>
            <a:ext cx="6096000" cy="646331"/>
          </a:xfrm>
          <a:prstGeom prst="rect">
            <a:avLst/>
          </a:prstGeom>
          <a:noFill/>
        </p:spPr>
        <p:txBody>
          <a:bodyPr wrap="square">
            <a:spAutoFit/>
          </a:bodyPr>
          <a:lstStyle/>
          <a:p>
            <a:r>
              <a:rPr lang="ka-GE" dirty="0"/>
              <a:t>ავტორი დუგლას ზამთარაძე</a:t>
            </a:r>
          </a:p>
          <a:p>
            <a:r>
              <a:rPr lang="ka-GE" dirty="0"/>
              <a:t>დასახელება: ადამი და ევა</a:t>
            </a:r>
            <a:endParaRPr lang="en-US" dirty="0"/>
          </a:p>
        </p:txBody>
      </p:sp>
    </p:spTree>
    <p:extLst>
      <p:ext uri="{BB962C8B-B14F-4D97-AF65-F5344CB8AC3E}">
        <p14:creationId xmlns:p14="http://schemas.microsoft.com/office/powerpoint/2010/main" val="2737181349"/>
      </p:ext>
    </p:extLst>
  </p:cSld>
  <p:clrMapOvr>
    <a:masterClrMapping/>
  </p:clrMapOvr>
  <mc:AlternateContent xmlns:mc="http://schemas.openxmlformats.org/markup-compatibility/2006" xmlns:p14="http://schemas.microsoft.com/office/powerpoint/2010/main">
    <mc:Choice Requires="p14">
      <p:transition spd="slow" advTm="10000">
        <p14:flash/>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425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425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4250"/>
                            </p:stCondLst>
                            <p:childTnLst>
                              <p:par>
                                <p:cTn id="10" presetID="23" presetClass="entr" presetSubtype="16"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425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425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8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513456B-CC5D-484A-96F5-09431A1DB86D}"/>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743" y="491626"/>
            <a:ext cx="4472247" cy="4019150"/>
          </a:xfrm>
          <a:prstGeom prst="rect">
            <a:avLst/>
          </a:prstGeom>
          <a:noFill/>
          <a:ln>
            <a:noFill/>
          </a:ln>
        </p:spPr>
      </p:pic>
      <p:sp>
        <p:nvSpPr>
          <p:cNvPr id="4" name="Объект 3">
            <a:extLst>
              <a:ext uri="{FF2B5EF4-FFF2-40B4-BE49-F238E27FC236}">
                <a16:creationId xmlns:a16="http://schemas.microsoft.com/office/drawing/2014/main" id="{AF5070B7-1AD9-8319-7D83-B9D8DB2A8D7A}"/>
              </a:ext>
            </a:extLst>
          </p:cNvPr>
          <p:cNvSpPr>
            <a:spLocks noGrp="1"/>
          </p:cNvSpPr>
          <p:nvPr>
            <p:ph sz="half" idx="2"/>
          </p:nvPr>
        </p:nvSpPr>
        <p:spPr>
          <a:xfrm>
            <a:off x="6172200" y="575733"/>
            <a:ext cx="5181600" cy="4978400"/>
          </a:xfrm>
        </p:spPr>
        <p:txBody>
          <a:bodyPr>
            <a:normAutofit fontScale="55000" lnSpcReduction="20000"/>
          </a:bodyPr>
          <a:lstStyle/>
          <a:p>
            <a:pPr marL="0" indent="0">
              <a:lnSpc>
                <a:spcPct val="107000"/>
              </a:lnSpc>
              <a:spcAft>
                <a:spcPts val="800"/>
              </a:spcAft>
              <a:buNone/>
            </a:pPr>
            <a:r>
              <a:rPr lang="ka-GE" dirty="0">
                <a:ea typeface="Calibri" panose="020F0502020204030204" pitchFamily="34" charset="0"/>
                <a:cs typeface="Times New Roman" panose="02020603050405020304" pitchFamily="18" charset="0"/>
              </a:rPr>
              <a:t> </a:t>
            </a:r>
            <a:r>
              <a:rPr lang="ka-GE" sz="2900" dirty="0">
                <a:ea typeface="Calibri" panose="020F0502020204030204" pitchFamily="34" charset="0"/>
                <a:cs typeface="Times New Roman" panose="02020603050405020304" pitchFamily="18" charset="0"/>
              </a:rPr>
              <a:t>აჭრაში სახლების ტიპი ვერტიკალურ ზონებად იყოფა.ზოგადად დასავლეთ საქართველოს სახლის ტიპი განსაზღვრა მოსახლეობის საქმიანობის  შერეულმა ფორმებმა: მემინდვრეობა,   მესაქონლეობა, მეფუტკრეობა, მეტალურგია და მეთუნეობა.</a:t>
            </a:r>
          </a:p>
          <a:p>
            <a:pPr marL="0" indent="0">
              <a:lnSpc>
                <a:spcPct val="107000"/>
              </a:lnSpc>
              <a:spcAft>
                <a:spcPts val="800"/>
              </a:spcAft>
              <a:buNone/>
            </a:pPr>
            <a:r>
              <a:rPr lang="ka-GE" sz="2900" dirty="0">
                <a:ea typeface="Calibri" panose="020F0502020204030204" pitchFamily="34" charset="0"/>
                <a:cs typeface="Times New Roman" panose="02020603050405020304" pitchFamily="18" charset="0"/>
              </a:rPr>
              <a:t>    ძველ დროში მაღალმთიან აჭარაში -ხულო, შუახევი, ხინო -გავრცელებული იყო ერთსართულიანი საცხოვრებელი ჯარგვალი ანუ ძელური სახლი, სადაც გამართული იყო შუაცეცხლი ან ბუხარი. სახლი კი გადახურული იყო ყავრით ან ჩალით. მეორე ზონად ითვლებოდა ქედის და ხელვაჩაურის რაიონები, სადაც გვხვდება ოთკუთხედი ფორმის, კარგად გათლილი ფიცრისგან ნაშენი სახლები.  ასევე პირველი სართული ქვით და აგურით ნაშენი სახლებიც.</a:t>
            </a:r>
          </a:p>
          <a:p>
            <a:pPr marL="0" indent="0">
              <a:lnSpc>
                <a:spcPct val="107000"/>
              </a:lnSpc>
              <a:spcAft>
                <a:spcPts val="800"/>
              </a:spcAft>
              <a:buNone/>
            </a:pPr>
            <a:r>
              <a:rPr lang="ka-GE" sz="2900" dirty="0">
                <a:cs typeface="Times New Roman" panose="02020603050405020304" pitchFamily="18" charset="0"/>
              </a:rPr>
              <a:t>   </a:t>
            </a:r>
            <a:r>
              <a:rPr lang="ka-GE" sz="2900" dirty="0"/>
              <a:t>ცალკე ზონად მოიაზრება ქობულეთის რაიონი.აქ სხვადასხვა ტიპის სახლები გვხვდება. ყურადღებას აქცევენ სახლის გეგმას და საშენ მასალას.  გავრცელებულია ორსართულიანი, სამსართულიანი, ფიცრული ოდა-სახლი.</a:t>
            </a:r>
            <a:endParaRPr lang="ru-RU" sz="2900" dirty="0"/>
          </a:p>
        </p:txBody>
      </p:sp>
      <p:sp>
        <p:nvSpPr>
          <p:cNvPr id="7" name="TextBox 6">
            <a:extLst>
              <a:ext uri="{FF2B5EF4-FFF2-40B4-BE49-F238E27FC236}">
                <a16:creationId xmlns:a16="http://schemas.microsoft.com/office/drawing/2014/main" id="{0EFE20A1-85E4-1D63-92F1-911AD68244A9}"/>
              </a:ext>
            </a:extLst>
          </p:cNvPr>
          <p:cNvSpPr txBox="1"/>
          <p:nvPr/>
        </p:nvSpPr>
        <p:spPr>
          <a:xfrm>
            <a:off x="600210" y="4861485"/>
            <a:ext cx="6096000" cy="378822"/>
          </a:xfrm>
          <a:prstGeom prst="rect">
            <a:avLst/>
          </a:prstGeom>
          <a:noFill/>
        </p:spPr>
        <p:txBody>
          <a:bodyPr wrap="square">
            <a:spAutoFit/>
          </a:bodyPr>
          <a:lstStyle/>
          <a:p>
            <a:pPr>
              <a:lnSpc>
                <a:spcPct val="107000"/>
              </a:lnSpc>
              <a:spcAft>
                <a:spcPts val="800"/>
              </a:spcAft>
            </a:pPr>
            <a:r>
              <a:rPr lang="ka-GE" dirty="0">
                <a:ea typeface="Calibri" panose="020F0502020204030204" pitchFamily="34" charset="0"/>
                <a:cs typeface="Times New Roman" panose="02020603050405020304" pitchFamily="18" charset="0"/>
              </a:rPr>
              <a:t>ღარიბის სახლის მაკეტი</a:t>
            </a:r>
            <a:endParaRPr lang="ka-G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553575"/>
      </p:ext>
    </p:extLst>
  </p:cSld>
  <p:clrMapOvr>
    <a:masterClrMapping/>
  </p:clrMapOvr>
  <mc:AlternateContent xmlns:mc="http://schemas.openxmlformats.org/markup-compatibility/2006" xmlns:p14="http://schemas.microsoft.com/office/powerpoint/2010/main">
    <mc:Choice Requires="p14">
      <p:transition spd="slow" advTm="7000">
        <p14:flash/>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3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3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500"/>
                            </p:stCondLst>
                            <p:childTnLst>
                              <p:par>
                                <p:cTn id="21" presetID="2" presetClass="entr" presetSubtype="4"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3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3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0"/>
                            </p:stCondLst>
                            <p:childTnLst>
                              <p:par>
                                <p:cTn id="26" presetID="2" presetClass="entr" presetSubtype="4"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3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3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9F3F48B-F261-4D16-AAC8-A15F42336CEF}"/>
              </a:ext>
            </a:extLst>
          </p:cNvPr>
          <p:cNvPicPr>
            <a:picLocks noGrp="1"/>
          </p:cNvPicPr>
          <p:nvPr/>
        </p:nvPicPr>
        <p:blipFill rotWithShape="1">
          <a:blip r:embed="rId2" cstate="print">
            <a:extLst>
              <a:ext uri="{28A0092B-C50C-407E-A947-70E740481C1C}">
                <a14:useLocalDpi xmlns:a14="http://schemas.microsoft.com/office/drawing/2010/main" val="0"/>
              </a:ext>
            </a:extLst>
          </a:blip>
          <a:srcRect t="-460" b="-318"/>
          <a:stretch/>
        </p:blipFill>
        <p:spPr bwMode="auto">
          <a:xfrm>
            <a:off x="2269067" y="626533"/>
            <a:ext cx="6380979" cy="5273627"/>
          </a:xfrm>
          <a:prstGeom prst="rect">
            <a:avLst/>
          </a:prstGeom>
          <a:noFill/>
          <a:ln>
            <a:noFill/>
          </a:ln>
        </p:spPr>
      </p:pic>
      <p:sp>
        <p:nvSpPr>
          <p:cNvPr id="4" name="TextBox 3">
            <a:extLst>
              <a:ext uri="{FF2B5EF4-FFF2-40B4-BE49-F238E27FC236}">
                <a16:creationId xmlns:a16="http://schemas.microsoft.com/office/drawing/2014/main" id="{4A04ED51-C078-E973-269F-D15C2E0545EF}"/>
              </a:ext>
            </a:extLst>
          </p:cNvPr>
          <p:cNvSpPr txBox="1"/>
          <p:nvPr/>
        </p:nvSpPr>
        <p:spPr>
          <a:xfrm>
            <a:off x="3183467" y="6046801"/>
            <a:ext cx="6096000" cy="369332"/>
          </a:xfrm>
          <a:prstGeom prst="rect">
            <a:avLst/>
          </a:prstGeom>
          <a:noFill/>
        </p:spPr>
        <p:txBody>
          <a:bodyPr wrap="square">
            <a:spAutoFit/>
          </a:bodyPr>
          <a:lstStyle/>
          <a:p>
            <a:r>
              <a:rPr lang="ka-GE" dirty="0"/>
              <a:t>მდიდრის სახლის მაკეტი</a:t>
            </a:r>
            <a:endParaRPr lang="ru-RU" dirty="0"/>
          </a:p>
        </p:txBody>
      </p:sp>
    </p:spTree>
    <p:extLst>
      <p:ext uri="{BB962C8B-B14F-4D97-AF65-F5344CB8AC3E}">
        <p14:creationId xmlns:p14="http://schemas.microsoft.com/office/powerpoint/2010/main" val="180408931"/>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250"/>
                            </p:stCondLst>
                            <p:childTnLst>
                              <p:par>
                                <p:cTn id="11" presetID="45" presetClass="entr" presetSubtype="0" fill="hold" grpId="0" nodeType="afterEffect">
                                  <p:stCondLst>
                                    <p:cond delay="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3A902-0B11-1BE0-1D11-C8E5DF42465E}"/>
              </a:ext>
            </a:extLst>
          </p:cNvPr>
          <p:cNvSpPr>
            <a:spLocks noGrp="1"/>
          </p:cNvSpPr>
          <p:nvPr>
            <p:ph type="title"/>
          </p:nvPr>
        </p:nvSpPr>
        <p:spPr>
          <a:xfrm>
            <a:off x="2592924" y="624109"/>
            <a:ext cx="8911687" cy="1880965"/>
          </a:xfrm>
        </p:spPr>
        <p:txBody>
          <a:bodyPr>
            <a:normAutofit fontScale="90000"/>
          </a:bodyPr>
          <a:lstStyle/>
          <a:p>
            <a:pPr algn="ctr"/>
            <a:r>
              <a:rPr lang="ka-GE" sz="4400" dirty="0"/>
              <a:t>ასევე სამ და ოთხფერდიანი ლაზური </a:t>
            </a:r>
            <a:br>
              <a:rPr lang="ka-GE" sz="4400" dirty="0"/>
            </a:br>
            <a:r>
              <a:rPr lang="ka-GE" sz="4400" dirty="0"/>
              <a:t>სახლი. </a:t>
            </a:r>
            <a:br>
              <a:rPr lang="ka-GE" sz="4400" dirty="0"/>
            </a:br>
            <a:endParaRPr lang="ru-RU" dirty="0"/>
          </a:p>
        </p:txBody>
      </p:sp>
      <p:sp>
        <p:nvSpPr>
          <p:cNvPr id="3" name="Текст 2">
            <a:extLst>
              <a:ext uri="{FF2B5EF4-FFF2-40B4-BE49-F238E27FC236}">
                <a16:creationId xmlns:a16="http://schemas.microsoft.com/office/drawing/2014/main" id="{97E32824-EB67-05B1-461E-4E8C1C06C76E}"/>
              </a:ext>
            </a:extLst>
          </p:cNvPr>
          <p:cNvSpPr>
            <a:spLocks noGrp="1"/>
          </p:cNvSpPr>
          <p:nvPr>
            <p:ph type="body" idx="1"/>
          </p:nvPr>
        </p:nvSpPr>
        <p:spPr/>
        <p:txBody>
          <a:bodyPr>
            <a:normAutofit fontScale="25000" lnSpcReduction="20000"/>
          </a:bodyPr>
          <a:lstStyle/>
          <a:p>
            <a:endParaRPr lang="ka-GE" dirty="0">
              <a:ea typeface="Calibri" panose="020F0502020204030204" pitchFamily="34" charset="0"/>
              <a:cs typeface="Times New Roman" panose="02020603050405020304" pitchFamily="18" charset="0"/>
            </a:endParaRPr>
          </a:p>
          <a:p>
            <a:endParaRPr lang="ka-GE" dirty="0">
              <a:ea typeface="Calibri" panose="020F0502020204030204" pitchFamily="34" charset="0"/>
              <a:cs typeface="Times New Roman" panose="02020603050405020304" pitchFamily="18" charset="0"/>
            </a:endParaRPr>
          </a:p>
          <a:p>
            <a:r>
              <a:rPr lang="ka-GE" sz="8000" dirty="0">
                <a:ea typeface="Calibri" panose="020F0502020204030204" pitchFamily="34" charset="0"/>
                <a:cs typeface="Times New Roman" panose="02020603050405020304" pitchFamily="18" charset="0"/>
              </a:rPr>
              <a:t>ლაზური სახლის მაკეტი</a:t>
            </a:r>
            <a:endParaRPr lang="ka-GE" sz="8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7" name="Объект 6">
            <a:extLst>
              <a:ext uri="{FF2B5EF4-FFF2-40B4-BE49-F238E27FC236}">
                <a16:creationId xmlns:a16="http://schemas.microsoft.com/office/drawing/2014/main" id="{FD63E39E-47AD-414B-AA9B-703091206FB0}"/>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36612" y="2505075"/>
            <a:ext cx="4198895" cy="2962434"/>
          </a:xfrm>
          <a:prstGeom prst="rect">
            <a:avLst/>
          </a:prstGeom>
          <a:noFill/>
          <a:ln>
            <a:noFill/>
          </a:ln>
        </p:spPr>
      </p:pic>
      <p:sp>
        <p:nvSpPr>
          <p:cNvPr id="5" name="Текст 4">
            <a:extLst>
              <a:ext uri="{FF2B5EF4-FFF2-40B4-BE49-F238E27FC236}">
                <a16:creationId xmlns:a16="http://schemas.microsoft.com/office/drawing/2014/main" id="{8128A8F7-BE76-7B5C-76C6-3D7B2F862CF4}"/>
              </a:ext>
            </a:extLst>
          </p:cNvPr>
          <p:cNvSpPr>
            <a:spLocks noGrp="1"/>
          </p:cNvSpPr>
          <p:nvPr>
            <p:ph type="body" sz="quarter" idx="3"/>
          </p:nvPr>
        </p:nvSpPr>
        <p:spPr/>
        <p:txBody>
          <a:bodyPr>
            <a:normAutofit fontScale="25000" lnSpcReduction="20000"/>
          </a:bodyPr>
          <a:lstStyle/>
          <a:p>
            <a:r>
              <a:rPr lang="ka-GE" sz="8600" dirty="0">
                <a:ea typeface="Calibri" panose="020F0502020204030204" pitchFamily="34" charset="0"/>
                <a:cs typeface="Times New Roman" panose="02020603050405020304" pitchFamily="18" charset="0"/>
              </a:rPr>
              <a:t>ლაზური ნავის მაკეტი</a:t>
            </a:r>
            <a:endParaRPr lang="ka-GE" sz="86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8" name="Объект 7">
            <a:extLst>
              <a:ext uri="{FF2B5EF4-FFF2-40B4-BE49-F238E27FC236}">
                <a16:creationId xmlns:a16="http://schemas.microsoft.com/office/drawing/2014/main" id="{D89F74D6-72C1-4397-AB21-957A377D7EB5}"/>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218021" y="2505075"/>
            <a:ext cx="5091545" cy="2962434"/>
          </a:xfrm>
          <a:prstGeom prst="rect">
            <a:avLst/>
          </a:prstGeom>
          <a:noFill/>
          <a:ln>
            <a:noFill/>
          </a:ln>
        </p:spPr>
      </p:pic>
    </p:spTree>
    <p:extLst>
      <p:ext uri="{BB962C8B-B14F-4D97-AF65-F5344CB8AC3E}">
        <p14:creationId xmlns:p14="http://schemas.microsoft.com/office/powerpoint/2010/main" val="2572353249"/>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CDB4F2-F3E7-7E89-A025-0CE6428A838F}"/>
              </a:ext>
            </a:extLst>
          </p:cNvPr>
          <p:cNvSpPr txBox="1"/>
          <p:nvPr/>
        </p:nvSpPr>
        <p:spPr>
          <a:xfrm>
            <a:off x="3048000" y="521025"/>
            <a:ext cx="6096000" cy="5815951"/>
          </a:xfrm>
          <a:prstGeom prst="rect">
            <a:avLst/>
          </a:prstGeom>
          <a:noFill/>
        </p:spPr>
        <p:txBody>
          <a:bodyPr wrap="square">
            <a:spAutoFit/>
          </a:bodyPr>
          <a:lstStyle/>
          <a:p>
            <a:pPr>
              <a:lnSpc>
                <a:spcPct val="107000"/>
              </a:lnSpc>
              <a:spcAft>
                <a:spcPts val="800"/>
              </a:spcAft>
            </a:pPr>
            <a:r>
              <a:rPr lang="ka-GE" sz="1800" dirty="0">
                <a:ea typeface="Calibri" panose="020F0502020204030204" pitchFamily="34" charset="0"/>
                <a:cs typeface="Times New Roman" panose="02020603050405020304" pitchFamily="18" charset="0"/>
              </a:rPr>
              <a:t> საცხოვრებელი სახლის მშენებლობის პირველი რიგის სამუშაოდ სამოსახლო ადგილის შერჩევა ითვლება. ვინაიდან აჭარა ძირითადად მთაგორიანია, ადგილის შერჩევაც მეტ ძალისხმევას მოითხოვს. დიდი ყურადღება ექცეოდა სამოსახლო ადგილების მეწყერისგან მორიდებას, თოვლის, მდინარეთა კალაპოტიდან გადმოლახვის გათვალისწინებას, სოფლის თუ უბნის სამიმოსვლო გზებთან სიახლოვეს, მაგრამ ერთ-ერთ ყველაზე მნიშვნელოვან პირობას წყლის სიახლოვე წარმოადგენდა.</a:t>
            </a:r>
          </a:p>
          <a:p>
            <a:pPr>
              <a:lnSpc>
                <a:spcPct val="107000"/>
              </a:lnSpc>
              <a:spcAft>
                <a:spcPts val="800"/>
              </a:spcAft>
            </a:pPr>
            <a:r>
              <a:rPr lang="ka-GE" sz="1800" dirty="0">
                <a:ea typeface="Calibri" panose="020F0502020204030204" pitchFamily="34" charset="0"/>
                <a:cs typeface="Times New Roman" panose="02020603050405020304" pitchFamily="18" charset="0"/>
              </a:rPr>
              <a:t>  ადგილის ვარგისიანობის დასადგენად საინტერესო წესს მიმართავდნენ: იმ ადგილზე, სადაც სამოსახლოს მონიშნავდნენ, დადებდნენ ქვას და რამოდენიმე დღის შემდეგ შეათვალიერებდნენ. თუ  ქვის ქვეშ ჭიანჭველა დაიბუდებდა, ის ადგილი ვარგისიანად ითვლებოდა, ხოლო თუ ჭიაყელას ნახავდნენ, იმ ადგილისაგან თავს იკავებდნენ. გაჭრილ საძირკველში ოჯახის დიასახლისი საქონლის ბეწვს და ხურდა ფულს ყრიდა, რათა სახლში ფული და ბარაქა ყოფილიყო.</a:t>
            </a:r>
            <a:endParaRPr lang="ru-RU" dirty="0"/>
          </a:p>
        </p:txBody>
      </p:sp>
    </p:spTree>
    <p:extLst>
      <p:ext uri="{BB962C8B-B14F-4D97-AF65-F5344CB8AC3E}">
        <p14:creationId xmlns:p14="http://schemas.microsoft.com/office/powerpoint/2010/main" val="3920946430"/>
      </p:ext>
    </p:extLst>
  </p:cSld>
  <p:clrMapOvr>
    <a:masterClrMapping/>
  </p:clrMapOvr>
  <mc:AlternateContent xmlns:mc="http://schemas.openxmlformats.org/markup-compatibility/2006" xmlns:p14="http://schemas.microsoft.com/office/powerpoint/2010/main">
    <mc:Choice Requires="p14">
      <p:transition spd="slow" advTm="12000">
        <p14:flash/>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DF16779-1472-4952-9F2A-48DF55D9876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5467" y="431799"/>
            <a:ext cx="5147733" cy="4766733"/>
          </a:xfrm>
          <a:prstGeom prst="rect">
            <a:avLst/>
          </a:prstGeom>
          <a:noFill/>
          <a:ln>
            <a:noFill/>
          </a:ln>
        </p:spPr>
      </p:pic>
      <p:sp>
        <p:nvSpPr>
          <p:cNvPr id="4" name="Текст 3">
            <a:extLst>
              <a:ext uri="{FF2B5EF4-FFF2-40B4-BE49-F238E27FC236}">
                <a16:creationId xmlns:a16="http://schemas.microsoft.com/office/drawing/2014/main" id="{FE456B88-9883-83FF-47C6-41172BF877CA}"/>
              </a:ext>
            </a:extLst>
          </p:cNvPr>
          <p:cNvSpPr>
            <a:spLocks noGrp="1"/>
          </p:cNvSpPr>
          <p:nvPr>
            <p:ph type="body" sz="half" idx="2"/>
          </p:nvPr>
        </p:nvSpPr>
        <p:spPr>
          <a:xfrm>
            <a:off x="839788" y="431800"/>
            <a:ext cx="3932237" cy="5437188"/>
          </a:xfrm>
        </p:spPr>
        <p:txBody>
          <a:bodyPr>
            <a:normAutofit/>
          </a:bodyPr>
          <a:lstStyle/>
          <a:p>
            <a:r>
              <a:rPr lang="ka-GE" sz="1600" dirty="0"/>
              <a:t> სახლის სამოსახლე ხეს ზამთარში ან შემოდგომაზე ჭრიდნენ, რადგან ხეში წყალი გამომშრალი იყო, ფიცარი კი ლამაზი თეთრ ფერისა გამოდიოდა. ხის მოჭრას ერიდებოდნენ ახალ მთვარობისას, ასევე ხუთშაბათს და პარასკევს, რადგან მძიმე დღეებად ითვლებოდა.</a:t>
            </a:r>
          </a:p>
          <a:p>
            <a:r>
              <a:rPr lang="ka-GE" sz="1600" dirty="0"/>
              <a:t>    საშენ მასალად იყენებდნენ წაბლს, მუხას, ნაძვს, ფიჭვს.  ზემო აჭარაში უმთავრესად ნაძვსა და ფიჭვს იყენებდნენ, ქვედა აჭარაში კი წაბლს. მუხა იშვიათობის გამო  საყრდენ და სამაგრ ადგილებზე გამოიყენებოდა. განსაკუთრებით ძვირფასად ითვლებოდა კაკლის ხე, რომლისგანაც ავეჯს ამზადებდნენ. სამშენებლო მასალის საზიდად გამოიყენებოდა ურემი, მარხილი, ციგა, რომლებშიც ხარ-კამეჩს აბამდნენ.</a:t>
            </a:r>
            <a:endParaRPr lang="ru-RU" dirty="0"/>
          </a:p>
        </p:txBody>
      </p:sp>
      <p:sp>
        <p:nvSpPr>
          <p:cNvPr id="7" name="TextBox 6">
            <a:extLst>
              <a:ext uri="{FF2B5EF4-FFF2-40B4-BE49-F238E27FC236}">
                <a16:creationId xmlns:a16="http://schemas.microsoft.com/office/drawing/2014/main" id="{CA101CE5-2704-D4D6-0982-CFB7C585DEBF}"/>
              </a:ext>
            </a:extLst>
          </p:cNvPr>
          <p:cNvSpPr txBox="1"/>
          <p:nvPr/>
        </p:nvSpPr>
        <p:spPr>
          <a:xfrm>
            <a:off x="6324600" y="5293268"/>
            <a:ext cx="6096000" cy="369332"/>
          </a:xfrm>
          <a:prstGeom prst="rect">
            <a:avLst/>
          </a:prstGeom>
          <a:noFill/>
        </p:spPr>
        <p:txBody>
          <a:bodyPr wrap="square">
            <a:spAutoFit/>
          </a:bodyPr>
          <a:lstStyle/>
          <a:p>
            <a:r>
              <a:rPr lang="ka-GE" dirty="0"/>
              <a:t>სამეურნეო იარაღები</a:t>
            </a:r>
            <a:endParaRPr lang="en-US" dirty="0"/>
          </a:p>
        </p:txBody>
      </p:sp>
    </p:spTree>
    <p:extLst>
      <p:ext uri="{BB962C8B-B14F-4D97-AF65-F5344CB8AC3E}">
        <p14:creationId xmlns:p14="http://schemas.microsoft.com/office/powerpoint/2010/main" val="1613304734"/>
      </p:ext>
    </p:extLst>
  </p:cSld>
  <p:clrMapOvr>
    <a:masterClrMapping/>
  </p:clrMapOvr>
  <mc:AlternateContent xmlns:mc="http://schemas.openxmlformats.org/markup-compatibility/2006" xmlns:p14="http://schemas.microsoft.com/office/powerpoint/2010/main">
    <mc:Choice Requires="p14">
      <p:transition spd="slow" advTm="19000">
        <p14:flash/>
      </p:transition>
    </mc:Choice>
    <mc:Fallback xmlns="">
      <p:transition spd="slow"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8250"/>
                                        <p:tgtEl>
                                          <p:spTgt spid="4">
                                            <p:txEl>
                                              <p:pRg st="0" end="0"/>
                                            </p:txEl>
                                          </p:spTgt>
                                        </p:tgtEl>
                                      </p:cBhvr>
                                    </p:animEffect>
                                  </p:childTnLst>
                                </p:cTn>
                              </p:par>
                            </p:childTnLst>
                          </p:cTn>
                        </p:par>
                        <p:par>
                          <p:cTn id="8" fill="hold">
                            <p:stCondLst>
                              <p:cond delay="8250"/>
                            </p:stCondLst>
                            <p:childTnLst>
                              <p:par>
                                <p:cTn id="9" presetID="4" presetClass="entr" presetSubtype="16"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ox(in)">
                                      <p:cBhvr>
                                        <p:cTn id="11" dur="8250"/>
                                        <p:tgtEl>
                                          <p:spTgt spid="4">
                                            <p:txEl>
                                              <p:pRg st="1" end="1"/>
                                            </p:txEl>
                                          </p:spTgt>
                                        </p:tgtEl>
                                      </p:cBhvr>
                                    </p:animEffect>
                                  </p:childTnLst>
                                </p:cTn>
                              </p:par>
                            </p:childTnLst>
                          </p:cTn>
                        </p:par>
                        <p:par>
                          <p:cTn id="12" fill="hold">
                            <p:stCondLst>
                              <p:cond delay="16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18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182</TotalTime>
  <Words>1610</Words>
  <Application>Microsoft Office PowerPoint</Application>
  <PresentationFormat>Widescreen</PresentationFormat>
  <Paragraphs>90</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Sylfaen</vt:lpstr>
      <vt:lpstr>Times New Roman</vt:lpstr>
      <vt:lpstr>Wingdings 3</vt:lpstr>
      <vt:lpstr>Легкий дым</vt:lpstr>
      <vt:lpstr>PowerPoint Presentation</vt:lpstr>
      <vt:lpstr> ხარიტონ ახვლედიანის სახელობის                მუზეუმი</vt:lpstr>
      <vt:lpstr>ყოფა-ცხოვრება  ძველად  აჭარაში   (მუზეუმის  საგამოფენო სივრცეში  ექსპონირებული მაკეტებისა და ექსპონატების მიხედვით) </vt:lpstr>
      <vt:lpstr>PowerPoint Presentation</vt:lpstr>
      <vt:lpstr>PowerPoint Presentation</vt:lpstr>
      <vt:lpstr>PowerPoint Presentation</vt:lpstr>
      <vt:lpstr>ასევე სამ და ოთხფერდიანი ლაზური  სახლი.  </vt:lpstr>
      <vt:lpstr>PowerPoint Presentation</vt:lpstr>
      <vt:lpstr>PowerPoint Presentation</vt:lpstr>
      <vt:lpstr>  ხარიტონ ახვლედიანის სახელობის  მუზეუმში დაცულია თითქმის ყველა ტიპის ექსპონატი, რაც აჭარის ისტორიას ეხება: მდიდრისა და ღარიბების სახლების მაკეტები, ნალიების მაკეტები, სამუშაო იარაღები, ხისგან დამზადებული ბოქლომი-„დათვა ბოყვა“,ჭურჭელი, მუსიკალური ინსტრუმენტები,   აჭარული სახლი....ყველაფერი რასაც ადამიანი ხელით შეხებია და გამოუყენებია ყოფა-ცხოვრებაში</vt:lpstr>
      <vt:lpstr>PowerPoint Presentation</vt:lpstr>
      <vt:lpstr>PowerPoint Presentation</vt:lpstr>
      <vt:lpstr>PowerPoint Presentation</vt:lpstr>
      <vt:lpstr>PowerPoint Presentation</vt:lpstr>
      <vt:lpstr> საქორწინო სამკაულის ერთ-ერთი აუცილებელი ნივთი იყო ძეწკვი, რომელიც უნდა ყოფილიყო ორი მეტრის~. ქალებს მრავლად ჰქონდათ ბეჭდები და სამაჯურები, რომლებიც ძირითადად ვერცხლისა და სპილენძისგან მზადდებოდა. ოქროს ბეჭედსა და სამკაულებს მხოლოდ შეძლებულები ყიდულობდნენ.       გავრცელებული იყო თვლიანი და უთვლო რგოლები.ზოგიერთ ბეჭედზე ამოკვეთილი იყო გეომეტრიული ფიგურები და ორნამენტები. ბეჭედს იკეთებდნენ ყველა თითზე გარდა ნეკისა და ცერისა.(თვლიდნენ, რომ ამ თითებზე სუსტი ნებისყოფის ქალები იბნევდნენ ბეჭედს). ბეჭედს საქმრო აბნევდა ნიშნობის დროს თითზე.</vt:lpstr>
      <vt:lpstr>დიდ ყურადღებას აქცევდნენ თავსამკაულს, რომელზეც მონეტები იყო მიმაგრებული. მონეტები მიმაგრებული იყო თავსაბურავზეც- ლეჩაქზე და შუბლზე ქონდათ ოდნავ გადმოშვებული.           სამკაულებში განსაკუთრებული ადგილი ეჭირა საყურეს. გოგო ექვსი-შვიდი წლის რომ გახდებოდა, მას ყურს უხვრეტდნენ და ამის შემდეგ ის მთელი სიცოცხლის მანძილზე ატარებდა საყურეს. გათხოვილი ქალის საყურე უფრო დიდი იყო, გაუთხოვარის კი პატარა  და სადა.           ძირითადად  გავრცელებული იყო ვერცხლის საყურეები. ასევე ვერცხლის რგოლები და საყურეები ძეწკვის საკიდებით.          კიდევ ერთი სამკაული, რომელსაც მხოლოდ გათხოვილი ქალი ატარებდა, საგულე კორდომია.კორდომი აუცილებელი იყო და მაგრდებოდა სამოსელზე, მკერდს ზემოთ მარჯვნივ. ქალები ამ სამკაულს ძირითადად სადღესასწაულო ტანსაცმელზე იკეთებდნენ.         საყურეებთან ერთად მნიშვნელოვანი სამკაული იყო ყელსაბამი. ხოლო ყველაზე ფართოდ გავრცელებული იყო ჯიღჯიღა.</vt:lpstr>
      <vt:lpstr> ჯიღჯიღა ვერცხლის ან უბრალო ლითონისგან მზადდებოდა. იგი როგორც წესი ერთმანეთთან მჭიდროდ მიჯრილი ვიწრო და მოკლე მილაკებისაგან შედგება. თითოეულ მილზე მიჩითული პატარ-პატარა რგოლები ძეწკვის საკიდებით უერთდება მოგრძო ბურთებს. ჯიღჯიღას ცენტრალური ნაწილი ოთკუთხაა. კარგად ორნამენტირებული ფირფიტით არის დამშვენებული.     ასევე სადღესასწაულო ტანსაცმელზე აჭარაში ქალები ატარებდნენ სხვადასხვა ვერცხლისა და ლითონის ქამარს, რომელსაც საქმროს ოჯახი ყიდულობდა და უგზავნიდა პატარძალს. ვერცხლის ქამარიც ძვირადღირებულ ნივთებში შედიოდა და ის აუცილებლად უნდა ეჩუქებია ქალისათვის, ამიტომაც სასიძოს ოჯახი წინასწარ იჭერდა თადარიგს. </vt:lpstr>
      <vt:lpstr>PowerPoint Presentation</vt:lpstr>
      <vt:lpstr>PowerPoint Presentation</vt:lpstr>
      <vt:lpstr>PowerPoint Presentation</vt:lpstr>
      <vt:lpstr>PowerPoint Presentation</vt:lpstr>
      <vt:lpstr>PowerPoint Presentation</vt:lpstr>
      <vt:lpstr>PowerPoint Presentation</vt:lpstr>
      <vt:lpstr>მუზეუმის ფონდსაცავში დაცულია კიდევ უამრავი საინტერესო და ეთნოგრაფიული ნივთები, რომლებიც ექსპედიციების დროს არის ძირითადად ჩამოტანილი ზემო აჭარიდან. ზოგს იძენდნენ, ზოგსაც ჩუქნიდა მოსახლეობა, რათა მისი ნივთი შემონახულიყო მუზეუმში.  ასე  დროთა განმავლობაში მკვლევარები გააცნობდნენ საზოგადოებას აჭარის ყოფა-ცხოვრებასა და კულტურას.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zidan</dc:creator>
  <cp:lastModifiedBy>Inga</cp:lastModifiedBy>
  <cp:revision>5</cp:revision>
  <dcterms:created xsi:type="dcterms:W3CDTF">2022-06-09T05:50:16Z</dcterms:created>
  <dcterms:modified xsi:type="dcterms:W3CDTF">2022-06-15T13:24:56Z</dcterms:modified>
</cp:coreProperties>
</file>