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3" r:id="rId1"/>
  </p:sldMasterIdLst>
  <p:notesMasterIdLst>
    <p:notesMasterId r:id="rId41"/>
  </p:notesMasterIdLst>
  <p:sldIdLst>
    <p:sldId id="338" r:id="rId2"/>
    <p:sldId id="339" r:id="rId3"/>
    <p:sldId id="256" r:id="rId4"/>
    <p:sldId id="289" r:id="rId5"/>
    <p:sldId id="261" r:id="rId6"/>
    <p:sldId id="321" r:id="rId7"/>
    <p:sldId id="317" r:id="rId8"/>
    <p:sldId id="278" r:id="rId9"/>
    <p:sldId id="329" r:id="rId10"/>
    <p:sldId id="326" r:id="rId11"/>
    <p:sldId id="291" r:id="rId12"/>
    <p:sldId id="316" r:id="rId13"/>
    <p:sldId id="328" r:id="rId14"/>
    <p:sldId id="330" r:id="rId15"/>
    <p:sldId id="307" r:id="rId16"/>
    <p:sldId id="296" r:id="rId17"/>
    <p:sldId id="293" r:id="rId18"/>
    <p:sldId id="298" r:id="rId19"/>
    <p:sldId id="259" r:id="rId20"/>
    <p:sldId id="335" r:id="rId21"/>
    <p:sldId id="333" r:id="rId22"/>
    <p:sldId id="273" r:id="rId23"/>
    <p:sldId id="303" r:id="rId24"/>
    <p:sldId id="314" r:id="rId25"/>
    <p:sldId id="331" r:id="rId26"/>
    <p:sldId id="285" r:id="rId27"/>
    <p:sldId id="306" r:id="rId28"/>
    <p:sldId id="260" r:id="rId29"/>
    <p:sldId id="322" r:id="rId30"/>
    <p:sldId id="332" r:id="rId31"/>
    <p:sldId id="310" r:id="rId32"/>
    <p:sldId id="318" r:id="rId33"/>
    <p:sldId id="312" r:id="rId34"/>
    <p:sldId id="319" r:id="rId35"/>
    <p:sldId id="344" r:id="rId36"/>
    <p:sldId id="349" r:id="rId37"/>
    <p:sldId id="348" r:id="rId38"/>
    <p:sldId id="347" r:id="rId39"/>
    <p:sldId id="34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CF27B288-1889-4F7B-943A-567AA2B52804}">
          <p14:sldIdLst/>
        </p14:section>
        <p14:section name="Раздел без заголовка" id="{AC1B8C43-7BFE-4395-9261-6F8208A4B817}">
          <p14:sldIdLst>
            <p14:sldId id="338"/>
            <p14:sldId id="339"/>
            <p14:sldId id="256"/>
            <p14:sldId id="289"/>
            <p14:sldId id="261"/>
            <p14:sldId id="321"/>
            <p14:sldId id="317"/>
            <p14:sldId id="278"/>
            <p14:sldId id="329"/>
            <p14:sldId id="326"/>
            <p14:sldId id="291"/>
            <p14:sldId id="316"/>
            <p14:sldId id="328"/>
            <p14:sldId id="330"/>
            <p14:sldId id="307"/>
            <p14:sldId id="296"/>
            <p14:sldId id="293"/>
            <p14:sldId id="298"/>
            <p14:sldId id="259"/>
            <p14:sldId id="335"/>
            <p14:sldId id="333"/>
            <p14:sldId id="273"/>
            <p14:sldId id="303"/>
            <p14:sldId id="314"/>
            <p14:sldId id="331"/>
            <p14:sldId id="285"/>
            <p14:sldId id="306"/>
            <p14:sldId id="260"/>
            <p14:sldId id="322"/>
            <p14:sldId id="332"/>
            <p14:sldId id="310"/>
            <p14:sldId id="318"/>
            <p14:sldId id="312"/>
            <p14:sldId id="319"/>
            <p14:sldId id="344"/>
            <p14:sldId id="349"/>
            <p14:sldId id="348"/>
            <p14:sldId id="347"/>
            <p14:sldId id="341"/>
          </p14:sldIdLst>
        </p14:section>
        <p14:section name="Раздел без заголовка" id="{49CBA7ED-5EB0-483C-89B5-91BE4F97AF9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058" autoAdjust="0"/>
  </p:normalViewPr>
  <p:slideViewPr>
    <p:cSldViewPr snapToGrid="0">
      <p:cViewPr varScale="1">
        <p:scale>
          <a:sx n="103" d="100"/>
          <a:sy n="103" d="100"/>
        </p:scale>
        <p:origin x="876" y="10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9DD3B-EE27-4584-B7FD-75E1A0462947}" type="datetimeFigureOut">
              <a:rPr lang="ru-RU" smtClean="0"/>
              <a:t>24.04.2024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1C70C-AB53-4905-873A-36049DFA0734}" type="slidenum">
              <a:rPr lang="ru-RU" smtClean="0"/>
              <a:t>‹#›</a:t>
            </a:fld>
            <a:endParaRPr lang="ru-RU"/>
          </a:p>
        </p:txBody>
      </p:sp>
    </p:spTree>
    <p:extLst>
      <p:ext uri="{BB962C8B-B14F-4D97-AF65-F5344CB8AC3E}">
        <p14:creationId xmlns:p14="http://schemas.microsoft.com/office/powerpoint/2010/main" val="2902808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9B1C70C-AB53-4905-873A-36049DFA0734}" type="slidenum">
              <a:rPr lang="ru-RU" smtClean="0"/>
              <a:t>25</a:t>
            </a:fld>
            <a:endParaRPr lang="ru-RU"/>
          </a:p>
        </p:txBody>
      </p:sp>
    </p:spTree>
    <p:extLst>
      <p:ext uri="{BB962C8B-B14F-4D97-AF65-F5344CB8AC3E}">
        <p14:creationId xmlns:p14="http://schemas.microsoft.com/office/powerpoint/2010/main" val="94350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9B1C70C-AB53-4905-873A-36049DFA0734}" type="slidenum">
              <a:rPr lang="ru-RU" smtClean="0"/>
              <a:t>27</a:t>
            </a:fld>
            <a:endParaRPr lang="ru-RU"/>
          </a:p>
        </p:txBody>
      </p:sp>
    </p:spTree>
    <p:extLst>
      <p:ext uri="{BB962C8B-B14F-4D97-AF65-F5344CB8AC3E}">
        <p14:creationId xmlns:p14="http://schemas.microsoft.com/office/powerpoint/2010/main" val="26510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D99E6EC-E317-415C-AF44-10116335F422}"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0CD995F-BCDD-4FC7-8837-3DE2DB5442F3}" type="slidenum">
              <a:rPr lang="ru-RU" smtClean="0"/>
              <a:t>‹#›</a:t>
            </a:fld>
            <a:endParaRPr lang="ru-RU"/>
          </a:p>
        </p:txBody>
      </p:sp>
    </p:spTree>
    <p:extLst>
      <p:ext uri="{BB962C8B-B14F-4D97-AF65-F5344CB8AC3E}">
        <p14:creationId xmlns:p14="http://schemas.microsoft.com/office/powerpoint/2010/main" val="3566156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99E6EC-E317-415C-AF44-10116335F422}"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CD995F-BCDD-4FC7-8837-3DE2DB5442F3}" type="slidenum">
              <a:rPr lang="ru-RU" smtClean="0"/>
              <a:t>‹#›</a:t>
            </a:fld>
            <a:endParaRPr lang="ru-RU"/>
          </a:p>
        </p:txBody>
      </p:sp>
    </p:spTree>
    <p:extLst>
      <p:ext uri="{BB962C8B-B14F-4D97-AF65-F5344CB8AC3E}">
        <p14:creationId xmlns:p14="http://schemas.microsoft.com/office/powerpoint/2010/main" val="3272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99E6EC-E317-415C-AF44-10116335F422}"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CD995F-BCDD-4FC7-8837-3DE2DB5442F3}"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51627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D99E6EC-E317-415C-AF44-10116335F422}" type="datetimeFigureOut">
              <a:rPr lang="ru-RU" smtClean="0"/>
              <a:t>24.04.2024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CD995F-BCDD-4FC7-8837-3DE2DB5442F3}" type="slidenum">
              <a:rPr lang="ru-RU" smtClean="0"/>
              <a:t>‹#›</a:t>
            </a:fld>
            <a:endParaRPr lang="ru-RU"/>
          </a:p>
        </p:txBody>
      </p:sp>
    </p:spTree>
    <p:extLst>
      <p:ext uri="{BB962C8B-B14F-4D97-AF65-F5344CB8AC3E}">
        <p14:creationId xmlns:p14="http://schemas.microsoft.com/office/powerpoint/2010/main" val="3330270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D99E6EC-E317-415C-AF44-10116335F422}" type="datetimeFigureOut">
              <a:rPr lang="ru-RU" smtClean="0"/>
              <a:t>24.04.2024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CD995F-BCDD-4FC7-8837-3DE2DB5442F3}"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57386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1D99E6EC-E317-415C-AF44-10116335F422}" type="datetimeFigureOut">
              <a:rPr lang="ru-RU" smtClean="0"/>
              <a:t>24.04.2024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CD995F-BCDD-4FC7-8837-3DE2DB5442F3}" type="slidenum">
              <a:rPr lang="ru-RU" smtClean="0"/>
              <a:t>‹#›</a:t>
            </a:fld>
            <a:endParaRPr lang="ru-RU"/>
          </a:p>
        </p:txBody>
      </p:sp>
    </p:spTree>
    <p:extLst>
      <p:ext uri="{BB962C8B-B14F-4D97-AF65-F5344CB8AC3E}">
        <p14:creationId xmlns:p14="http://schemas.microsoft.com/office/powerpoint/2010/main" val="3137084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99E6EC-E317-415C-AF44-10116335F422}"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CD995F-BCDD-4FC7-8837-3DE2DB5442F3}" type="slidenum">
              <a:rPr lang="ru-RU" smtClean="0"/>
              <a:t>‹#›</a:t>
            </a:fld>
            <a:endParaRPr lang="ru-RU"/>
          </a:p>
        </p:txBody>
      </p:sp>
    </p:spTree>
    <p:extLst>
      <p:ext uri="{BB962C8B-B14F-4D97-AF65-F5344CB8AC3E}">
        <p14:creationId xmlns:p14="http://schemas.microsoft.com/office/powerpoint/2010/main" val="2107686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99E6EC-E317-415C-AF44-10116335F422}"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CD995F-BCDD-4FC7-8837-3DE2DB5442F3}" type="slidenum">
              <a:rPr lang="ru-RU" smtClean="0"/>
              <a:t>‹#›</a:t>
            </a:fld>
            <a:endParaRPr lang="ru-RU"/>
          </a:p>
        </p:txBody>
      </p:sp>
    </p:spTree>
    <p:extLst>
      <p:ext uri="{BB962C8B-B14F-4D97-AF65-F5344CB8AC3E}">
        <p14:creationId xmlns:p14="http://schemas.microsoft.com/office/powerpoint/2010/main" val="195938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99E6EC-E317-415C-AF44-10116335F422}"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CD995F-BCDD-4FC7-8837-3DE2DB5442F3}" type="slidenum">
              <a:rPr lang="ru-RU" smtClean="0"/>
              <a:t>‹#›</a:t>
            </a:fld>
            <a:endParaRPr lang="ru-RU"/>
          </a:p>
        </p:txBody>
      </p:sp>
    </p:spTree>
    <p:extLst>
      <p:ext uri="{BB962C8B-B14F-4D97-AF65-F5344CB8AC3E}">
        <p14:creationId xmlns:p14="http://schemas.microsoft.com/office/powerpoint/2010/main" val="184234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99E6EC-E317-415C-AF44-10116335F422}" type="datetimeFigureOut">
              <a:rPr lang="ru-RU" smtClean="0"/>
              <a:t>24.04.2024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CD995F-BCDD-4FC7-8837-3DE2DB5442F3}" type="slidenum">
              <a:rPr lang="ru-RU" smtClean="0"/>
              <a:t>‹#›</a:t>
            </a:fld>
            <a:endParaRPr lang="ru-RU"/>
          </a:p>
        </p:txBody>
      </p:sp>
    </p:spTree>
    <p:extLst>
      <p:ext uri="{BB962C8B-B14F-4D97-AF65-F5344CB8AC3E}">
        <p14:creationId xmlns:p14="http://schemas.microsoft.com/office/powerpoint/2010/main" val="3396860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D99E6EC-E317-415C-AF44-10116335F422}" type="datetimeFigureOut">
              <a:rPr lang="ru-RU" smtClean="0"/>
              <a:t>24.04.2024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0CD995F-BCDD-4FC7-8837-3DE2DB5442F3}" type="slidenum">
              <a:rPr lang="ru-RU" smtClean="0"/>
              <a:t>‹#›</a:t>
            </a:fld>
            <a:endParaRPr lang="ru-RU"/>
          </a:p>
        </p:txBody>
      </p:sp>
    </p:spTree>
    <p:extLst>
      <p:ext uri="{BB962C8B-B14F-4D97-AF65-F5344CB8AC3E}">
        <p14:creationId xmlns:p14="http://schemas.microsoft.com/office/powerpoint/2010/main" val="258005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D99E6EC-E317-415C-AF44-10116335F422}" type="datetimeFigureOut">
              <a:rPr lang="ru-RU" smtClean="0"/>
              <a:t>24.04.2024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0CD995F-BCDD-4FC7-8837-3DE2DB5442F3}" type="slidenum">
              <a:rPr lang="ru-RU" smtClean="0"/>
              <a:t>‹#›</a:t>
            </a:fld>
            <a:endParaRPr lang="ru-RU"/>
          </a:p>
        </p:txBody>
      </p:sp>
    </p:spTree>
    <p:extLst>
      <p:ext uri="{BB962C8B-B14F-4D97-AF65-F5344CB8AC3E}">
        <p14:creationId xmlns:p14="http://schemas.microsoft.com/office/powerpoint/2010/main" val="93767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D99E6EC-E317-415C-AF44-10116335F422}" type="datetimeFigureOut">
              <a:rPr lang="ru-RU" smtClean="0"/>
              <a:t>24.04.2024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0CD995F-BCDD-4FC7-8837-3DE2DB5442F3}" type="slidenum">
              <a:rPr lang="ru-RU" smtClean="0"/>
              <a:t>‹#›</a:t>
            </a:fld>
            <a:endParaRPr lang="ru-RU"/>
          </a:p>
        </p:txBody>
      </p:sp>
    </p:spTree>
    <p:extLst>
      <p:ext uri="{BB962C8B-B14F-4D97-AF65-F5344CB8AC3E}">
        <p14:creationId xmlns:p14="http://schemas.microsoft.com/office/powerpoint/2010/main" val="101680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9E6EC-E317-415C-AF44-10116335F422}" type="datetimeFigureOut">
              <a:rPr lang="ru-RU" smtClean="0"/>
              <a:t>24.04.2024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0CD995F-BCDD-4FC7-8837-3DE2DB5442F3}" type="slidenum">
              <a:rPr lang="ru-RU" smtClean="0"/>
              <a:t>‹#›</a:t>
            </a:fld>
            <a:endParaRPr lang="ru-RU"/>
          </a:p>
        </p:txBody>
      </p:sp>
    </p:spTree>
    <p:extLst>
      <p:ext uri="{BB962C8B-B14F-4D97-AF65-F5344CB8AC3E}">
        <p14:creationId xmlns:p14="http://schemas.microsoft.com/office/powerpoint/2010/main" val="416232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D99E6EC-E317-415C-AF44-10116335F422}" type="datetimeFigureOut">
              <a:rPr lang="ru-RU" smtClean="0"/>
              <a:t>24.04.2024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0CD995F-BCDD-4FC7-8837-3DE2DB5442F3}" type="slidenum">
              <a:rPr lang="ru-RU" smtClean="0"/>
              <a:t>‹#›</a:t>
            </a:fld>
            <a:endParaRPr lang="ru-RU"/>
          </a:p>
        </p:txBody>
      </p:sp>
    </p:spTree>
    <p:extLst>
      <p:ext uri="{BB962C8B-B14F-4D97-AF65-F5344CB8AC3E}">
        <p14:creationId xmlns:p14="http://schemas.microsoft.com/office/powerpoint/2010/main" val="80201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D99E6EC-E317-415C-AF44-10116335F422}" type="datetimeFigureOut">
              <a:rPr lang="ru-RU" smtClean="0"/>
              <a:t>24.04.2024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CD995F-BCDD-4FC7-8837-3DE2DB5442F3}" type="slidenum">
              <a:rPr lang="ru-RU" smtClean="0"/>
              <a:t>‹#›</a:t>
            </a:fld>
            <a:endParaRPr lang="ru-RU"/>
          </a:p>
        </p:txBody>
      </p:sp>
    </p:spTree>
    <p:extLst>
      <p:ext uri="{BB962C8B-B14F-4D97-AF65-F5344CB8AC3E}">
        <p14:creationId xmlns:p14="http://schemas.microsoft.com/office/powerpoint/2010/main" val="3571039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99E6EC-E317-415C-AF44-10116335F422}" type="datetimeFigureOut">
              <a:rPr lang="ru-RU" smtClean="0"/>
              <a:t>24.04.2024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0CD995F-BCDD-4FC7-8837-3DE2DB5442F3}" type="slidenum">
              <a:rPr lang="ru-RU" smtClean="0"/>
              <a:t>‹#›</a:t>
            </a:fld>
            <a:endParaRPr lang="ru-RU"/>
          </a:p>
        </p:txBody>
      </p:sp>
    </p:spTree>
    <p:extLst>
      <p:ext uri="{BB962C8B-B14F-4D97-AF65-F5344CB8AC3E}">
        <p14:creationId xmlns:p14="http://schemas.microsoft.com/office/powerpoint/2010/main" val="1789015283"/>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 id="2147484226" r:id="rId13"/>
    <p:sldLayoutId id="2147484227" r:id="rId14"/>
    <p:sldLayoutId id="2147484228" r:id="rId15"/>
    <p:sldLayoutId id="21474842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5BB069B-F538-43FD-8B04-0B8487532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562" y="0"/>
            <a:ext cx="7847045" cy="6587412"/>
          </a:xfrm>
          <a:prstGeom prst="rect">
            <a:avLst/>
          </a:prstGeom>
        </p:spPr>
      </p:pic>
    </p:spTree>
    <p:extLst>
      <p:ext uri="{BB962C8B-B14F-4D97-AF65-F5344CB8AC3E}">
        <p14:creationId xmlns:p14="http://schemas.microsoft.com/office/powerpoint/2010/main" val="2628604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15328D-FB8A-4608-BCBC-871B62432399}"/>
              </a:ext>
            </a:extLst>
          </p:cNvPr>
          <p:cNvSpPr>
            <a:spLocks noGrp="1"/>
          </p:cNvSpPr>
          <p:nvPr>
            <p:ph type="title"/>
          </p:nvPr>
        </p:nvSpPr>
        <p:spPr>
          <a:xfrm>
            <a:off x="3334871" y="106532"/>
            <a:ext cx="8095129" cy="941034"/>
          </a:xfrm>
        </p:spPr>
        <p:txBody>
          <a:bodyPr/>
          <a:lstStyle/>
          <a:p>
            <a:r>
              <a:rPr lang="ka-GE" dirty="0">
                <a:solidFill>
                  <a:srgbClr val="C00000"/>
                </a:solidFill>
              </a:rPr>
              <a:t>         </a:t>
            </a:r>
            <a:r>
              <a:rPr lang="ka-GE" dirty="0">
                <a:solidFill>
                  <a:schemeClr val="tx1"/>
                </a:solidFill>
              </a:rPr>
              <a:t>ფუტკრის    ჭეო    </a:t>
            </a:r>
            <a:endParaRPr lang="ru-RU" dirty="0">
              <a:solidFill>
                <a:schemeClr val="tx1"/>
              </a:solidFill>
            </a:endParaRPr>
          </a:p>
        </p:txBody>
      </p:sp>
      <p:sp>
        <p:nvSpPr>
          <p:cNvPr id="3" name="Объект 2">
            <a:extLst>
              <a:ext uri="{FF2B5EF4-FFF2-40B4-BE49-F238E27FC236}">
                <a16:creationId xmlns:a16="http://schemas.microsoft.com/office/drawing/2014/main" id="{B12C547F-5105-4C92-BA22-17B03B9197B5}"/>
              </a:ext>
            </a:extLst>
          </p:cNvPr>
          <p:cNvSpPr>
            <a:spLocks noGrp="1"/>
          </p:cNvSpPr>
          <p:nvPr>
            <p:ph sz="half" idx="1"/>
          </p:nvPr>
        </p:nvSpPr>
        <p:spPr>
          <a:xfrm>
            <a:off x="1367161" y="1180730"/>
            <a:ext cx="4802820" cy="5388746"/>
          </a:xfrm>
        </p:spPr>
        <p:txBody>
          <a:bodyPr>
            <a:normAutofit lnSpcReduction="10000"/>
          </a:bodyPr>
          <a:lstStyle/>
          <a:p>
            <a:pPr marL="0" indent="0">
              <a:buNone/>
            </a:pPr>
            <a:r>
              <a:rPr lang="ka-GE" dirty="0">
                <a:solidFill>
                  <a:schemeClr val="tx1"/>
                </a:solidFill>
              </a:rPr>
              <a:t>   </a:t>
            </a:r>
            <a:r>
              <a:rPr lang="ka-GE" sz="1800" dirty="0">
                <a:solidFill>
                  <a:schemeClr val="tx1"/>
                </a:solidFill>
              </a:rPr>
              <a:t>ჭეო ფუტკრის ნატურალური პროდუქტია. იგი არის ფუტკრის მიერ სკაში შემოტანილი და ფიჭის უჯრებში ჩატკეპნილი ყვავილის მტვერი, რომელსაც ფუტკარი ამდიდრებს მის მიერ გამომუშავებული სადედე ფუტკრის რძით, ფერმენტებით, აკონსერვებს თაფლით და გადაბეჭდავს ცვილით.</a:t>
            </a:r>
          </a:p>
          <a:p>
            <a:pPr marL="0" indent="0">
              <a:buNone/>
            </a:pPr>
            <a:r>
              <a:rPr lang="ka-GE" sz="1800" dirty="0">
                <a:solidFill>
                  <a:schemeClr val="tx1"/>
                </a:solidFill>
              </a:rPr>
              <a:t>   ჭეო განსაკუთრებით სასარგებლოა ადამიანის ძლიერი გონებრივი და ფიზიკური დატვირთვის დროს. ჭეო  აწესრიგებს ნივთიერებათა ცვლას და აქვს ბუნებრივი გზით წონაში კლების საოცარი ეფექტი.</a:t>
            </a:r>
          </a:p>
          <a:p>
            <a:pPr marL="0" indent="0">
              <a:buNone/>
            </a:pPr>
            <a:r>
              <a:rPr lang="ka-GE" sz="1800" dirty="0">
                <a:solidFill>
                  <a:schemeClr val="tx1"/>
                </a:solidFill>
              </a:rPr>
              <a:t>  ჭეო წარმატებით გამოიყენება მედიცინაში სხვადასხვა დაავადებათა დროს.</a:t>
            </a:r>
          </a:p>
          <a:p>
            <a:pPr marL="0" indent="0">
              <a:buNone/>
            </a:pPr>
            <a:r>
              <a:rPr lang="ka-GE" sz="1800" dirty="0">
                <a:solidFill>
                  <a:schemeClr val="tx1"/>
                </a:solidFill>
              </a:rPr>
              <a:t>   ჭეო გამოიყენება როგორც პროფილაქტიკური ისე სამკურნალო მიზნით.</a:t>
            </a:r>
            <a:endParaRPr lang="ru-RU" dirty="0">
              <a:solidFill>
                <a:schemeClr val="tx1"/>
              </a:solidFill>
            </a:endParaRPr>
          </a:p>
        </p:txBody>
      </p:sp>
      <p:pic>
        <p:nvPicPr>
          <p:cNvPr id="6" name="Объект 5">
            <a:extLst>
              <a:ext uri="{FF2B5EF4-FFF2-40B4-BE49-F238E27FC236}">
                <a16:creationId xmlns:a16="http://schemas.microsoft.com/office/drawing/2014/main" id="{8BA8D05D-0D7D-498C-9204-3454D708748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7180" y="1305017"/>
            <a:ext cx="4802820" cy="5104661"/>
          </a:xfrm>
        </p:spPr>
      </p:pic>
    </p:spTree>
    <p:extLst>
      <p:ext uri="{BB962C8B-B14F-4D97-AF65-F5344CB8AC3E}">
        <p14:creationId xmlns:p14="http://schemas.microsoft.com/office/powerpoint/2010/main" val="2109843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5C3F94-8035-4E59-B122-1ADF0462522E}"/>
              </a:ext>
            </a:extLst>
          </p:cNvPr>
          <p:cNvSpPr>
            <a:spLocks noGrp="1"/>
          </p:cNvSpPr>
          <p:nvPr>
            <p:ph type="title"/>
          </p:nvPr>
        </p:nvSpPr>
        <p:spPr>
          <a:xfrm>
            <a:off x="1420426" y="382386"/>
            <a:ext cx="6915705" cy="931509"/>
          </a:xfrm>
        </p:spPr>
        <p:txBody>
          <a:bodyPr/>
          <a:lstStyle/>
          <a:p>
            <a:r>
              <a:rPr lang="ka-GE" dirty="0"/>
              <a:t>                           ჯარას  სკა  ხეზე</a:t>
            </a:r>
            <a:endParaRPr lang="ru-RU" dirty="0"/>
          </a:p>
        </p:txBody>
      </p:sp>
      <p:pic>
        <p:nvPicPr>
          <p:cNvPr id="5" name="Объект 4">
            <a:extLst>
              <a:ext uri="{FF2B5EF4-FFF2-40B4-BE49-F238E27FC236}">
                <a16:creationId xmlns:a16="http://schemas.microsoft.com/office/drawing/2014/main" id="{3F430AAE-6824-484B-B370-1E572B86AD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7991" y="1488142"/>
            <a:ext cx="7874493" cy="4987472"/>
          </a:xfrm>
        </p:spPr>
      </p:pic>
    </p:spTree>
    <p:extLst>
      <p:ext uri="{BB962C8B-B14F-4D97-AF65-F5344CB8AC3E}">
        <p14:creationId xmlns:p14="http://schemas.microsoft.com/office/powerpoint/2010/main" val="315406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EA9425-1AE9-4879-A797-07BA5371DFE4}"/>
              </a:ext>
            </a:extLst>
          </p:cNvPr>
          <p:cNvSpPr>
            <a:spLocks noGrp="1"/>
          </p:cNvSpPr>
          <p:nvPr>
            <p:ph type="title"/>
          </p:nvPr>
        </p:nvSpPr>
        <p:spPr>
          <a:xfrm>
            <a:off x="1251678" y="382385"/>
            <a:ext cx="10178322" cy="860489"/>
          </a:xfrm>
        </p:spPr>
        <p:txBody>
          <a:bodyPr/>
          <a:lstStyle/>
          <a:p>
            <a:r>
              <a:rPr lang="ka-GE" dirty="0"/>
              <a:t>         ჯარა  სკის  ისტორია</a:t>
            </a:r>
            <a:endParaRPr lang="ru-RU" dirty="0"/>
          </a:p>
        </p:txBody>
      </p:sp>
      <p:sp>
        <p:nvSpPr>
          <p:cNvPr id="3" name="Объект 2">
            <a:extLst>
              <a:ext uri="{FF2B5EF4-FFF2-40B4-BE49-F238E27FC236}">
                <a16:creationId xmlns:a16="http://schemas.microsoft.com/office/drawing/2014/main" id="{5CAB5A93-DEF7-4A49-9D92-06D3C44118D9}"/>
              </a:ext>
            </a:extLst>
          </p:cNvPr>
          <p:cNvSpPr>
            <a:spLocks noGrp="1"/>
          </p:cNvSpPr>
          <p:nvPr>
            <p:ph idx="1"/>
          </p:nvPr>
        </p:nvSpPr>
        <p:spPr>
          <a:xfrm>
            <a:off x="2317072" y="1242874"/>
            <a:ext cx="8815526" cy="5232741"/>
          </a:xfrm>
        </p:spPr>
        <p:txBody>
          <a:bodyPr>
            <a:normAutofit/>
          </a:bodyPr>
          <a:lstStyle/>
          <a:p>
            <a:r>
              <a:rPr lang="ka-GE" sz="1800" dirty="0"/>
              <a:t>  ჯარა ანუ გეჯას სკა არის ორ ნაწილად გაყოფილი ხის მორისგან გამოთლილი ქართული ფუტკრის სკა, რომელიც ფუტკრების მოშინაურების მიზნით საქართველოში უძველესი დროიდან გამოიყენება. ფუტკარი ჯარას სკაში ფიჭას მთლიანად თვითონ აშენებს. დღესდღეობით ჯარას სკები საქართველოში ძირითადად აჭარის რეგიონში გვხვდება.</a:t>
            </a:r>
          </a:p>
          <a:p>
            <a:r>
              <a:rPr lang="ka-GE" sz="1800" dirty="0"/>
              <a:t>   ჯარას სკის  წარმოშობის ისტორია, თუ როდის გაჩნდა საქართველოში არ არსებობს, თუმცა, ადგილობრივი მოსახლეობის ინფორმაციის თანახმად უძველესმა მკვიდრებმა ფუტკრები ხის ფუღუროებში აღმოაჩინეს და იმ ადგილს  ტყეში ,,ხე-ფუტკარა“ უწოდეს. მოგვიანებით ადამიანებმა შეაგროვეს გარეული ფუტკრის ნაყარი და სპეციალურად ორ ნაწილად გაჭრილ ხის მორის შუაგულში მოათავსეს. შემდეგ დათვებისთვის მიუწვდომელ ადგილას დაალაგეს. ჯარა სკას დღესაც მოიხმარენ დასავლეთ საქართველოში, კერძოდ მაღალმთიან აჭარაში.</a:t>
            </a:r>
          </a:p>
          <a:p>
            <a:r>
              <a:rPr lang="ka-GE" sz="1800" dirty="0"/>
              <a:t>   ძველ დროში მოსახლეობა ჯარა სკებს ტყის შუაგულში მაღალზე, ცაცხვის ხეზე ათავსებდნენ, ჯარა სკების განთავსება ხდებოდა ასევე კლდეებზე ზღვის დონიდან დაახლოებით 1200 მეტრზე. შემდეგ მოსახლეობამ საკუთარ სახლებთან ახლომდებარე ბაღებში  დაიწყეს მისი განთავსება.</a:t>
            </a:r>
          </a:p>
          <a:p>
            <a:endParaRPr lang="ru-RU" sz="1800" dirty="0"/>
          </a:p>
        </p:txBody>
      </p:sp>
    </p:spTree>
    <p:extLst>
      <p:ext uri="{BB962C8B-B14F-4D97-AF65-F5344CB8AC3E}">
        <p14:creationId xmlns:p14="http://schemas.microsoft.com/office/powerpoint/2010/main" val="191221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37B1BB-A3C0-416E-873A-2E20BD22C89F}"/>
              </a:ext>
            </a:extLst>
          </p:cNvPr>
          <p:cNvSpPr>
            <a:spLocks noGrp="1"/>
          </p:cNvSpPr>
          <p:nvPr>
            <p:ph type="title"/>
          </p:nvPr>
        </p:nvSpPr>
        <p:spPr>
          <a:xfrm>
            <a:off x="2645546" y="257452"/>
            <a:ext cx="8784453" cy="861134"/>
          </a:xfrm>
        </p:spPr>
        <p:txBody>
          <a:bodyPr/>
          <a:lstStyle/>
          <a:p>
            <a:r>
              <a:rPr lang="ka-GE" dirty="0"/>
              <a:t>ჯარას თაფლი</a:t>
            </a:r>
            <a:endParaRPr lang="ru-RU" dirty="0"/>
          </a:p>
        </p:txBody>
      </p:sp>
      <p:pic>
        <p:nvPicPr>
          <p:cNvPr id="6" name="Объект 5">
            <a:extLst>
              <a:ext uri="{FF2B5EF4-FFF2-40B4-BE49-F238E27FC236}">
                <a16:creationId xmlns:a16="http://schemas.microsoft.com/office/drawing/2014/main" id="{9ADDAF4D-1A13-426B-80D5-52E53CB176B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7452" y="1313894"/>
            <a:ext cx="6152227" cy="5362113"/>
          </a:xfrm>
        </p:spPr>
      </p:pic>
      <p:sp>
        <p:nvSpPr>
          <p:cNvPr id="4" name="Объект 3">
            <a:extLst>
              <a:ext uri="{FF2B5EF4-FFF2-40B4-BE49-F238E27FC236}">
                <a16:creationId xmlns:a16="http://schemas.microsoft.com/office/drawing/2014/main" id="{4629FF93-E513-4487-A579-419CCD660E9D}"/>
              </a:ext>
            </a:extLst>
          </p:cNvPr>
          <p:cNvSpPr>
            <a:spLocks noGrp="1"/>
          </p:cNvSpPr>
          <p:nvPr>
            <p:ph sz="half" idx="2"/>
          </p:nvPr>
        </p:nvSpPr>
        <p:spPr>
          <a:xfrm>
            <a:off x="6560599" y="1313895"/>
            <a:ext cx="5326602" cy="5091343"/>
          </a:xfrm>
        </p:spPr>
        <p:txBody>
          <a:bodyPr>
            <a:noAutofit/>
          </a:bodyPr>
          <a:lstStyle/>
          <a:p>
            <a:pPr marL="0" indent="0">
              <a:buNone/>
            </a:pPr>
            <a:r>
              <a:rPr lang="ka-GE" sz="1800" dirty="0">
                <a:solidFill>
                  <a:schemeClr val="tx1"/>
                </a:solidFill>
              </a:rPr>
              <a:t>    ჯარა ქართული ტრადიციული სკაა. ფუტკარი ჯარას სკაში ფიჭას მთლიანად თვითონ აშენებს.</a:t>
            </a:r>
          </a:p>
          <a:p>
            <a:pPr marL="0" indent="0">
              <a:buNone/>
            </a:pPr>
            <a:r>
              <a:rPr lang="ka-GE" sz="1800" dirty="0">
                <a:solidFill>
                  <a:schemeClr val="tx1"/>
                </a:solidFill>
              </a:rPr>
              <a:t>   ჯარას სკებიდან მოსავალს წელიწადში მხოლოდ ერთხელ-შემოდგომის დასაწყისში ყვავილობის დასრულების შემდგომ იღებენ. ასეთი სკიდან თაფლის ამოღება უფრო შრომატევადია, თაფლის მოსავალს ორი ადამიანის ჩართულობა სჭირდება.</a:t>
            </a:r>
          </a:p>
          <a:p>
            <a:pPr marL="0" indent="0">
              <a:buNone/>
            </a:pPr>
            <a:r>
              <a:rPr lang="ka-GE" sz="1800" dirty="0">
                <a:solidFill>
                  <a:schemeClr val="tx1"/>
                </a:solidFill>
              </a:rPr>
              <a:t>    პირველ რიგში, მეფუტკრე აღებს  სკას და შიგნიდან ამოწმებს  არის თუ არა საკმარისი თაფლი. შემდეგ მეფუტკრე ფიჭას სკის ნახევარი ნაწილიდან ისე ჭრის, რომ არ ეხება მეორე ნახევარს, სადაც ფუტკრის ოჯახი ბინადრობს.</a:t>
            </a:r>
          </a:p>
          <a:p>
            <a:pPr marL="0" indent="0">
              <a:buNone/>
            </a:pPr>
            <a:r>
              <a:rPr lang="ka-GE" sz="1800" dirty="0">
                <a:solidFill>
                  <a:schemeClr val="tx1"/>
                </a:solidFill>
              </a:rPr>
              <a:t>     ჯარას თაფლი 100% სუფთა და ველურია!</a:t>
            </a:r>
          </a:p>
          <a:p>
            <a:pPr marL="0" indent="0">
              <a:buNone/>
            </a:pPr>
            <a:r>
              <a:rPr lang="ka-GE" sz="1800" dirty="0">
                <a:solidFill>
                  <a:schemeClr val="tx1"/>
                </a:solidFill>
              </a:rPr>
              <a:t>      კავკასიური მთის რუხი ფუტკარი ჯარას ბინადარია. საქართველო ამ სახელგანთქმული ფუტკრის ჯიშის სამშობლოა. </a:t>
            </a:r>
            <a:endParaRPr lang="ru-RU" sz="1800" dirty="0">
              <a:solidFill>
                <a:schemeClr val="tx1"/>
              </a:solidFill>
            </a:endParaRPr>
          </a:p>
        </p:txBody>
      </p:sp>
    </p:spTree>
    <p:extLst>
      <p:ext uri="{BB962C8B-B14F-4D97-AF65-F5344CB8AC3E}">
        <p14:creationId xmlns:p14="http://schemas.microsoft.com/office/powerpoint/2010/main" val="1128585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F8C4BA-E3B6-486D-AB83-AEDE0AC65169}"/>
              </a:ext>
            </a:extLst>
          </p:cNvPr>
          <p:cNvSpPr>
            <a:spLocks noGrp="1"/>
          </p:cNvSpPr>
          <p:nvPr>
            <p:ph type="title"/>
          </p:nvPr>
        </p:nvSpPr>
        <p:spPr>
          <a:xfrm>
            <a:off x="1021975" y="143434"/>
            <a:ext cx="9054353" cy="868620"/>
          </a:xfrm>
        </p:spPr>
        <p:txBody>
          <a:bodyPr>
            <a:normAutofit/>
          </a:bodyPr>
          <a:lstStyle/>
          <a:p>
            <a:r>
              <a:rPr lang="ka-GE" dirty="0"/>
              <a:t>               ჯარაში ფიჭების განლაგება</a:t>
            </a:r>
            <a:endParaRPr lang="ru-RU" dirty="0"/>
          </a:p>
        </p:txBody>
      </p:sp>
      <p:pic>
        <p:nvPicPr>
          <p:cNvPr id="6" name="Объект 5">
            <a:extLst>
              <a:ext uri="{FF2B5EF4-FFF2-40B4-BE49-F238E27FC236}">
                <a16:creationId xmlns:a16="http://schemas.microsoft.com/office/drawing/2014/main" id="{623AD98D-B4A7-4779-8002-A27C331B42D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5459" y="1452280"/>
            <a:ext cx="4674535" cy="5405720"/>
          </a:xfrm>
        </p:spPr>
      </p:pic>
      <p:pic>
        <p:nvPicPr>
          <p:cNvPr id="5" name="Объект 4">
            <a:extLst>
              <a:ext uri="{FF2B5EF4-FFF2-40B4-BE49-F238E27FC236}">
                <a16:creationId xmlns:a16="http://schemas.microsoft.com/office/drawing/2014/main" id="{74835792-A258-4328-A36E-D2B239248E7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17036" y="1452282"/>
            <a:ext cx="6674964" cy="5405718"/>
          </a:xfrm>
        </p:spPr>
      </p:pic>
    </p:spTree>
    <p:extLst>
      <p:ext uri="{BB962C8B-B14F-4D97-AF65-F5344CB8AC3E}">
        <p14:creationId xmlns:p14="http://schemas.microsoft.com/office/powerpoint/2010/main" val="433019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94892A-4BDD-416C-89AF-B97084149029}"/>
              </a:ext>
            </a:extLst>
          </p:cNvPr>
          <p:cNvSpPr>
            <a:spLocks noGrp="1"/>
          </p:cNvSpPr>
          <p:nvPr>
            <p:ph type="title"/>
          </p:nvPr>
        </p:nvSpPr>
        <p:spPr>
          <a:xfrm>
            <a:off x="2183906" y="204186"/>
            <a:ext cx="7039993" cy="994299"/>
          </a:xfrm>
        </p:spPr>
        <p:txBody>
          <a:bodyPr/>
          <a:lstStyle/>
          <a:p>
            <a:r>
              <a:rPr lang="ka-GE" dirty="0"/>
              <a:t>             გეჯური    მეფუტკრეობა    </a:t>
            </a:r>
            <a:endParaRPr lang="ru-RU" dirty="0"/>
          </a:p>
        </p:txBody>
      </p:sp>
      <p:pic>
        <p:nvPicPr>
          <p:cNvPr id="5" name="Объект 4">
            <a:extLst>
              <a:ext uri="{FF2B5EF4-FFF2-40B4-BE49-F238E27FC236}">
                <a16:creationId xmlns:a16="http://schemas.microsoft.com/office/drawing/2014/main" id="{5D461F41-8E0F-4253-B2BB-F3CEC6DF03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527" y="1260629"/>
            <a:ext cx="4864042" cy="5597371"/>
          </a:xfrm>
        </p:spPr>
      </p:pic>
      <p:pic>
        <p:nvPicPr>
          <p:cNvPr id="7" name="Рисунок 6">
            <a:extLst>
              <a:ext uri="{FF2B5EF4-FFF2-40B4-BE49-F238E27FC236}">
                <a16:creationId xmlns:a16="http://schemas.microsoft.com/office/drawing/2014/main" id="{3E486B7A-3728-46EB-A0F3-BA8102B68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417" y="1260629"/>
            <a:ext cx="4696288" cy="5597372"/>
          </a:xfrm>
          <a:prstGeom prst="rect">
            <a:avLst/>
          </a:prstGeom>
        </p:spPr>
      </p:pic>
    </p:spTree>
    <p:extLst>
      <p:ext uri="{BB962C8B-B14F-4D97-AF65-F5344CB8AC3E}">
        <p14:creationId xmlns:p14="http://schemas.microsoft.com/office/powerpoint/2010/main" val="1714157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D0CE4B-BA97-4ABB-B0C7-2138970379D5}"/>
              </a:ext>
            </a:extLst>
          </p:cNvPr>
          <p:cNvSpPr>
            <a:spLocks noGrp="1"/>
          </p:cNvSpPr>
          <p:nvPr>
            <p:ph type="title"/>
          </p:nvPr>
        </p:nvSpPr>
        <p:spPr>
          <a:xfrm>
            <a:off x="2621902" y="382386"/>
            <a:ext cx="8808098" cy="1166496"/>
          </a:xfrm>
        </p:spPr>
        <p:txBody>
          <a:bodyPr/>
          <a:lstStyle/>
          <a:p>
            <a:r>
              <a:rPr lang="ka-GE" dirty="0"/>
              <a:t>           სკების       განლაგება  </a:t>
            </a:r>
            <a:endParaRPr lang="ru-RU" dirty="0"/>
          </a:p>
        </p:txBody>
      </p:sp>
      <p:pic>
        <p:nvPicPr>
          <p:cNvPr id="5" name="Объект 4">
            <a:extLst>
              <a:ext uri="{FF2B5EF4-FFF2-40B4-BE49-F238E27FC236}">
                <a16:creationId xmlns:a16="http://schemas.microsoft.com/office/drawing/2014/main" id="{4E3B2463-4915-4383-A2BA-D0F7A85D24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1902" y="1548881"/>
            <a:ext cx="7856376" cy="5169329"/>
          </a:xfrm>
        </p:spPr>
      </p:pic>
    </p:spTree>
    <p:extLst>
      <p:ext uri="{BB962C8B-B14F-4D97-AF65-F5344CB8AC3E}">
        <p14:creationId xmlns:p14="http://schemas.microsoft.com/office/powerpoint/2010/main" val="3931603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44C3A0-3F33-455D-9458-33081C16C41D}"/>
              </a:ext>
            </a:extLst>
          </p:cNvPr>
          <p:cNvSpPr>
            <a:spLocks noGrp="1"/>
          </p:cNvSpPr>
          <p:nvPr>
            <p:ph type="title"/>
          </p:nvPr>
        </p:nvSpPr>
        <p:spPr>
          <a:xfrm>
            <a:off x="1772816" y="289249"/>
            <a:ext cx="8724123" cy="1175657"/>
          </a:xfrm>
        </p:spPr>
        <p:txBody>
          <a:bodyPr>
            <a:normAutofit/>
          </a:bodyPr>
          <a:lstStyle/>
          <a:p>
            <a:r>
              <a:rPr lang="ka-GE" sz="4000" dirty="0"/>
              <a:t>     სკების განლაგება კარ-მიდამოში</a:t>
            </a:r>
            <a:endParaRPr lang="ru-RU" sz="4000" dirty="0"/>
          </a:p>
        </p:txBody>
      </p:sp>
      <p:pic>
        <p:nvPicPr>
          <p:cNvPr id="5" name="Объект 4">
            <a:extLst>
              <a:ext uri="{FF2B5EF4-FFF2-40B4-BE49-F238E27FC236}">
                <a16:creationId xmlns:a16="http://schemas.microsoft.com/office/drawing/2014/main" id="{F86D8D92-A287-4F51-8B3D-71BCF6C21B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4034" y="1586205"/>
            <a:ext cx="7865706" cy="5220478"/>
          </a:xfrm>
        </p:spPr>
      </p:pic>
    </p:spTree>
    <p:extLst>
      <p:ext uri="{BB962C8B-B14F-4D97-AF65-F5344CB8AC3E}">
        <p14:creationId xmlns:p14="http://schemas.microsoft.com/office/powerpoint/2010/main" val="3016538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0B5E4D-B5E2-44B3-A930-64394DA15671}"/>
              </a:ext>
            </a:extLst>
          </p:cNvPr>
          <p:cNvSpPr>
            <a:spLocks noGrp="1"/>
          </p:cNvSpPr>
          <p:nvPr>
            <p:ph type="title"/>
          </p:nvPr>
        </p:nvSpPr>
        <p:spPr>
          <a:xfrm>
            <a:off x="1251678" y="221021"/>
            <a:ext cx="10178322" cy="1356767"/>
          </a:xfrm>
        </p:spPr>
        <p:txBody>
          <a:bodyPr>
            <a:normAutofit/>
          </a:bodyPr>
          <a:lstStyle/>
          <a:p>
            <a:r>
              <a:rPr lang="ka-GE" dirty="0">
                <a:solidFill>
                  <a:schemeClr val="tx1"/>
                </a:solidFill>
              </a:rPr>
              <a:t>              სახლის კედელზე მიმაგრებული</a:t>
            </a:r>
            <a:br>
              <a:rPr lang="ka-GE" dirty="0">
                <a:solidFill>
                  <a:schemeClr val="tx1"/>
                </a:solidFill>
              </a:rPr>
            </a:br>
            <a:r>
              <a:rPr lang="ka-GE" dirty="0">
                <a:solidFill>
                  <a:schemeClr val="tx1"/>
                </a:solidFill>
              </a:rPr>
              <a:t>                                     ჯარა სკა      </a:t>
            </a:r>
            <a:endParaRPr lang="ru-RU" dirty="0">
              <a:solidFill>
                <a:schemeClr val="tx1"/>
              </a:solidFill>
            </a:endParaRPr>
          </a:p>
        </p:txBody>
      </p:sp>
      <p:pic>
        <p:nvPicPr>
          <p:cNvPr id="5" name="Объект 4">
            <a:extLst>
              <a:ext uri="{FF2B5EF4-FFF2-40B4-BE49-F238E27FC236}">
                <a16:creationId xmlns:a16="http://schemas.microsoft.com/office/drawing/2014/main" id="{B4329B68-08C5-45BE-BFFE-B8DCDD5C70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0604" y="1577788"/>
            <a:ext cx="7763069" cy="5059191"/>
          </a:xfrm>
        </p:spPr>
      </p:pic>
    </p:spTree>
    <p:extLst>
      <p:ext uri="{BB962C8B-B14F-4D97-AF65-F5344CB8AC3E}">
        <p14:creationId xmlns:p14="http://schemas.microsoft.com/office/powerpoint/2010/main" val="365452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D27145-320B-48FC-B6EE-F6DF67F16769}"/>
              </a:ext>
            </a:extLst>
          </p:cNvPr>
          <p:cNvSpPr>
            <a:spLocks noGrp="1"/>
          </p:cNvSpPr>
          <p:nvPr>
            <p:ph type="title"/>
          </p:nvPr>
        </p:nvSpPr>
        <p:spPr>
          <a:xfrm>
            <a:off x="289249" y="352186"/>
            <a:ext cx="9563878" cy="748826"/>
          </a:xfrm>
        </p:spPr>
        <p:txBody>
          <a:bodyPr/>
          <a:lstStyle/>
          <a:p>
            <a:r>
              <a:rPr lang="ka-GE" dirty="0"/>
              <a:t>                          </a:t>
            </a:r>
            <a:r>
              <a:rPr lang="ka-GE" dirty="0">
                <a:solidFill>
                  <a:schemeClr val="tx1"/>
                </a:solidFill>
              </a:rPr>
              <a:t>კლდეზე მიმაგრებული სკები </a:t>
            </a:r>
            <a:endParaRPr lang="ru-RU" dirty="0">
              <a:solidFill>
                <a:schemeClr val="tx1"/>
              </a:solidFill>
            </a:endParaRPr>
          </a:p>
        </p:txBody>
      </p:sp>
      <p:pic>
        <p:nvPicPr>
          <p:cNvPr id="5" name="Объект 4">
            <a:extLst>
              <a:ext uri="{FF2B5EF4-FFF2-40B4-BE49-F238E27FC236}">
                <a16:creationId xmlns:a16="http://schemas.microsoft.com/office/drawing/2014/main" id="{D5FA4D17-9E58-489F-8D6E-2B63B8F4C1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1313" y="1502229"/>
            <a:ext cx="8276253" cy="5075853"/>
          </a:xfrm>
        </p:spPr>
      </p:pic>
    </p:spTree>
    <p:extLst>
      <p:ext uri="{BB962C8B-B14F-4D97-AF65-F5344CB8AC3E}">
        <p14:creationId xmlns:p14="http://schemas.microsoft.com/office/powerpoint/2010/main" val="421190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1D71DC-87F6-42CD-B1F4-76FDFD700DA7}"/>
              </a:ext>
            </a:extLst>
          </p:cNvPr>
          <p:cNvSpPr>
            <a:spLocks noGrp="1"/>
          </p:cNvSpPr>
          <p:nvPr>
            <p:ph type="ctrTitle"/>
          </p:nvPr>
        </p:nvSpPr>
        <p:spPr>
          <a:xfrm>
            <a:off x="2589213" y="233265"/>
            <a:ext cx="8915399" cy="3321698"/>
          </a:xfrm>
        </p:spPr>
        <p:txBody>
          <a:bodyPr>
            <a:normAutofit fontScale="90000"/>
          </a:bodyPr>
          <a:lstStyle/>
          <a:p>
            <a:r>
              <a:rPr lang="ka-GE" dirty="0"/>
              <a:t>ხარიტონ ახვლედიანის</a:t>
            </a:r>
            <a:br>
              <a:rPr lang="ka-GE" dirty="0"/>
            </a:br>
            <a:r>
              <a:rPr lang="ka-GE" dirty="0"/>
              <a:t>სახელობის მუზეუმი</a:t>
            </a:r>
            <a:br>
              <a:rPr lang="ka-GE" dirty="0"/>
            </a:br>
            <a:br>
              <a:rPr lang="ka-GE" dirty="0"/>
            </a:br>
            <a:r>
              <a:rPr lang="ka-GE" dirty="0"/>
              <a:t>მეფუტკრეობა აჭარაში</a:t>
            </a:r>
            <a:endParaRPr lang="ru-RU" dirty="0"/>
          </a:p>
        </p:txBody>
      </p:sp>
      <p:sp>
        <p:nvSpPr>
          <p:cNvPr id="3" name="Подзаголовок 2">
            <a:extLst>
              <a:ext uri="{FF2B5EF4-FFF2-40B4-BE49-F238E27FC236}">
                <a16:creationId xmlns:a16="http://schemas.microsoft.com/office/drawing/2014/main" id="{E0D0CE2F-CC26-41CE-BF7E-549CD6A24371}"/>
              </a:ext>
            </a:extLst>
          </p:cNvPr>
          <p:cNvSpPr>
            <a:spLocks noGrp="1"/>
          </p:cNvSpPr>
          <p:nvPr>
            <p:ph type="subTitle" idx="1"/>
          </p:nvPr>
        </p:nvSpPr>
        <p:spPr>
          <a:xfrm>
            <a:off x="2589213" y="2799184"/>
            <a:ext cx="8915399" cy="3564295"/>
          </a:xfrm>
        </p:spPr>
        <p:txBody>
          <a:bodyPr>
            <a:normAutofit fontScale="47500" lnSpcReduction="20000"/>
          </a:bodyPr>
          <a:lstStyle/>
          <a:p>
            <a:r>
              <a:rPr lang="ka-GE" sz="5400" dirty="0"/>
              <a:t>          </a:t>
            </a:r>
          </a:p>
          <a:p>
            <a:r>
              <a:rPr lang="ka-GE" sz="5400" dirty="0"/>
              <a:t>                            </a:t>
            </a:r>
          </a:p>
          <a:p>
            <a:endParaRPr lang="ka-GE" sz="5400" dirty="0"/>
          </a:p>
          <a:p>
            <a:r>
              <a:rPr lang="ka-GE" sz="5400" dirty="0"/>
              <a:t>                                                                       </a:t>
            </a:r>
            <a:r>
              <a:rPr lang="ka-GE" sz="5400" b="1" dirty="0"/>
              <a:t>  </a:t>
            </a:r>
            <a:r>
              <a:rPr lang="ka-GE" sz="3200" b="1" dirty="0"/>
              <a:t>ხარიტონ ახვლედიანის</a:t>
            </a:r>
          </a:p>
          <a:p>
            <a:r>
              <a:rPr lang="ka-GE" sz="5400" b="1" dirty="0"/>
              <a:t>                                                                           </a:t>
            </a:r>
            <a:r>
              <a:rPr lang="ka-GE" sz="3200" b="1" dirty="0"/>
              <a:t>სახელობის მუზეუმის</a:t>
            </a:r>
          </a:p>
          <a:p>
            <a:r>
              <a:rPr lang="ka-GE" sz="5400" b="1" dirty="0"/>
              <a:t>                                                                                       </a:t>
            </a:r>
            <a:r>
              <a:rPr lang="ka-GE" sz="3200" b="1" dirty="0"/>
              <a:t>მეცნიერ-მუშაკი</a:t>
            </a:r>
          </a:p>
          <a:p>
            <a:r>
              <a:rPr lang="ka-GE" sz="5400" b="1" dirty="0"/>
              <a:t>                                                                                        </a:t>
            </a:r>
            <a:r>
              <a:rPr lang="ka-GE" sz="3200" b="1" dirty="0"/>
              <a:t>შორენა მახარაძე</a:t>
            </a:r>
            <a:endParaRPr lang="en-US" sz="5400" b="1" dirty="0"/>
          </a:p>
          <a:p>
            <a:r>
              <a:rPr lang="en-US" sz="5400" dirty="0"/>
              <a:t>                      </a:t>
            </a:r>
          </a:p>
        </p:txBody>
      </p:sp>
    </p:spTree>
    <p:extLst>
      <p:ext uri="{BB962C8B-B14F-4D97-AF65-F5344CB8AC3E}">
        <p14:creationId xmlns:p14="http://schemas.microsoft.com/office/powerpoint/2010/main" val="824978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F449A4-4274-4957-9FE3-5D41E5C2289F}"/>
              </a:ext>
            </a:extLst>
          </p:cNvPr>
          <p:cNvSpPr>
            <a:spLocks noGrp="1"/>
          </p:cNvSpPr>
          <p:nvPr>
            <p:ph type="title"/>
          </p:nvPr>
        </p:nvSpPr>
        <p:spPr>
          <a:xfrm>
            <a:off x="1165412" y="167952"/>
            <a:ext cx="10908400" cy="1737048"/>
          </a:xfrm>
          <a:noFill/>
          <a:ln>
            <a:noFill/>
          </a:ln>
        </p:spPr>
        <p:txBody>
          <a:bodyPr>
            <a:normAutofit fontScale="90000"/>
          </a:bodyPr>
          <a:lstStyle/>
          <a:p>
            <a:r>
              <a:rPr lang="ka-GE" sz="5400" dirty="0"/>
              <a:t>  მეფუტკრეობაში გამოყენებული</a:t>
            </a:r>
            <a:br>
              <a:rPr lang="ka-GE" sz="5400" dirty="0"/>
            </a:br>
            <a:r>
              <a:rPr lang="ka-GE" sz="5400" dirty="0"/>
              <a:t>                                          ინვენტარი      </a:t>
            </a:r>
            <a:endParaRPr lang="ru-RU" sz="5400" dirty="0"/>
          </a:p>
        </p:txBody>
      </p:sp>
      <p:pic>
        <p:nvPicPr>
          <p:cNvPr id="10" name="Объект 9">
            <a:extLst>
              <a:ext uri="{FF2B5EF4-FFF2-40B4-BE49-F238E27FC236}">
                <a16:creationId xmlns:a16="http://schemas.microsoft.com/office/drawing/2014/main" id="{42E57AB4-1905-4C2D-B405-5D4F288821B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65412" y="2126222"/>
            <a:ext cx="6795247" cy="4731778"/>
          </a:xfrm>
          <a:solidFill>
            <a:schemeClr val="bg2"/>
          </a:solidFill>
          <a:ln>
            <a:noFill/>
          </a:ln>
        </p:spPr>
      </p:pic>
      <p:sp>
        <p:nvSpPr>
          <p:cNvPr id="5" name="Объект 4">
            <a:extLst>
              <a:ext uri="{FF2B5EF4-FFF2-40B4-BE49-F238E27FC236}">
                <a16:creationId xmlns:a16="http://schemas.microsoft.com/office/drawing/2014/main" id="{BC78DE92-FD6A-4479-B938-4FE0A90C23B5}"/>
              </a:ext>
            </a:extLst>
          </p:cNvPr>
          <p:cNvSpPr>
            <a:spLocks noGrp="1"/>
          </p:cNvSpPr>
          <p:nvPr>
            <p:ph sz="half" idx="2"/>
          </p:nvPr>
        </p:nvSpPr>
        <p:spPr>
          <a:xfrm>
            <a:off x="8322905" y="2126222"/>
            <a:ext cx="3181705" cy="4181272"/>
          </a:xfrm>
        </p:spPr>
        <p:txBody>
          <a:bodyPr/>
          <a:lstStyle/>
          <a:p>
            <a:r>
              <a:rPr lang="ka-GE" dirty="0"/>
              <a:t>მუზეუმში დაცული ექსპონატები:</a:t>
            </a:r>
          </a:p>
          <a:p>
            <a:r>
              <a:rPr lang="ka-GE" dirty="0"/>
              <a:t>1. სანაყრე- ფუტკრის გადასაყვანი;</a:t>
            </a:r>
          </a:p>
          <a:p>
            <a:r>
              <a:rPr lang="ka-GE" dirty="0"/>
              <a:t>2.საფუტარი (საბოლებელი);</a:t>
            </a:r>
          </a:p>
          <a:p>
            <a:r>
              <a:rPr lang="ka-GE" dirty="0"/>
              <a:t>3. ჭურჭელი ფუტკრის საკვების;</a:t>
            </a:r>
          </a:p>
          <a:p>
            <a:r>
              <a:rPr lang="ka-GE" dirty="0"/>
              <a:t>სკა- როგო.</a:t>
            </a:r>
            <a:endParaRPr lang="ru-RU" dirty="0"/>
          </a:p>
        </p:txBody>
      </p:sp>
    </p:spTree>
    <p:extLst>
      <p:ext uri="{BB962C8B-B14F-4D97-AF65-F5344CB8AC3E}">
        <p14:creationId xmlns:p14="http://schemas.microsoft.com/office/powerpoint/2010/main" val="2358623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575362-DBD6-4037-958A-C516B703ACAE}"/>
              </a:ext>
            </a:extLst>
          </p:cNvPr>
          <p:cNvSpPr>
            <a:spLocks noGrp="1"/>
          </p:cNvSpPr>
          <p:nvPr>
            <p:ph type="title"/>
          </p:nvPr>
        </p:nvSpPr>
        <p:spPr>
          <a:xfrm>
            <a:off x="2967135" y="46653"/>
            <a:ext cx="5075852" cy="877077"/>
          </a:xfrm>
        </p:spPr>
        <p:txBody>
          <a:bodyPr>
            <a:normAutofit fontScale="90000"/>
          </a:bodyPr>
          <a:lstStyle/>
          <a:p>
            <a:r>
              <a:rPr lang="ka-GE" sz="5400" dirty="0"/>
              <a:t>ჩარჩოიანი  სკები</a:t>
            </a:r>
            <a:endParaRPr lang="ru-RU" sz="5400" dirty="0"/>
          </a:p>
        </p:txBody>
      </p:sp>
      <p:pic>
        <p:nvPicPr>
          <p:cNvPr id="6" name="Объект 5">
            <a:extLst>
              <a:ext uri="{FF2B5EF4-FFF2-40B4-BE49-F238E27FC236}">
                <a16:creationId xmlns:a16="http://schemas.microsoft.com/office/drawing/2014/main" id="{A96B745A-539B-4A20-A24E-0B7E583DD07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5233" y="1324948"/>
            <a:ext cx="6307493" cy="4982546"/>
          </a:xfrm>
        </p:spPr>
      </p:pic>
      <p:sp>
        <p:nvSpPr>
          <p:cNvPr id="4" name="Объект 3">
            <a:extLst>
              <a:ext uri="{FF2B5EF4-FFF2-40B4-BE49-F238E27FC236}">
                <a16:creationId xmlns:a16="http://schemas.microsoft.com/office/drawing/2014/main" id="{FAF8EA0E-42AA-4BE8-A7DA-6B9DDB1E8CD1}"/>
              </a:ext>
            </a:extLst>
          </p:cNvPr>
          <p:cNvSpPr>
            <a:spLocks noGrp="1"/>
          </p:cNvSpPr>
          <p:nvPr>
            <p:ph sz="half" idx="2"/>
          </p:nvPr>
        </p:nvSpPr>
        <p:spPr>
          <a:xfrm>
            <a:off x="6764694" y="923730"/>
            <a:ext cx="5427306" cy="5626359"/>
          </a:xfrm>
        </p:spPr>
        <p:txBody>
          <a:bodyPr>
            <a:normAutofit fontScale="92500" lnSpcReduction="10000"/>
          </a:bodyPr>
          <a:lstStyle/>
          <a:p>
            <a:r>
              <a:rPr lang="ka-GE" dirty="0"/>
              <a:t>    სკა-ფუტკრის ხელოვნური საბინადრო შედგება რამდენიმე ძირითადი ნაწილისაგან: კორპუსის, ფსკერის, სახურავის, საკუჭნაოსა და ჩარჩოებისაგან. სკაში ფიჭები ჩამაგრებულია ჩარჩოებზე, რომელთა ამოღება შეიძლება. სკა უნდა აკმაყოფილებდეს ფუტკრის ბიოლოგიურ მოთხოვნებს. მისი ნაწილები კარგად უნდა იყოს მორგებული ერთი მეორეზე.</a:t>
            </a:r>
          </a:p>
          <a:p>
            <a:r>
              <a:rPr lang="ka-GE" dirty="0"/>
              <a:t>   პირველი ჩარჩოიანი სკა 1789 წელს შვეიცარიაში გუბერმა შექმნა. </a:t>
            </a:r>
          </a:p>
          <a:p>
            <a:r>
              <a:rPr lang="ka-GE" dirty="0"/>
              <a:t>    1814 წელს პროკოფივიჩმა რუსეთში დაამზადა ოთხსართულიანი, ჩარჩოიანი სკა.</a:t>
            </a:r>
          </a:p>
          <a:p>
            <a:r>
              <a:rPr lang="ka-GE" dirty="0"/>
              <a:t>   1851 წელს ამერიკაში მეფუტკრე ლორენ ლანგსტორმა შექმნა თანამედროვე სკა.სკები ორ ტიპად დააწყო: ვერტიკალურად და ჰორიზონტალურად.</a:t>
            </a:r>
          </a:p>
          <a:p>
            <a:r>
              <a:rPr lang="ka-GE" dirty="0"/>
              <a:t>  შვეიცარიელმა მეფუტკრემ ასეთ სკებს მრავალკორპუსიანი უწოდა. ისინი ცნობილი არიან დადან-ბლატის სახელით. ასეთ სკებს ბევრ ქვეყანაში დღესაც წარმატებით იყენებენ.</a:t>
            </a:r>
          </a:p>
          <a:p>
            <a:endParaRPr lang="ka-GE" dirty="0"/>
          </a:p>
          <a:p>
            <a:endParaRPr lang="ru-RU" dirty="0"/>
          </a:p>
        </p:txBody>
      </p:sp>
    </p:spTree>
    <p:extLst>
      <p:ext uri="{BB962C8B-B14F-4D97-AF65-F5344CB8AC3E}">
        <p14:creationId xmlns:p14="http://schemas.microsoft.com/office/powerpoint/2010/main" val="4097377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21D041-EC16-44CD-ABF6-8F5EE97DA576}"/>
              </a:ext>
            </a:extLst>
          </p:cNvPr>
          <p:cNvSpPr>
            <a:spLocks noGrp="1"/>
          </p:cNvSpPr>
          <p:nvPr>
            <p:ph type="title"/>
          </p:nvPr>
        </p:nvSpPr>
        <p:spPr>
          <a:xfrm>
            <a:off x="1576872" y="382385"/>
            <a:ext cx="10067732" cy="858586"/>
          </a:xfrm>
        </p:spPr>
        <p:txBody>
          <a:bodyPr>
            <a:normAutofit fontScale="90000"/>
          </a:bodyPr>
          <a:lstStyle/>
          <a:p>
            <a:r>
              <a:rPr lang="ka-GE" dirty="0"/>
              <a:t>თანამედროვე ტიპის ჩარჩოიანი სკების განლაგება</a:t>
            </a:r>
            <a:endParaRPr lang="ru-RU" dirty="0"/>
          </a:p>
        </p:txBody>
      </p:sp>
      <p:pic>
        <p:nvPicPr>
          <p:cNvPr id="5" name="Объект 4">
            <a:extLst>
              <a:ext uri="{FF2B5EF4-FFF2-40B4-BE49-F238E27FC236}">
                <a16:creationId xmlns:a16="http://schemas.microsoft.com/office/drawing/2014/main" id="{C5BC9FED-5252-45EB-98F5-50852E5ED7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5371" y="1716833"/>
            <a:ext cx="8864082" cy="4758782"/>
          </a:xfrm>
        </p:spPr>
      </p:pic>
    </p:spTree>
    <p:extLst>
      <p:ext uri="{BB962C8B-B14F-4D97-AF65-F5344CB8AC3E}">
        <p14:creationId xmlns:p14="http://schemas.microsoft.com/office/powerpoint/2010/main" val="156918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FE23A3-D9EA-47CA-93A7-B64C94855C9C}"/>
              </a:ext>
            </a:extLst>
          </p:cNvPr>
          <p:cNvSpPr>
            <a:spLocks noGrp="1"/>
          </p:cNvSpPr>
          <p:nvPr>
            <p:ph type="title"/>
          </p:nvPr>
        </p:nvSpPr>
        <p:spPr>
          <a:xfrm>
            <a:off x="1129004" y="286871"/>
            <a:ext cx="9265298" cy="795480"/>
          </a:xfrm>
        </p:spPr>
        <p:txBody>
          <a:bodyPr>
            <a:normAutofit fontScale="90000"/>
          </a:bodyPr>
          <a:lstStyle/>
          <a:p>
            <a:r>
              <a:rPr lang="ka-GE" dirty="0"/>
              <a:t>                მრავალკორპუსიანი ჩარჩოიანი  სკები                        </a:t>
            </a:r>
            <a:endParaRPr lang="ru-RU" dirty="0">
              <a:solidFill>
                <a:schemeClr val="tx1"/>
              </a:solidFill>
            </a:endParaRPr>
          </a:p>
        </p:txBody>
      </p:sp>
      <p:pic>
        <p:nvPicPr>
          <p:cNvPr id="4" name="Рисунок 3">
            <a:extLst>
              <a:ext uri="{FF2B5EF4-FFF2-40B4-BE49-F238E27FC236}">
                <a16:creationId xmlns:a16="http://schemas.microsoft.com/office/drawing/2014/main" id="{8EB70291-8D62-403A-BFB8-427DBA293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1" y="1367161"/>
            <a:ext cx="8602824" cy="5203968"/>
          </a:xfrm>
          <a:prstGeom prst="rect">
            <a:avLst/>
          </a:prstGeom>
        </p:spPr>
      </p:pic>
    </p:spTree>
    <p:extLst>
      <p:ext uri="{BB962C8B-B14F-4D97-AF65-F5344CB8AC3E}">
        <p14:creationId xmlns:p14="http://schemas.microsoft.com/office/powerpoint/2010/main" val="1925511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E71E54-5CA6-4610-8C74-A9A7DEF3899C}"/>
              </a:ext>
            </a:extLst>
          </p:cNvPr>
          <p:cNvSpPr>
            <a:spLocks noGrp="1"/>
          </p:cNvSpPr>
          <p:nvPr>
            <p:ph type="title"/>
          </p:nvPr>
        </p:nvSpPr>
        <p:spPr>
          <a:xfrm>
            <a:off x="1866122" y="382555"/>
            <a:ext cx="9559306" cy="783772"/>
          </a:xfrm>
        </p:spPr>
        <p:txBody>
          <a:bodyPr>
            <a:normAutofit/>
          </a:bodyPr>
          <a:lstStyle/>
          <a:p>
            <a:r>
              <a:rPr lang="ka-GE" dirty="0"/>
              <a:t>       მეფუტკრე  თაფლის  ხილვის  დროს</a:t>
            </a:r>
            <a:endParaRPr lang="ru-RU" dirty="0"/>
          </a:p>
        </p:txBody>
      </p:sp>
      <p:sp>
        <p:nvSpPr>
          <p:cNvPr id="3" name="Текст 2">
            <a:extLst>
              <a:ext uri="{FF2B5EF4-FFF2-40B4-BE49-F238E27FC236}">
                <a16:creationId xmlns:a16="http://schemas.microsoft.com/office/drawing/2014/main" id="{EE59E3D5-A98B-409C-9447-1F3962719577}"/>
              </a:ext>
            </a:extLst>
          </p:cNvPr>
          <p:cNvSpPr>
            <a:spLocks noGrp="1"/>
          </p:cNvSpPr>
          <p:nvPr>
            <p:ph type="body" idx="1"/>
          </p:nvPr>
        </p:nvSpPr>
        <p:spPr/>
        <p:txBody>
          <a:bodyPr/>
          <a:lstStyle/>
          <a:p>
            <a:endParaRPr lang="ru-RU"/>
          </a:p>
        </p:txBody>
      </p:sp>
      <p:pic>
        <p:nvPicPr>
          <p:cNvPr id="8" name="Объект 7">
            <a:extLst>
              <a:ext uri="{FF2B5EF4-FFF2-40B4-BE49-F238E27FC236}">
                <a16:creationId xmlns:a16="http://schemas.microsoft.com/office/drawing/2014/main" id="{159D22D3-7123-43B2-B9C0-F3A3162DC7E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08718" y="1586204"/>
            <a:ext cx="4823387" cy="5141168"/>
          </a:xfrm>
        </p:spPr>
      </p:pic>
      <p:sp>
        <p:nvSpPr>
          <p:cNvPr id="5" name="Текст 4">
            <a:extLst>
              <a:ext uri="{FF2B5EF4-FFF2-40B4-BE49-F238E27FC236}">
                <a16:creationId xmlns:a16="http://schemas.microsoft.com/office/drawing/2014/main" id="{6CCDD7BF-4793-4A15-914D-8BBE05CDBD93}"/>
              </a:ext>
            </a:extLst>
          </p:cNvPr>
          <p:cNvSpPr>
            <a:spLocks noGrp="1"/>
          </p:cNvSpPr>
          <p:nvPr>
            <p:ph type="body" sz="quarter" idx="3"/>
          </p:nvPr>
        </p:nvSpPr>
        <p:spPr/>
        <p:txBody>
          <a:bodyPr/>
          <a:lstStyle/>
          <a:p>
            <a:endParaRPr lang="ru-RU"/>
          </a:p>
        </p:txBody>
      </p:sp>
      <p:pic>
        <p:nvPicPr>
          <p:cNvPr id="10" name="Объект 9">
            <a:extLst>
              <a:ext uri="{FF2B5EF4-FFF2-40B4-BE49-F238E27FC236}">
                <a16:creationId xmlns:a16="http://schemas.microsoft.com/office/drawing/2014/main" id="{93990B2F-7538-47CD-B681-3DDED09B1332}"/>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199790" y="1586204"/>
            <a:ext cx="4305840" cy="5141168"/>
          </a:xfrm>
        </p:spPr>
      </p:pic>
    </p:spTree>
    <p:extLst>
      <p:ext uri="{BB962C8B-B14F-4D97-AF65-F5344CB8AC3E}">
        <p14:creationId xmlns:p14="http://schemas.microsoft.com/office/powerpoint/2010/main" val="514834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298C0C-102A-4B79-B307-745B49380BB3}"/>
              </a:ext>
            </a:extLst>
          </p:cNvPr>
          <p:cNvSpPr>
            <a:spLocks noGrp="1"/>
          </p:cNvSpPr>
          <p:nvPr>
            <p:ph type="title"/>
          </p:nvPr>
        </p:nvSpPr>
        <p:spPr>
          <a:xfrm>
            <a:off x="1251678" y="382385"/>
            <a:ext cx="10178322" cy="975898"/>
          </a:xfrm>
        </p:spPr>
        <p:txBody>
          <a:bodyPr>
            <a:normAutofit/>
          </a:bodyPr>
          <a:lstStyle/>
          <a:p>
            <a:r>
              <a:rPr lang="ka-GE" dirty="0">
                <a:solidFill>
                  <a:schemeClr val="tx1"/>
                </a:solidFill>
              </a:rPr>
              <a:t>როგორ </a:t>
            </a:r>
            <a:r>
              <a:rPr lang="ka-GE" sz="4400" dirty="0">
                <a:solidFill>
                  <a:schemeClr val="tx1"/>
                </a:solidFill>
              </a:rPr>
              <a:t>ხდება თაფლის</a:t>
            </a:r>
            <a:r>
              <a:rPr lang="ka-GE" dirty="0">
                <a:solidFill>
                  <a:schemeClr val="tx1"/>
                </a:solidFill>
              </a:rPr>
              <a:t> დაწურვა?</a:t>
            </a:r>
            <a:endParaRPr lang="ru-RU" dirty="0">
              <a:solidFill>
                <a:schemeClr val="tx1"/>
              </a:solidFill>
            </a:endParaRPr>
          </a:p>
        </p:txBody>
      </p:sp>
      <p:pic>
        <p:nvPicPr>
          <p:cNvPr id="6" name="Объект 5">
            <a:extLst>
              <a:ext uri="{FF2B5EF4-FFF2-40B4-BE49-F238E27FC236}">
                <a16:creationId xmlns:a16="http://schemas.microsoft.com/office/drawing/2014/main" id="{B60D8EB4-D2B9-41D2-9EA2-4205F7CFCB4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95536" y="1811997"/>
            <a:ext cx="5266904" cy="4752087"/>
          </a:xfrm>
        </p:spPr>
      </p:pic>
      <p:sp>
        <p:nvSpPr>
          <p:cNvPr id="4" name="Объект 3">
            <a:extLst>
              <a:ext uri="{FF2B5EF4-FFF2-40B4-BE49-F238E27FC236}">
                <a16:creationId xmlns:a16="http://schemas.microsoft.com/office/drawing/2014/main" id="{D1F28914-7ED9-4B9A-B700-E945F406EF48}"/>
              </a:ext>
            </a:extLst>
          </p:cNvPr>
          <p:cNvSpPr>
            <a:spLocks noGrp="1"/>
          </p:cNvSpPr>
          <p:nvPr>
            <p:ph sz="half" idx="2"/>
          </p:nvPr>
        </p:nvSpPr>
        <p:spPr>
          <a:xfrm>
            <a:off x="7137918" y="1811997"/>
            <a:ext cx="4154478" cy="4752087"/>
          </a:xfrm>
        </p:spPr>
        <p:txBody>
          <a:bodyPr>
            <a:normAutofit/>
          </a:bodyPr>
          <a:lstStyle/>
          <a:p>
            <a:r>
              <a:rPr lang="ka-GE" dirty="0">
                <a:solidFill>
                  <a:schemeClr val="tx1"/>
                </a:solidFill>
              </a:rPr>
              <a:t>     თავდაპირველად  სკიდან ამოიღებენ ჩარჩოს, ორივე მხრიდან აათლიან ფიჭას, შემდეგ ჩარჩოს მოათავსებენ თაფლის საწურ აპარატში, რის შემდეგაც საწურს ხელით ატრიალებენ, წნევის ძალით, ტკბილი ბლანტი სითხე ფიჭიდან იღვრება. შემდეგ დაწურული თაფლი ჭურჭელში გადმოდის. </a:t>
            </a:r>
          </a:p>
          <a:p>
            <a:r>
              <a:rPr lang="ka-GE" dirty="0">
                <a:solidFill>
                  <a:schemeClr val="tx1"/>
                </a:solidFill>
              </a:rPr>
              <a:t>    ფუტკრის ერთი ოჯახი საშუალოდ 20-დან 30-მდე კილოგრამამდე თაფლს იძლევა.</a:t>
            </a:r>
            <a:endParaRPr lang="ru-RU" dirty="0">
              <a:solidFill>
                <a:schemeClr val="tx1"/>
              </a:solidFill>
            </a:endParaRPr>
          </a:p>
        </p:txBody>
      </p:sp>
    </p:spTree>
    <p:extLst>
      <p:ext uri="{BB962C8B-B14F-4D97-AF65-F5344CB8AC3E}">
        <p14:creationId xmlns:p14="http://schemas.microsoft.com/office/powerpoint/2010/main" val="437250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3FF968-4D35-4DE1-BBC9-80D988038427}"/>
              </a:ext>
            </a:extLst>
          </p:cNvPr>
          <p:cNvSpPr>
            <a:spLocks noGrp="1"/>
          </p:cNvSpPr>
          <p:nvPr>
            <p:ph type="title"/>
          </p:nvPr>
        </p:nvSpPr>
        <p:spPr>
          <a:xfrm>
            <a:off x="2388636" y="532660"/>
            <a:ext cx="8530897" cy="914400"/>
          </a:xfrm>
        </p:spPr>
        <p:txBody>
          <a:bodyPr/>
          <a:lstStyle/>
          <a:p>
            <a:r>
              <a:rPr lang="ka-GE" dirty="0"/>
              <a:t>           </a:t>
            </a:r>
            <a:r>
              <a:rPr lang="ka-GE" dirty="0">
                <a:solidFill>
                  <a:schemeClr val="tx1"/>
                </a:solidFill>
              </a:rPr>
              <a:t>თაფლოვანი მცენარეები</a:t>
            </a:r>
            <a:endParaRPr lang="ru-RU" dirty="0">
              <a:solidFill>
                <a:schemeClr val="tx1"/>
              </a:solidFill>
            </a:endParaRPr>
          </a:p>
        </p:txBody>
      </p:sp>
      <p:sp>
        <p:nvSpPr>
          <p:cNvPr id="3" name="Объект 2">
            <a:extLst>
              <a:ext uri="{FF2B5EF4-FFF2-40B4-BE49-F238E27FC236}">
                <a16:creationId xmlns:a16="http://schemas.microsoft.com/office/drawing/2014/main" id="{B787315B-CFBE-4066-AB7A-6AFABF2FECDE}"/>
              </a:ext>
            </a:extLst>
          </p:cNvPr>
          <p:cNvSpPr>
            <a:spLocks noGrp="1"/>
          </p:cNvSpPr>
          <p:nvPr>
            <p:ph idx="1"/>
          </p:nvPr>
        </p:nvSpPr>
        <p:spPr>
          <a:xfrm>
            <a:off x="2603240" y="1624614"/>
            <a:ext cx="7511143" cy="4869492"/>
          </a:xfrm>
        </p:spPr>
        <p:txBody>
          <a:bodyPr>
            <a:normAutofit/>
          </a:bodyPr>
          <a:lstStyle/>
          <a:p>
            <a:r>
              <a:rPr lang="ka-GE" sz="1800" dirty="0">
                <a:solidFill>
                  <a:schemeClr val="tx1"/>
                </a:solidFill>
              </a:rPr>
              <a:t>    მეფუტკრეობის განვითარება და პროდუქტიულობა პირდაპირ დაკავშირებულია თაფლის მომცემი რესურსების, როგორც კულტურულ ისე ველური მცენარეების მოხერხებულ გამოყენებაზე, ფუტკრის მომთაბარეობაზე.</a:t>
            </a:r>
          </a:p>
          <a:p>
            <a:r>
              <a:rPr lang="ka-GE" sz="1800" dirty="0">
                <a:solidFill>
                  <a:schemeClr val="tx1"/>
                </a:solidFill>
              </a:rPr>
              <a:t>   თაფლოვან მცენარეებს ფუტკარის გამოკვების და მოსავლიანობის გადიდების საქმეში დიდი მნიშვნელობა აქვს.</a:t>
            </a:r>
          </a:p>
          <a:p>
            <a:r>
              <a:rPr lang="ka-GE" sz="1800" dirty="0">
                <a:solidFill>
                  <a:schemeClr val="tx1"/>
                </a:solidFill>
              </a:rPr>
              <a:t>    თაფლოვანებს ეკუთვნის მცენარეები,რომლებიდანაც ფუტკრები აგროვებს ნექტარს და შემდეგ ორგანიზმში გადამუშავებით გარდაქმნის თაფლად.</a:t>
            </a:r>
          </a:p>
          <a:p>
            <a:r>
              <a:rPr lang="ka-GE" sz="1800" dirty="0">
                <a:solidFill>
                  <a:schemeClr val="tx1"/>
                </a:solidFill>
              </a:rPr>
              <a:t>     თაფლოვან მცენარეებს მიეკუთვნება: ვაშლი, მსხალი, ატამი, ბალი, ალუჩა, შინდი, ზღმარტლი, ხურმა, კაკალი, თხილი. ციტრუსების კულტურები- მანდარინი, ლიმონი, ფორთოხალი, ციტრონი და სხვა. ასევე ევკალიპტი, ტუნგო, მუშმულა, ფეიხოია, ჩაი, დაფნა, კომში და ბოსტნეული კულტურები. </a:t>
            </a:r>
            <a:endParaRPr lang="ru-RU" sz="1800" dirty="0">
              <a:solidFill>
                <a:schemeClr val="tx1"/>
              </a:solidFill>
            </a:endParaRPr>
          </a:p>
        </p:txBody>
      </p:sp>
    </p:spTree>
    <p:extLst>
      <p:ext uri="{BB962C8B-B14F-4D97-AF65-F5344CB8AC3E}">
        <p14:creationId xmlns:p14="http://schemas.microsoft.com/office/powerpoint/2010/main" val="1534830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1231CD-7C97-4EF2-B159-15A92F28EB6D}"/>
              </a:ext>
            </a:extLst>
          </p:cNvPr>
          <p:cNvSpPr>
            <a:spLocks noGrp="1"/>
          </p:cNvSpPr>
          <p:nvPr>
            <p:ph type="title"/>
          </p:nvPr>
        </p:nvSpPr>
        <p:spPr>
          <a:xfrm>
            <a:off x="2388637" y="125506"/>
            <a:ext cx="9036790" cy="888025"/>
          </a:xfrm>
        </p:spPr>
        <p:txBody>
          <a:bodyPr>
            <a:normAutofit/>
          </a:bodyPr>
          <a:lstStyle/>
          <a:p>
            <a:r>
              <a:rPr lang="ka-GE" dirty="0">
                <a:solidFill>
                  <a:schemeClr val="tx1"/>
                </a:solidFill>
              </a:rPr>
              <a:t>               თაფლოვანი მცენარეები   </a:t>
            </a:r>
            <a:endParaRPr lang="ru-RU" dirty="0">
              <a:solidFill>
                <a:schemeClr val="tx1"/>
              </a:solidFill>
            </a:endParaRPr>
          </a:p>
        </p:txBody>
      </p:sp>
      <p:sp>
        <p:nvSpPr>
          <p:cNvPr id="3" name="Текст 2">
            <a:extLst>
              <a:ext uri="{FF2B5EF4-FFF2-40B4-BE49-F238E27FC236}">
                <a16:creationId xmlns:a16="http://schemas.microsoft.com/office/drawing/2014/main" id="{A8B51108-56F3-4778-A844-BF695C978D0E}"/>
              </a:ext>
            </a:extLst>
          </p:cNvPr>
          <p:cNvSpPr>
            <a:spLocks noGrp="1"/>
          </p:cNvSpPr>
          <p:nvPr>
            <p:ph type="body" idx="1"/>
          </p:nvPr>
        </p:nvSpPr>
        <p:spPr/>
        <p:txBody>
          <a:bodyPr/>
          <a:lstStyle/>
          <a:p>
            <a:endParaRPr lang="ru-RU" dirty="0"/>
          </a:p>
        </p:txBody>
      </p:sp>
      <p:pic>
        <p:nvPicPr>
          <p:cNvPr id="8" name="Объект 7">
            <a:extLst>
              <a:ext uri="{FF2B5EF4-FFF2-40B4-BE49-F238E27FC236}">
                <a16:creationId xmlns:a16="http://schemas.microsoft.com/office/drawing/2014/main" id="{997E0F2A-946E-4A9A-B4FB-3C7C73A62ED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890115" y="1123413"/>
            <a:ext cx="4273737" cy="3205991"/>
          </a:xfrm>
        </p:spPr>
      </p:pic>
      <p:sp>
        <p:nvSpPr>
          <p:cNvPr id="5" name="Текст 4">
            <a:extLst>
              <a:ext uri="{FF2B5EF4-FFF2-40B4-BE49-F238E27FC236}">
                <a16:creationId xmlns:a16="http://schemas.microsoft.com/office/drawing/2014/main" id="{B85B4A53-930C-4967-AA58-19BAD63D5577}"/>
              </a:ext>
            </a:extLst>
          </p:cNvPr>
          <p:cNvSpPr>
            <a:spLocks noGrp="1"/>
          </p:cNvSpPr>
          <p:nvPr>
            <p:ph type="body" sz="quarter" idx="3"/>
          </p:nvPr>
        </p:nvSpPr>
        <p:spPr/>
        <p:txBody>
          <a:bodyPr/>
          <a:lstStyle/>
          <a:p>
            <a:endParaRPr lang="ru-RU"/>
          </a:p>
        </p:txBody>
      </p:sp>
      <p:pic>
        <p:nvPicPr>
          <p:cNvPr id="10" name="Объект 9">
            <a:extLst>
              <a:ext uri="{FF2B5EF4-FFF2-40B4-BE49-F238E27FC236}">
                <a16:creationId xmlns:a16="http://schemas.microsoft.com/office/drawing/2014/main" id="{B76789E2-3669-40F5-9C17-37AEC5C95575}"/>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2890114" y="4439287"/>
            <a:ext cx="4341349" cy="2626864"/>
          </a:xfrm>
        </p:spPr>
      </p:pic>
      <p:pic>
        <p:nvPicPr>
          <p:cNvPr id="12" name="Рисунок 11">
            <a:extLst>
              <a:ext uri="{FF2B5EF4-FFF2-40B4-BE49-F238E27FC236}">
                <a16:creationId xmlns:a16="http://schemas.microsoft.com/office/drawing/2014/main" id="{1A9E6D48-B1E1-4F95-9B02-D47F85A87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4552" y="1123413"/>
            <a:ext cx="4201078" cy="3103949"/>
          </a:xfrm>
          <a:prstGeom prst="rect">
            <a:avLst/>
          </a:prstGeom>
        </p:spPr>
      </p:pic>
      <p:pic>
        <p:nvPicPr>
          <p:cNvPr id="14" name="Рисунок 13">
            <a:extLst>
              <a:ext uri="{FF2B5EF4-FFF2-40B4-BE49-F238E27FC236}">
                <a16:creationId xmlns:a16="http://schemas.microsoft.com/office/drawing/2014/main" id="{C56703DE-B022-40C9-BCF9-05C1FAA185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4551" y="4419135"/>
            <a:ext cx="4201079" cy="2852401"/>
          </a:xfrm>
          <a:prstGeom prst="rect">
            <a:avLst/>
          </a:prstGeom>
        </p:spPr>
      </p:pic>
    </p:spTree>
    <p:extLst>
      <p:ext uri="{BB962C8B-B14F-4D97-AF65-F5344CB8AC3E}">
        <p14:creationId xmlns:p14="http://schemas.microsoft.com/office/powerpoint/2010/main" val="3082400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88B757-8EA8-41EE-B609-71E4B0BBAA3C}"/>
              </a:ext>
            </a:extLst>
          </p:cNvPr>
          <p:cNvSpPr>
            <a:spLocks noGrp="1"/>
          </p:cNvSpPr>
          <p:nvPr>
            <p:ph type="title"/>
          </p:nvPr>
        </p:nvSpPr>
        <p:spPr/>
        <p:txBody>
          <a:bodyPr/>
          <a:lstStyle/>
          <a:p>
            <a:r>
              <a:rPr lang="ka-GE" dirty="0"/>
              <a:t>ფუტკარი დამტვერვის დროს</a:t>
            </a:r>
            <a:endParaRPr lang="ru-RU" dirty="0"/>
          </a:p>
        </p:txBody>
      </p:sp>
      <p:pic>
        <p:nvPicPr>
          <p:cNvPr id="6" name="Объект 5">
            <a:extLst>
              <a:ext uri="{FF2B5EF4-FFF2-40B4-BE49-F238E27FC236}">
                <a16:creationId xmlns:a16="http://schemas.microsoft.com/office/drawing/2014/main" id="{5098B1E8-BCCD-4465-966A-53A73511E5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3992" y="1791478"/>
            <a:ext cx="8826759" cy="4442412"/>
          </a:xfrm>
        </p:spPr>
      </p:pic>
    </p:spTree>
    <p:extLst>
      <p:ext uri="{BB962C8B-B14F-4D97-AF65-F5344CB8AC3E}">
        <p14:creationId xmlns:p14="http://schemas.microsoft.com/office/powerpoint/2010/main" val="3802761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461B4B-C29A-473F-A325-E7182CB61D20}"/>
              </a:ext>
            </a:extLst>
          </p:cNvPr>
          <p:cNvSpPr>
            <a:spLocks noGrp="1"/>
          </p:cNvSpPr>
          <p:nvPr>
            <p:ph type="title"/>
          </p:nvPr>
        </p:nvSpPr>
        <p:spPr>
          <a:xfrm>
            <a:off x="-2136710" y="93307"/>
            <a:ext cx="12004987" cy="793102"/>
          </a:xfrm>
        </p:spPr>
        <p:txBody>
          <a:bodyPr>
            <a:normAutofit/>
          </a:bodyPr>
          <a:lstStyle/>
          <a:p>
            <a:r>
              <a:rPr lang="ka-GE" sz="4000" dirty="0"/>
              <a:t>                                        </a:t>
            </a:r>
            <a:r>
              <a:rPr lang="ka-GE" sz="4000" dirty="0">
                <a:solidFill>
                  <a:schemeClr val="tx1"/>
                </a:solidFill>
              </a:rPr>
              <a:t>ეს   საინტერესოა   </a:t>
            </a:r>
            <a:endParaRPr lang="ru-RU" sz="4000" dirty="0">
              <a:solidFill>
                <a:schemeClr val="tx1"/>
              </a:solidFill>
            </a:endParaRPr>
          </a:p>
        </p:txBody>
      </p:sp>
      <p:sp>
        <p:nvSpPr>
          <p:cNvPr id="3" name="Объект 2">
            <a:extLst>
              <a:ext uri="{FF2B5EF4-FFF2-40B4-BE49-F238E27FC236}">
                <a16:creationId xmlns:a16="http://schemas.microsoft.com/office/drawing/2014/main" id="{ED65416A-60F5-4800-AD6C-5C4ED8B76CEF}"/>
              </a:ext>
            </a:extLst>
          </p:cNvPr>
          <p:cNvSpPr>
            <a:spLocks noGrp="1"/>
          </p:cNvSpPr>
          <p:nvPr>
            <p:ph idx="1"/>
          </p:nvPr>
        </p:nvSpPr>
        <p:spPr>
          <a:xfrm>
            <a:off x="1091680" y="793102"/>
            <a:ext cx="9825135" cy="5971591"/>
          </a:xfrm>
        </p:spPr>
        <p:txBody>
          <a:bodyPr>
            <a:normAutofit fontScale="92500" lnSpcReduction="10000"/>
          </a:bodyPr>
          <a:lstStyle/>
          <a:p>
            <a:r>
              <a:rPr lang="ka-GE" sz="1800" dirty="0">
                <a:solidFill>
                  <a:schemeClr val="tx1"/>
                </a:solidFill>
              </a:rPr>
              <a:t>ალბერტ აინშტაინმა თქვა, რომ ფუტკარი გაქრება დედამიწის ზურგიდან, ადამიანს ოთხი წელიც არ დაჭირდება გასაქრობად.</a:t>
            </a:r>
          </a:p>
          <a:p>
            <a:r>
              <a:rPr lang="ka-GE" sz="1800" dirty="0">
                <a:solidFill>
                  <a:schemeClr val="tx1"/>
                </a:solidFill>
              </a:rPr>
              <a:t>იცოდით, რომ მსოფლიოში ერთ-ერთ პირველ მონეტაზე ფუტკრის სიმბოლოა გამოსახული?</a:t>
            </a:r>
          </a:p>
          <a:p>
            <a:r>
              <a:rPr lang="ka-GE" sz="1800" dirty="0">
                <a:solidFill>
                  <a:schemeClr val="tx1"/>
                </a:solidFill>
              </a:rPr>
              <a:t>იცოდით, რომ თაფლი შეიცავს ცოცხალ ფერმენტებს?</a:t>
            </a:r>
          </a:p>
          <a:p>
            <a:r>
              <a:rPr lang="ka-GE" sz="1800" dirty="0">
                <a:solidFill>
                  <a:schemeClr val="tx1"/>
                </a:solidFill>
              </a:rPr>
              <a:t>თაფლი უმჯობესია მიირთვათ ხის კოვზით, თუ ვერ იპოვნეთ, გამოიყენეთ პლასტმასის!</a:t>
            </a:r>
          </a:p>
          <a:p>
            <a:r>
              <a:rPr lang="ka-GE" sz="1800" dirty="0">
                <a:solidFill>
                  <a:schemeClr val="tx1"/>
                </a:solidFill>
              </a:rPr>
              <a:t>იცოდით, რომ</a:t>
            </a:r>
            <a:r>
              <a:rPr lang="en-US" sz="1800" dirty="0">
                <a:solidFill>
                  <a:schemeClr val="tx1"/>
                </a:solidFill>
              </a:rPr>
              <a:t> </a:t>
            </a:r>
            <a:r>
              <a:rPr lang="ka-GE" sz="1800" dirty="0">
                <a:solidFill>
                  <a:schemeClr val="tx1"/>
                </a:solidFill>
              </a:rPr>
              <a:t>თაფლი შეიცავს ნივთიერებებს, რომელიც ეხმარება ტვინს უკეთ მუშაობაში?</a:t>
            </a:r>
          </a:p>
          <a:p>
            <a:r>
              <a:rPr lang="ka-GE" sz="1800" dirty="0">
                <a:solidFill>
                  <a:schemeClr val="tx1"/>
                </a:solidFill>
              </a:rPr>
              <a:t>იცოდით, რომ თაფლი ერთ-ერთი იშვიათი საკვებია დედამიწაზე, რომელსაც შეუძლია სიცოცხლის შენარჩუნება?</a:t>
            </a:r>
          </a:p>
          <a:p>
            <a:r>
              <a:rPr lang="ka-GE" sz="1800" dirty="0">
                <a:solidFill>
                  <a:schemeClr val="tx1"/>
                </a:solidFill>
              </a:rPr>
              <a:t>იცოდით, რომ აფრიკაში ფუტკრებმა ადამიანები შიმშილისგან იხსნა?</a:t>
            </a:r>
          </a:p>
          <a:p>
            <a:r>
              <a:rPr lang="ka-GE" sz="1800" dirty="0">
                <a:solidFill>
                  <a:schemeClr val="tx1"/>
                </a:solidFill>
              </a:rPr>
              <a:t>საკმარისია თუ არა ერთი კოვზი თაფლი ადამიანის სიცოცხლის შესანარჩუნებლად 24 საათის განმავლობაში?</a:t>
            </a:r>
          </a:p>
          <a:p>
            <a:r>
              <a:rPr lang="ka-GE" sz="1800" dirty="0">
                <a:solidFill>
                  <a:schemeClr val="tx1"/>
                </a:solidFill>
              </a:rPr>
              <a:t>იცოდით, რომ ფუტკრის მიერ წარმოებული პროპოლისი ერთ-ერთი ყველაზე ძლიერი ბუნებრივი ანტიბიოტიკია?</a:t>
            </a:r>
          </a:p>
          <a:p>
            <a:r>
              <a:rPr lang="ka-GE" sz="1800" dirty="0">
                <a:solidFill>
                  <a:schemeClr val="tx1"/>
                </a:solidFill>
              </a:rPr>
              <a:t>იცოდით, რომ მსოფლიოს დიდი იმპერატორის ცხედრები ოქროს კუბოში დაკრძალული და შემდეგ თაფლით დაფარეს, რათა არ გაფუჭებულიყო?</a:t>
            </a:r>
          </a:p>
          <a:p>
            <a:r>
              <a:rPr lang="ka-GE" sz="1800" dirty="0">
                <a:solidFill>
                  <a:schemeClr val="tx1"/>
                </a:solidFill>
              </a:rPr>
              <a:t>იცოდით, რომ ფუტკრის რძე წარმატებით გამოიყენება 54 დაავადების მკურნალობისას?</a:t>
            </a:r>
          </a:p>
          <a:p>
            <a:r>
              <a:rPr lang="ka-GE" sz="1800" dirty="0">
                <a:solidFill>
                  <a:schemeClr val="tx1"/>
                </a:solidFill>
              </a:rPr>
              <a:t>იცოდით, რომ 60-დან 90 პროცენტამდე საკვებს მწერების საშუალებით, დამტვერვით და პირველ ყოვლისა ფუტკრების დახმარებით ვიღებთ. </a:t>
            </a:r>
          </a:p>
          <a:p>
            <a:endParaRPr lang="ka-GE" sz="1800" dirty="0"/>
          </a:p>
          <a:p>
            <a:pPr marL="0" indent="0">
              <a:buNone/>
            </a:pPr>
            <a:endParaRPr lang="ru-RU" sz="1800" dirty="0"/>
          </a:p>
        </p:txBody>
      </p:sp>
    </p:spTree>
    <p:extLst>
      <p:ext uri="{BB962C8B-B14F-4D97-AF65-F5344CB8AC3E}">
        <p14:creationId xmlns:p14="http://schemas.microsoft.com/office/powerpoint/2010/main" val="247802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0A8F3D-DB7B-45F3-9C81-1F70481B4107}"/>
              </a:ext>
            </a:extLst>
          </p:cNvPr>
          <p:cNvSpPr>
            <a:spLocks noGrp="1"/>
          </p:cNvSpPr>
          <p:nvPr>
            <p:ph type="ctrTitle"/>
          </p:nvPr>
        </p:nvSpPr>
        <p:spPr>
          <a:xfrm>
            <a:off x="1524000" y="177552"/>
            <a:ext cx="9144000" cy="941033"/>
          </a:xfrm>
          <a:solidFill>
            <a:schemeClr val="accent1">
              <a:lumMod val="40000"/>
              <a:lumOff val="60000"/>
            </a:schemeClr>
          </a:solidFill>
          <a:effectLst>
            <a:glow rad="139700">
              <a:schemeClr val="accent4">
                <a:satMod val="175000"/>
                <a:alpha val="40000"/>
              </a:schemeClr>
            </a:glow>
          </a:effectLst>
        </p:spPr>
        <p:txBody>
          <a:bodyPr>
            <a:normAutofit/>
          </a:bodyPr>
          <a:lstStyle/>
          <a:p>
            <a:r>
              <a:rPr lang="ka-GE" sz="3600" dirty="0"/>
              <a:t>მეფუტკრეობა აჭარაში</a:t>
            </a:r>
            <a:endParaRPr lang="ru-RU" sz="3600" dirty="0"/>
          </a:p>
        </p:txBody>
      </p:sp>
      <p:sp>
        <p:nvSpPr>
          <p:cNvPr id="3" name="Подзаголовок 2">
            <a:extLst>
              <a:ext uri="{FF2B5EF4-FFF2-40B4-BE49-F238E27FC236}">
                <a16:creationId xmlns:a16="http://schemas.microsoft.com/office/drawing/2014/main" id="{20AE0F0E-24F6-4A58-AEDE-9A1AB14CFFC0}"/>
              </a:ext>
            </a:extLst>
          </p:cNvPr>
          <p:cNvSpPr>
            <a:spLocks noGrp="1"/>
          </p:cNvSpPr>
          <p:nvPr>
            <p:ph type="subTitle" idx="1"/>
          </p:nvPr>
        </p:nvSpPr>
        <p:spPr>
          <a:xfrm>
            <a:off x="1524000" y="1402672"/>
            <a:ext cx="9144000" cy="5007006"/>
          </a:xfrm>
          <a:solidFill>
            <a:schemeClr val="accent1">
              <a:lumMod val="20000"/>
              <a:lumOff val="80000"/>
            </a:schemeClr>
          </a:solidFill>
          <a:ln>
            <a:solidFill>
              <a:schemeClr val="tx1"/>
            </a:solidFill>
          </a:ln>
        </p:spPr>
        <p:txBody>
          <a:bodyPr/>
          <a:lstStyle/>
          <a:p>
            <a:endParaRPr lang="ru-RU" dirty="0"/>
          </a:p>
        </p:txBody>
      </p:sp>
      <p:pic>
        <p:nvPicPr>
          <p:cNvPr id="6" name="Рисунок 5">
            <a:extLst>
              <a:ext uri="{FF2B5EF4-FFF2-40B4-BE49-F238E27FC236}">
                <a16:creationId xmlns:a16="http://schemas.microsoft.com/office/drawing/2014/main" id="{BD8AABE3-05F8-4152-9739-5DCFADA06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05018"/>
            <a:ext cx="9143999" cy="5246702"/>
          </a:xfrm>
          <a:prstGeom prst="rect">
            <a:avLst/>
          </a:prstGeom>
        </p:spPr>
      </p:pic>
    </p:spTree>
    <p:extLst>
      <p:ext uri="{BB962C8B-B14F-4D97-AF65-F5344CB8AC3E}">
        <p14:creationId xmlns:p14="http://schemas.microsoft.com/office/powerpoint/2010/main" val="333796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par>
                          <p:cTn id="8" fill="hold">
                            <p:stCondLst>
                              <p:cond delay="500"/>
                            </p:stCondLst>
                            <p:childTnLst>
                              <p:par>
                                <p:cTn id="9" presetID="22" presetClass="entr" presetSubtype="4"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A65926-3C11-4E00-A321-90425E25CC22}"/>
              </a:ext>
            </a:extLst>
          </p:cNvPr>
          <p:cNvSpPr>
            <a:spLocks noGrp="1"/>
          </p:cNvSpPr>
          <p:nvPr>
            <p:ph type="title"/>
          </p:nvPr>
        </p:nvSpPr>
        <p:spPr>
          <a:xfrm>
            <a:off x="2592924" y="624110"/>
            <a:ext cx="8911687" cy="1074061"/>
          </a:xfrm>
        </p:spPr>
        <p:txBody>
          <a:bodyPr>
            <a:normAutofit/>
          </a:bodyPr>
          <a:lstStyle/>
          <a:p>
            <a:r>
              <a:rPr lang="ka-GE" sz="5400" dirty="0"/>
              <a:t>თაფლის  პროდუქცია</a:t>
            </a:r>
            <a:endParaRPr lang="ru-RU" sz="5400" dirty="0"/>
          </a:p>
        </p:txBody>
      </p:sp>
      <p:pic>
        <p:nvPicPr>
          <p:cNvPr id="6" name="Объект 5">
            <a:extLst>
              <a:ext uri="{FF2B5EF4-FFF2-40B4-BE49-F238E27FC236}">
                <a16:creationId xmlns:a16="http://schemas.microsoft.com/office/drawing/2014/main" id="{681D14FF-F31E-4EBE-A2F2-BDD954335C9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5820" y="1968759"/>
            <a:ext cx="7249886" cy="4265130"/>
          </a:xfrm>
        </p:spPr>
      </p:pic>
      <p:sp>
        <p:nvSpPr>
          <p:cNvPr id="4" name="Объект 3">
            <a:extLst>
              <a:ext uri="{FF2B5EF4-FFF2-40B4-BE49-F238E27FC236}">
                <a16:creationId xmlns:a16="http://schemas.microsoft.com/office/drawing/2014/main" id="{77759A7A-9D44-43B4-B54C-2A7FA6790802}"/>
              </a:ext>
            </a:extLst>
          </p:cNvPr>
          <p:cNvSpPr>
            <a:spLocks noGrp="1"/>
          </p:cNvSpPr>
          <p:nvPr>
            <p:ph sz="half" idx="2"/>
          </p:nvPr>
        </p:nvSpPr>
        <p:spPr>
          <a:xfrm>
            <a:off x="8257591" y="2211355"/>
            <a:ext cx="3247019" cy="4022533"/>
          </a:xfrm>
        </p:spPr>
        <p:txBody>
          <a:bodyPr/>
          <a:lstStyle/>
          <a:p>
            <a:r>
              <a:rPr lang="ka-GE" dirty="0"/>
              <a:t>  ფუტკარი ექვსი სახის ეკოლოგიურად ნატურალურ პროდუქტს იძლევა:</a:t>
            </a:r>
          </a:p>
          <a:p>
            <a:r>
              <a:rPr lang="ka-GE" dirty="0"/>
              <a:t>1. თაფლს;</a:t>
            </a:r>
          </a:p>
          <a:p>
            <a:r>
              <a:rPr lang="ka-GE" dirty="0"/>
              <a:t>2. დინდგელს;</a:t>
            </a:r>
          </a:p>
          <a:p>
            <a:r>
              <a:rPr lang="ka-GE" dirty="0"/>
              <a:t>3. ცვილს; </a:t>
            </a:r>
          </a:p>
          <a:p>
            <a:r>
              <a:rPr lang="ka-GE" dirty="0"/>
              <a:t>4.ყვავილის მტვერს-ჭეოს;</a:t>
            </a:r>
          </a:p>
          <a:p>
            <a:r>
              <a:rPr lang="ka-GE" dirty="0"/>
              <a:t>5. ფუტკრის რძეს;</a:t>
            </a:r>
          </a:p>
          <a:p>
            <a:r>
              <a:rPr lang="ka-GE" dirty="0"/>
              <a:t>6.ფუტკრის შხამს.  </a:t>
            </a:r>
            <a:endParaRPr lang="ru-RU" dirty="0"/>
          </a:p>
        </p:txBody>
      </p:sp>
    </p:spTree>
    <p:extLst>
      <p:ext uri="{BB962C8B-B14F-4D97-AF65-F5344CB8AC3E}">
        <p14:creationId xmlns:p14="http://schemas.microsoft.com/office/powerpoint/2010/main" val="3852272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EC1967-593A-4B81-9A00-CA5CF467EE95}"/>
              </a:ext>
            </a:extLst>
          </p:cNvPr>
          <p:cNvSpPr>
            <a:spLocks noGrp="1"/>
          </p:cNvSpPr>
          <p:nvPr>
            <p:ph type="title"/>
          </p:nvPr>
        </p:nvSpPr>
        <p:spPr>
          <a:xfrm>
            <a:off x="266329" y="372862"/>
            <a:ext cx="8513777" cy="1109709"/>
          </a:xfrm>
        </p:spPr>
        <p:txBody>
          <a:bodyPr/>
          <a:lstStyle/>
          <a:p>
            <a:r>
              <a:rPr lang="ka-GE" dirty="0"/>
              <a:t>           </a:t>
            </a:r>
            <a:r>
              <a:rPr lang="ka-GE" dirty="0">
                <a:solidFill>
                  <a:schemeClr val="tx1"/>
                </a:solidFill>
              </a:rPr>
              <a:t>თაფლიანი   წყალი      </a:t>
            </a:r>
            <a:endParaRPr lang="ru-RU" dirty="0">
              <a:solidFill>
                <a:schemeClr val="tx1"/>
              </a:solidFill>
            </a:endParaRPr>
          </a:p>
        </p:txBody>
      </p:sp>
      <p:pic>
        <p:nvPicPr>
          <p:cNvPr id="6" name="Объект 5">
            <a:extLst>
              <a:ext uri="{FF2B5EF4-FFF2-40B4-BE49-F238E27FC236}">
                <a16:creationId xmlns:a16="http://schemas.microsoft.com/office/drawing/2014/main" id="{82D4B850-A0C5-403D-B837-52A469430CC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78294" y="1640891"/>
            <a:ext cx="5369503" cy="4610620"/>
          </a:xfrm>
        </p:spPr>
      </p:pic>
      <p:sp>
        <p:nvSpPr>
          <p:cNvPr id="4" name="Объект 3">
            <a:extLst>
              <a:ext uri="{FF2B5EF4-FFF2-40B4-BE49-F238E27FC236}">
                <a16:creationId xmlns:a16="http://schemas.microsoft.com/office/drawing/2014/main" id="{835B68F5-18B9-45E9-85DC-A2548128A289}"/>
              </a:ext>
            </a:extLst>
          </p:cNvPr>
          <p:cNvSpPr>
            <a:spLocks noGrp="1"/>
          </p:cNvSpPr>
          <p:nvPr>
            <p:ph sz="half" idx="2"/>
          </p:nvPr>
        </p:nvSpPr>
        <p:spPr>
          <a:xfrm>
            <a:off x="7100596" y="1640891"/>
            <a:ext cx="4347800" cy="4844247"/>
          </a:xfrm>
        </p:spPr>
        <p:txBody>
          <a:bodyPr>
            <a:normAutofit fontScale="92500" lnSpcReduction="20000"/>
          </a:bodyPr>
          <a:lstStyle/>
          <a:p>
            <a:r>
              <a:rPr lang="ka-GE" sz="1800" dirty="0">
                <a:solidFill>
                  <a:schemeClr val="tx1"/>
                </a:solidFill>
              </a:rPr>
              <a:t>თაფლიანი წყალი აწესრიგებს საჭმლის გადამამუშავებელ სისტემას. აუმჯობესებს ყველა სასიცოცხლო ორგანოს მუშაობას. ამაღლებს იმუნიტეტს, კურნავს ქრონიკულ სურდოს, ბრონქიტს და გამოაქვს ნახველი.</a:t>
            </a:r>
          </a:p>
          <a:p>
            <a:r>
              <a:rPr lang="ka-GE" sz="1800" dirty="0">
                <a:solidFill>
                  <a:schemeClr val="tx1"/>
                </a:solidFill>
              </a:rPr>
              <a:t>თაფლიანი წყლით შეგიძლიათ გაიწმინდოთ სახე. ის კვებავს კანს, მას გლუვს, ხავერდოვანსა და ნაზს ხდის. ეს გახლავთ ერთდროულად უძველესი და თანამედროვე კოსმეტიკა და ის შეუცვლელია.</a:t>
            </a:r>
          </a:p>
          <a:p>
            <a:r>
              <a:rPr lang="ka-GE" sz="1800" dirty="0">
                <a:solidFill>
                  <a:schemeClr val="tx1"/>
                </a:solidFill>
              </a:rPr>
              <a:t>თაფლიანი წყლის სამკურნალო დანიშნულებით მიღება რეკომენდირებულია უზმოზე, დილით. ერთი ჭიქა თაფლიანი წყალი ერთდროულად უნდა დალიოთ. ეს ძალიან მნიშვნელოვანია.სითხე პირდაპირ ნაწლავებში მოხდება, რის შემდეგაც სისხლი შეიწოვს.</a:t>
            </a:r>
          </a:p>
          <a:p>
            <a:endParaRPr lang="ru-RU" sz="1800" dirty="0"/>
          </a:p>
        </p:txBody>
      </p:sp>
    </p:spTree>
    <p:extLst>
      <p:ext uri="{BB962C8B-B14F-4D97-AF65-F5344CB8AC3E}">
        <p14:creationId xmlns:p14="http://schemas.microsoft.com/office/powerpoint/2010/main" val="3856269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28E64D-E480-4BBD-B3A0-4D4FAEFAB029}"/>
              </a:ext>
            </a:extLst>
          </p:cNvPr>
          <p:cNvSpPr>
            <a:spLocks noGrp="1"/>
          </p:cNvSpPr>
          <p:nvPr>
            <p:ph type="title"/>
          </p:nvPr>
        </p:nvSpPr>
        <p:spPr>
          <a:xfrm>
            <a:off x="1251678" y="382385"/>
            <a:ext cx="10178322" cy="1046920"/>
          </a:xfrm>
        </p:spPr>
        <p:txBody>
          <a:bodyPr/>
          <a:lstStyle/>
          <a:p>
            <a:r>
              <a:rPr lang="ka-GE" dirty="0"/>
              <a:t>     </a:t>
            </a:r>
            <a:r>
              <a:rPr lang="ka-GE" dirty="0">
                <a:solidFill>
                  <a:schemeClr val="tx1"/>
                </a:solidFill>
              </a:rPr>
              <a:t>ფუტკრის მსოფლიო დღე</a:t>
            </a:r>
            <a:endParaRPr lang="ru-RU" dirty="0">
              <a:solidFill>
                <a:schemeClr val="tx1"/>
              </a:solidFill>
            </a:endParaRPr>
          </a:p>
        </p:txBody>
      </p:sp>
      <p:sp>
        <p:nvSpPr>
          <p:cNvPr id="3" name="Объект 2">
            <a:extLst>
              <a:ext uri="{FF2B5EF4-FFF2-40B4-BE49-F238E27FC236}">
                <a16:creationId xmlns:a16="http://schemas.microsoft.com/office/drawing/2014/main" id="{FFA0EA9A-B1E6-419E-A8DC-A7B590AE2C46}"/>
              </a:ext>
            </a:extLst>
          </p:cNvPr>
          <p:cNvSpPr>
            <a:spLocks noGrp="1"/>
          </p:cNvSpPr>
          <p:nvPr>
            <p:ph idx="1"/>
          </p:nvPr>
        </p:nvSpPr>
        <p:spPr>
          <a:xfrm>
            <a:off x="2677886" y="1222310"/>
            <a:ext cx="7968343" cy="5421085"/>
          </a:xfrm>
        </p:spPr>
        <p:txBody>
          <a:bodyPr>
            <a:normAutofit fontScale="92500"/>
          </a:bodyPr>
          <a:lstStyle/>
          <a:p>
            <a:r>
              <a:rPr lang="ka-GE" sz="1800" dirty="0">
                <a:solidFill>
                  <a:schemeClr val="tx1"/>
                </a:solidFill>
              </a:rPr>
              <a:t>  ფუტკარი უდიდესი სარგებლობის მომტანი მწერია, რომელიც ადამიანის საკეთილდღეოდ მრავალი ათასწლეულის განმავლობაში შრომობს. მეცნიერთა აზრით ფუტკარი დედამიწაზე 50-80მილიონ წელზე დიდხანს ცხოვრობს. პირველად ადამიანები ველური ფუტკრის თაფლის შეგროვებით იყვნენ დაკავებული, მოგვიანებით მათ ,,მოათვინიერეს“ იგი, რათა ესარგებლათ ფუტკრის მიერ წარმოებული ყველა სასარგებლო პროდუქტით: თაფლით, ცვილით, დინდგელით, ჭეოთი, ფუტკრის რძით, ფუტკრის შხამით. ადამიანების მიერ დამზადებული სკების გამოსახულება ჩვ. წ. აღ-მდე 3000 წლით თარიღდება. ასეთი სურათები აღმოჩენილი იყო ძველი ეგვიპტისა და ისრაელის სამეფოს ტერიტორიაზე.</a:t>
            </a:r>
          </a:p>
          <a:p>
            <a:r>
              <a:rPr lang="ka-GE" sz="1800" dirty="0">
                <a:solidFill>
                  <a:schemeClr val="tx1"/>
                </a:solidFill>
              </a:rPr>
              <a:t>   ფუტკარი ბუნებაში ყველაზე უფრო შრომისმოყვარე მწერია, რომელსაც უდიდესი სიკეთე მოაქვს ადამიანების, მცენარეებისა და გარე სამყაროსათვის. აღსანიშნავია, რომ მთელ მსოფლიოში, ხეხილისა და მებაღეობის სასურსათო კულტურების სამი მეოთხედი საჭიროებენ დამტვერიანებას, რომელსაც შრომისმოყვარე ფუტკარი ასრულებს.</a:t>
            </a:r>
          </a:p>
          <a:p>
            <a:r>
              <a:rPr lang="ka-GE" sz="1800" dirty="0">
                <a:solidFill>
                  <a:schemeClr val="tx1"/>
                </a:solidFill>
              </a:rPr>
              <a:t>    ფუტკრის მსოფლიო დღეს მთელ პლანეტაზე 20 მაისს აღნიშნავენ. იგი დაარსდა იმიტომ რომ ადამიანთა ყურადღება მიექცია მეფუტკრეობის პრობლემებისადმი და ხაზი გაესვა ფუტკრის მნიშვნელობას ეკო-ბალანსისა და პლანეტის ,,ჯანმრთელობის“ შენარჩუნების საქმეში.</a:t>
            </a:r>
            <a:endParaRPr lang="ru-RU" sz="1800" dirty="0">
              <a:solidFill>
                <a:schemeClr val="tx1"/>
              </a:solidFill>
            </a:endParaRPr>
          </a:p>
        </p:txBody>
      </p:sp>
    </p:spTree>
    <p:extLst>
      <p:ext uri="{BB962C8B-B14F-4D97-AF65-F5344CB8AC3E}">
        <p14:creationId xmlns:p14="http://schemas.microsoft.com/office/powerpoint/2010/main" val="1840607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31084C-AF3B-4D98-B617-FC4C71F58CAD}"/>
              </a:ext>
            </a:extLst>
          </p:cNvPr>
          <p:cNvSpPr>
            <a:spLocks noGrp="1"/>
          </p:cNvSpPr>
          <p:nvPr>
            <p:ph type="title"/>
          </p:nvPr>
        </p:nvSpPr>
        <p:spPr>
          <a:xfrm>
            <a:off x="1692997" y="-733331"/>
            <a:ext cx="6106035" cy="4356749"/>
          </a:xfrm>
        </p:spPr>
        <p:txBody>
          <a:bodyPr/>
          <a:lstStyle/>
          <a:p>
            <a:endParaRPr lang="ru-RU" dirty="0"/>
          </a:p>
        </p:txBody>
      </p:sp>
      <p:pic>
        <p:nvPicPr>
          <p:cNvPr id="5" name="Объект 4">
            <a:extLst>
              <a:ext uri="{FF2B5EF4-FFF2-40B4-BE49-F238E27FC236}">
                <a16:creationId xmlns:a16="http://schemas.microsoft.com/office/drawing/2014/main" id="{DDCBE7E4-C6F7-4C69-9116-933FBEDA82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2997" y="0"/>
            <a:ext cx="8806007" cy="6858000"/>
          </a:xfrm>
        </p:spPr>
      </p:pic>
    </p:spTree>
    <p:extLst>
      <p:ext uri="{BB962C8B-B14F-4D97-AF65-F5344CB8AC3E}">
        <p14:creationId xmlns:p14="http://schemas.microsoft.com/office/powerpoint/2010/main" val="3909296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9CD0D4-8CCC-46CB-B0AF-CFFAA9F2E62F}"/>
              </a:ext>
            </a:extLst>
          </p:cNvPr>
          <p:cNvSpPr>
            <a:spLocks noGrp="1"/>
          </p:cNvSpPr>
          <p:nvPr>
            <p:ph type="title"/>
          </p:nvPr>
        </p:nvSpPr>
        <p:spPr>
          <a:xfrm>
            <a:off x="876633" y="239697"/>
            <a:ext cx="10946167" cy="798990"/>
          </a:xfrm>
        </p:spPr>
        <p:txBody>
          <a:bodyPr>
            <a:normAutofit fontScale="90000"/>
          </a:bodyPr>
          <a:lstStyle/>
          <a:p>
            <a:r>
              <a:rPr lang="ka-GE" sz="4400" dirty="0"/>
              <a:t>     </a:t>
            </a:r>
            <a:r>
              <a:rPr lang="ka-GE" sz="4400" dirty="0">
                <a:solidFill>
                  <a:schemeClr val="tx1"/>
                </a:solidFill>
              </a:rPr>
              <a:t>აჭარის მეფუტკრეობის ბიზნეს ასოციაცია</a:t>
            </a:r>
            <a:br>
              <a:rPr lang="ka-GE" dirty="0"/>
            </a:br>
            <a:r>
              <a:rPr lang="ka-GE" dirty="0"/>
              <a:t>                                                    </a:t>
            </a:r>
            <a:endParaRPr lang="ru-RU" dirty="0"/>
          </a:p>
        </p:txBody>
      </p:sp>
      <p:sp>
        <p:nvSpPr>
          <p:cNvPr id="3" name="Объект 2">
            <a:extLst>
              <a:ext uri="{FF2B5EF4-FFF2-40B4-BE49-F238E27FC236}">
                <a16:creationId xmlns:a16="http://schemas.microsoft.com/office/drawing/2014/main" id="{F17DFEC2-3E63-4561-ABE9-98AB593A599A}"/>
              </a:ext>
            </a:extLst>
          </p:cNvPr>
          <p:cNvSpPr>
            <a:spLocks noGrp="1"/>
          </p:cNvSpPr>
          <p:nvPr>
            <p:ph idx="1"/>
          </p:nvPr>
        </p:nvSpPr>
        <p:spPr>
          <a:xfrm>
            <a:off x="2071395" y="1147665"/>
            <a:ext cx="8285585" cy="5470638"/>
          </a:xfrm>
        </p:spPr>
        <p:txBody>
          <a:bodyPr>
            <a:normAutofit/>
          </a:bodyPr>
          <a:lstStyle/>
          <a:p>
            <a:r>
              <a:rPr lang="ka-GE" sz="1800" dirty="0">
                <a:solidFill>
                  <a:schemeClr val="tx1"/>
                </a:solidFill>
              </a:rPr>
              <a:t>   აჭარის მეფუტკრეობის ბიზნეს ასოციაცია, აჭარის სავაჭრო-სამრეწველო პალატასთან არსებული ასოციაციაა. იგი 2016 წელს დაარსდა და ამჟამად აჭარის რეგიონს 120-ზე მეტ მეფუტკრეს აერთიანებს.</a:t>
            </a:r>
          </a:p>
          <a:p>
            <a:r>
              <a:rPr lang="ka-GE" sz="1800" dirty="0">
                <a:solidFill>
                  <a:schemeClr val="tx1"/>
                </a:solidFill>
              </a:rPr>
              <a:t>  ასოციაციის მიზნებია: მეფუტკრეთა ინტერესების წარმოჩენა და დაცვა ადგილობრივ და საერთაშორისო დონეზე; ბიზნესის ხელშეწყობა, ასოციაციის წევრების კვალიფიკაციის ამაღლება და ტრენინგების ორგანიზება. აჭარის (ბათუმის)  ყოველწლიური თაფლის ფესტივალის ორგანიზება, ცნობადობის ამაღლება, ადგილობრივი მეფუტკრეების ასოციაციებში მოზიდვა, როგორც ადგილობრივ ისე საერთაშორისო დონეზე.</a:t>
            </a:r>
          </a:p>
          <a:p>
            <a:r>
              <a:rPr lang="ka-GE" sz="1800" dirty="0">
                <a:solidFill>
                  <a:schemeClr val="tx1"/>
                </a:solidFill>
              </a:rPr>
              <a:t>    2021 წლის 26 იანვარს საქართველოს კულტურული მემკვიდრეობის დაცვის ეროვნული სააგენტოს საფუძველზე, ჯარაში თაფლის წარმოების ტრადიციას საქართველოს არამატერიალური კულტურული მემკვიდრეობის ძეგლის სტატუსი მიენიჭა.</a:t>
            </a:r>
          </a:p>
          <a:p>
            <a:r>
              <a:rPr lang="ka-GE" sz="1800" dirty="0">
                <a:solidFill>
                  <a:schemeClr val="tx1"/>
                </a:solidFill>
              </a:rPr>
              <a:t>     2017 წელს გადაღებულია ქართული დოკუმენტური ფილმი ,,ჯარა“, რომელშიც წარმოდგენილია აჭარის ველურ ბუნებაში ერთწლიანი მოგზაურობა, სადაც მთავარი გმირები სწორედ ჯარა სკა და მისი ბინადარი ფუტკრებია. </a:t>
            </a:r>
            <a:endParaRPr lang="ru-RU" sz="1800" dirty="0">
              <a:solidFill>
                <a:schemeClr val="tx1"/>
              </a:solidFill>
            </a:endParaRPr>
          </a:p>
        </p:txBody>
      </p:sp>
    </p:spTree>
    <p:extLst>
      <p:ext uri="{BB962C8B-B14F-4D97-AF65-F5344CB8AC3E}">
        <p14:creationId xmlns:p14="http://schemas.microsoft.com/office/powerpoint/2010/main" val="384779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93DBCF-A136-48A2-813F-CB1BF8638BED}"/>
              </a:ext>
            </a:extLst>
          </p:cNvPr>
          <p:cNvSpPr>
            <a:spLocks noGrp="1"/>
          </p:cNvSpPr>
          <p:nvPr>
            <p:ph type="title"/>
          </p:nvPr>
        </p:nvSpPr>
        <p:spPr>
          <a:xfrm>
            <a:off x="1922106" y="1"/>
            <a:ext cx="9582505" cy="954156"/>
          </a:xfrm>
        </p:spPr>
        <p:txBody>
          <a:bodyPr>
            <a:normAutofit/>
          </a:bodyPr>
          <a:lstStyle/>
          <a:p>
            <a:r>
              <a:rPr lang="ka-GE" sz="5400" dirty="0"/>
              <a:t>ქალები საქართველოდან</a:t>
            </a:r>
            <a:endParaRPr lang="ru-RU" sz="5400" dirty="0"/>
          </a:p>
        </p:txBody>
      </p:sp>
      <p:pic>
        <p:nvPicPr>
          <p:cNvPr id="6" name="Объект 5">
            <a:extLst>
              <a:ext uri="{FF2B5EF4-FFF2-40B4-BE49-F238E27FC236}">
                <a16:creationId xmlns:a16="http://schemas.microsoft.com/office/drawing/2014/main" id="{2C5968C6-F06F-4DC7-82F9-9445A317100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314" y="1670180"/>
            <a:ext cx="6522098" cy="4618653"/>
          </a:xfrm>
        </p:spPr>
      </p:pic>
      <p:sp>
        <p:nvSpPr>
          <p:cNvPr id="4" name="Объект 3">
            <a:extLst>
              <a:ext uri="{FF2B5EF4-FFF2-40B4-BE49-F238E27FC236}">
                <a16:creationId xmlns:a16="http://schemas.microsoft.com/office/drawing/2014/main" id="{6ECACAB3-940A-45B4-990E-17E1F41486DF}"/>
              </a:ext>
            </a:extLst>
          </p:cNvPr>
          <p:cNvSpPr>
            <a:spLocks noGrp="1"/>
          </p:cNvSpPr>
          <p:nvPr>
            <p:ph sz="half" idx="2"/>
          </p:nvPr>
        </p:nvSpPr>
        <p:spPr>
          <a:xfrm>
            <a:off x="6587412" y="1138335"/>
            <a:ext cx="5604588" cy="5374432"/>
          </a:xfrm>
        </p:spPr>
        <p:txBody>
          <a:bodyPr>
            <a:normAutofit lnSpcReduction="10000"/>
          </a:bodyPr>
          <a:lstStyle/>
          <a:p>
            <a:r>
              <a:rPr lang="ka-GE" dirty="0"/>
              <a:t>   ცნობილი ქართველი მეფუტკრე აჭარიდან ქალბატონი-მანანა ბოლქვაძე  დიდიხანია დაინტერესებულია მეფუტკრეობით.</a:t>
            </a:r>
          </a:p>
          <a:p>
            <a:r>
              <a:rPr lang="ka-GE" dirty="0"/>
              <a:t>   წალკაში ცხოვრების დროს ქალბატონმა მანანამ სოფლის მეურნეობის სამინისტროს წარმომადგენლებთან ახალი ბიზნეს იდეა წარმოადგინა. შეიქმნა მეფუტკრეთა კოოპერატივი, სადაც სამი ქალი გაერთიანდა-მანანა ბოლქვაძე, დედა და მისი  ბავშვობის მეგობარი. შეიძინეს ფუტკრების ოჯახები და დაიწყეს მეფუტკრეობის წარმოება. კოოპერატივში ეხლა 19 ქალია, სულ მთლიანობაში 405 ოჯახი ფუტკარი ჰყავთ და თაფლს ერთი სტანდარტით აწარმოებენ, ესტონეთიდან ხარისხის სერთიფიკატიც მიიღეს და ცდილობენ ბიო თაფლი აწარმოონ, სადაც მცენარეებისგან ფუტკრის დაავადების საწინააღმდეგო პრეპარატებს ამზადებენ.</a:t>
            </a:r>
          </a:p>
          <a:p>
            <a:r>
              <a:rPr lang="ka-GE" dirty="0"/>
              <a:t>    სამომავლოდ საექსპორტო თაფლის ღვინის წარმოებას გეგმავენ. </a:t>
            </a:r>
            <a:endParaRPr lang="ru-RU" dirty="0"/>
          </a:p>
        </p:txBody>
      </p:sp>
    </p:spTree>
    <p:extLst>
      <p:ext uri="{BB962C8B-B14F-4D97-AF65-F5344CB8AC3E}">
        <p14:creationId xmlns:p14="http://schemas.microsoft.com/office/powerpoint/2010/main" val="1016181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E13909-E86B-48D7-ACC9-FE78ABE57AE2}"/>
              </a:ext>
            </a:extLst>
          </p:cNvPr>
          <p:cNvSpPr>
            <a:spLocks noGrp="1"/>
          </p:cNvSpPr>
          <p:nvPr>
            <p:ph type="title"/>
          </p:nvPr>
        </p:nvSpPr>
        <p:spPr>
          <a:xfrm>
            <a:off x="2592925" y="624110"/>
            <a:ext cx="8911687" cy="999417"/>
          </a:xfrm>
        </p:spPr>
        <p:txBody>
          <a:bodyPr/>
          <a:lstStyle/>
          <a:p>
            <a:r>
              <a:rPr lang="ka-GE" dirty="0"/>
              <a:t>      2022 წლის ექსპედიციის მასალები</a:t>
            </a:r>
            <a:endParaRPr lang="ru-RU" dirty="0"/>
          </a:p>
        </p:txBody>
      </p:sp>
      <p:sp>
        <p:nvSpPr>
          <p:cNvPr id="3" name="Объект 2">
            <a:extLst>
              <a:ext uri="{FF2B5EF4-FFF2-40B4-BE49-F238E27FC236}">
                <a16:creationId xmlns:a16="http://schemas.microsoft.com/office/drawing/2014/main" id="{7AEB7C16-A3F2-418C-8C86-9676FCA88582}"/>
              </a:ext>
            </a:extLst>
          </p:cNvPr>
          <p:cNvSpPr>
            <a:spLocks noGrp="1"/>
          </p:cNvSpPr>
          <p:nvPr>
            <p:ph idx="1"/>
          </p:nvPr>
        </p:nvSpPr>
        <p:spPr>
          <a:xfrm>
            <a:off x="2687216" y="1688841"/>
            <a:ext cx="7576457" cy="4702628"/>
          </a:xfrm>
        </p:spPr>
        <p:txBody>
          <a:bodyPr>
            <a:normAutofit lnSpcReduction="10000"/>
          </a:bodyPr>
          <a:lstStyle/>
          <a:p>
            <a:r>
              <a:rPr lang="ka-GE" dirty="0"/>
              <a:t>      გია რომანაძე- ცნობილი მეწარმე, მეფუტკრე, დაბადებული ქობულეთის მუნიციპალიტეტის სოფელ წყავროკაში. ამჟამად მუშაობს ქობულეთის საზოგადოებრივ კოლეჯში, ის გახლავთ მეფუტკრეობის მოდულირებული სწავლების ხელმძღვანელი. დამოუკიდებლად ეწევა ფერმერულ მეურნეობას, მოჰყავს მანდარინი ორი სახის-საადრეო და ჩვეულებრივი,  აქვს კივის პლანტაცია, ხილის პლანტაცია და საფუტკრე მეურნეობა. თავად თვითონ აწარმოებს თაფლის შვიდივე პროდუქციას: თაფლი, ცვილი, დინდგელი, ფუტკრის რძე, ყვავილის მტვერი, ჭეო და შხამი.</a:t>
            </a:r>
          </a:p>
          <a:p>
            <a:r>
              <a:rPr lang="ka-GE" dirty="0"/>
              <a:t>     გია რომანაძემ დაარსა ქარხანა-,,ბუნების საოცრება“, ხელვაჩაურის მუნიციპალიტეტის ტერიტორიაზე, სადაც  აწარმოებენ თაფლის პროდუქციას.</a:t>
            </a:r>
          </a:p>
          <a:p>
            <a:r>
              <a:rPr lang="ka-GE" dirty="0"/>
              <a:t>    ექსპედიციის დროს გია რომანაძემ მუზეუმს საჩუქრად გადმოსცა შემდეგი ნივთები: მეფუტკრის სპეციალური სამოსი, მინი ნუკლეუსი, მეფუტკრის პირბადე და ხელთათმანები.</a:t>
            </a:r>
            <a:endParaRPr lang="ru-RU" dirty="0"/>
          </a:p>
        </p:txBody>
      </p:sp>
    </p:spTree>
    <p:extLst>
      <p:ext uri="{BB962C8B-B14F-4D97-AF65-F5344CB8AC3E}">
        <p14:creationId xmlns:p14="http://schemas.microsoft.com/office/powerpoint/2010/main" val="2324398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26E8A5-6074-4194-8C18-4AA027840D19}"/>
              </a:ext>
            </a:extLst>
          </p:cNvPr>
          <p:cNvSpPr>
            <a:spLocks noGrp="1"/>
          </p:cNvSpPr>
          <p:nvPr>
            <p:ph type="title"/>
          </p:nvPr>
        </p:nvSpPr>
        <p:spPr/>
        <p:txBody>
          <a:bodyPr/>
          <a:lstStyle/>
          <a:p>
            <a:r>
              <a:rPr lang="ka-GE" dirty="0"/>
              <a:t>მეფუტკრის სპეციალური სამოსი და</a:t>
            </a:r>
            <a:br>
              <a:rPr lang="ka-GE" dirty="0"/>
            </a:br>
            <a:r>
              <a:rPr lang="ka-GE" dirty="0"/>
              <a:t>                                            მინი ნუკლეუსი</a:t>
            </a:r>
            <a:endParaRPr lang="ru-RU" dirty="0"/>
          </a:p>
        </p:txBody>
      </p:sp>
      <p:pic>
        <p:nvPicPr>
          <p:cNvPr id="8" name="Объект 7">
            <a:extLst>
              <a:ext uri="{FF2B5EF4-FFF2-40B4-BE49-F238E27FC236}">
                <a16:creationId xmlns:a16="http://schemas.microsoft.com/office/drawing/2014/main" id="{364AFA87-85A3-4CF4-B514-67C2DB05B62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72866" y="2133600"/>
            <a:ext cx="3345931" cy="3778250"/>
          </a:xfrm>
        </p:spPr>
      </p:pic>
      <p:pic>
        <p:nvPicPr>
          <p:cNvPr id="10" name="Объект 9">
            <a:extLst>
              <a:ext uri="{FF2B5EF4-FFF2-40B4-BE49-F238E27FC236}">
                <a16:creationId xmlns:a16="http://schemas.microsoft.com/office/drawing/2014/main" id="{F082A73D-B300-40AF-933E-CAB6CBE503B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91375" y="2577042"/>
            <a:ext cx="4313238" cy="2875492"/>
          </a:xfrm>
        </p:spPr>
      </p:pic>
    </p:spTree>
    <p:extLst>
      <p:ext uri="{BB962C8B-B14F-4D97-AF65-F5344CB8AC3E}">
        <p14:creationId xmlns:p14="http://schemas.microsoft.com/office/powerpoint/2010/main" val="3096555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A81F0A-095D-477E-A252-28A743283B6D}"/>
              </a:ext>
            </a:extLst>
          </p:cNvPr>
          <p:cNvSpPr>
            <a:spLocks noGrp="1"/>
          </p:cNvSpPr>
          <p:nvPr>
            <p:ph type="title"/>
          </p:nvPr>
        </p:nvSpPr>
        <p:spPr>
          <a:xfrm>
            <a:off x="1315616" y="503853"/>
            <a:ext cx="10292618" cy="1222310"/>
          </a:xfrm>
        </p:spPr>
        <p:txBody>
          <a:bodyPr>
            <a:noAutofit/>
          </a:bodyPr>
          <a:lstStyle/>
          <a:p>
            <a:r>
              <a:rPr lang="ka-GE" sz="4000" dirty="0"/>
              <a:t>     მეფუტკრის პირბადე და ხელთათმანები  </a:t>
            </a:r>
            <a:endParaRPr lang="ru-RU" sz="4000" dirty="0"/>
          </a:p>
        </p:txBody>
      </p:sp>
      <p:pic>
        <p:nvPicPr>
          <p:cNvPr id="6" name="Объект 5">
            <a:extLst>
              <a:ext uri="{FF2B5EF4-FFF2-40B4-BE49-F238E27FC236}">
                <a16:creationId xmlns:a16="http://schemas.microsoft.com/office/drawing/2014/main" id="{22B2EE98-D7A3-40DE-8D9D-A6EB859BCA5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96546" y="2133599"/>
            <a:ext cx="3582955" cy="4397829"/>
          </a:xfrm>
        </p:spPr>
      </p:pic>
      <p:pic>
        <p:nvPicPr>
          <p:cNvPr id="8" name="Объект 7">
            <a:extLst>
              <a:ext uri="{FF2B5EF4-FFF2-40B4-BE49-F238E27FC236}">
                <a16:creationId xmlns:a16="http://schemas.microsoft.com/office/drawing/2014/main" id="{8826DD43-F77F-485A-81CF-F191043C233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45829" y="2125662"/>
            <a:ext cx="3582955" cy="4405765"/>
          </a:xfrm>
        </p:spPr>
      </p:pic>
    </p:spTree>
    <p:extLst>
      <p:ext uri="{BB962C8B-B14F-4D97-AF65-F5344CB8AC3E}">
        <p14:creationId xmlns:p14="http://schemas.microsoft.com/office/powerpoint/2010/main" val="4273975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271E91-2948-4795-98D1-7DEC11BDF322}"/>
              </a:ext>
            </a:extLst>
          </p:cNvPr>
          <p:cNvSpPr>
            <a:spLocks noGrp="1"/>
          </p:cNvSpPr>
          <p:nvPr>
            <p:ph type="title"/>
          </p:nvPr>
        </p:nvSpPr>
        <p:spPr>
          <a:xfrm>
            <a:off x="2592925" y="1726162"/>
            <a:ext cx="8911687" cy="2537927"/>
          </a:xfrm>
        </p:spPr>
        <p:txBody>
          <a:bodyPr>
            <a:normAutofit/>
          </a:bodyPr>
          <a:lstStyle/>
          <a:p>
            <a:r>
              <a:rPr lang="ka-GE" sz="5400" dirty="0"/>
              <a:t>მადლობა ყურადღებისათვის!</a:t>
            </a:r>
            <a:endParaRPr lang="ru-RU" sz="5400" dirty="0"/>
          </a:p>
        </p:txBody>
      </p:sp>
      <p:sp>
        <p:nvSpPr>
          <p:cNvPr id="3" name="Объект 2">
            <a:extLst>
              <a:ext uri="{FF2B5EF4-FFF2-40B4-BE49-F238E27FC236}">
                <a16:creationId xmlns:a16="http://schemas.microsoft.com/office/drawing/2014/main" id="{9B4D0CFA-8F9C-4118-B4D5-099200127134}"/>
              </a:ext>
            </a:extLst>
          </p:cNvPr>
          <p:cNvSpPr>
            <a:spLocks noGrp="1"/>
          </p:cNvSpPr>
          <p:nvPr>
            <p:ph idx="1"/>
          </p:nvPr>
        </p:nvSpPr>
        <p:spPr>
          <a:xfrm>
            <a:off x="6578082" y="5159829"/>
            <a:ext cx="5253134" cy="1446244"/>
          </a:xfrm>
        </p:spPr>
        <p:txBody>
          <a:bodyPr>
            <a:normAutofit/>
          </a:bodyPr>
          <a:lstStyle/>
          <a:p>
            <a:pPr marL="0" indent="0">
              <a:buNone/>
            </a:pPr>
            <a:r>
              <a:rPr lang="ka-GE" sz="3200" dirty="0"/>
              <a:t>                       2024 წელი</a:t>
            </a:r>
          </a:p>
          <a:p>
            <a:pPr marL="0" indent="0">
              <a:buNone/>
            </a:pPr>
            <a:r>
              <a:rPr lang="ka-GE" sz="3200" dirty="0"/>
              <a:t>   </a:t>
            </a:r>
            <a:endParaRPr lang="ru-RU" sz="3200" dirty="0"/>
          </a:p>
        </p:txBody>
      </p:sp>
    </p:spTree>
    <p:extLst>
      <p:ext uri="{BB962C8B-B14F-4D97-AF65-F5344CB8AC3E}">
        <p14:creationId xmlns:p14="http://schemas.microsoft.com/office/powerpoint/2010/main" val="7162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5B1633-CCF1-4CB1-9120-AF9837013E9F}"/>
              </a:ext>
            </a:extLst>
          </p:cNvPr>
          <p:cNvSpPr>
            <a:spLocks noGrp="1"/>
          </p:cNvSpPr>
          <p:nvPr>
            <p:ph type="title"/>
          </p:nvPr>
        </p:nvSpPr>
        <p:spPr>
          <a:xfrm>
            <a:off x="1251678" y="532660"/>
            <a:ext cx="10178322" cy="798989"/>
          </a:xfrm>
        </p:spPr>
        <p:txBody>
          <a:bodyPr>
            <a:normAutofit/>
          </a:bodyPr>
          <a:lstStyle/>
          <a:p>
            <a:r>
              <a:rPr lang="ka-GE" sz="3600" dirty="0"/>
              <a:t>               მეფუტკრეობა აჭარაში</a:t>
            </a:r>
            <a:endParaRPr lang="ru-RU" sz="3600" dirty="0"/>
          </a:p>
        </p:txBody>
      </p:sp>
      <p:sp>
        <p:nvSpPr>
          <p:cNvPr id="3" name="Объект 2">
            <a:extLst>
              <a:ext uri="{FF2B5EF4-FFF2-40B4-BE49-F238E27FC236}">
                <a16:creationId xmlns:a16="http://schemas.microsoft.com/office/drawing/2014/main" id="{E6A4DFFD-2525-4EB9-ADBA-EDF2BCA0F79E}"/>
              </a:ext>
            </a:extLst>
          </p:cNvPr>
          <p:cNvSpPr>
            <a:spLocks noGrp="1"/>
          </p:cNvSpPr>
          <p:nvPr>
            <p:ph idx="1"/>
          </p:nvPr>
        </p:nvSpPr>
        <p:spPr>
          <a:xfrm>
            <a:off x="1997476" y="1331649"/>
            <a:ext cx="8522563" cy="5526352"/>
          </a:xfrm>
        </p:spPr>
        <p:txBody>
          <a:bodyPr>
            <a:noAutofit/>
          </a:bodyPr>
          <a:lstStyle/>
          <a:p>
            <a:r>
              <a:rPr lang="ka-GE" sz="1800" dirty="0"/>
              <a:t>   მეფუტკრეობა სოფლის მეურნეობის ერთ-ერთი უძველესი დარგია. ქართული ეთნოგრაფია მეფუტკრეობის შესწავლის არაერთი  მრავალსაუკუნოვანი ტრადიციებით დასტურდება, საინტერესოა  რომ ქართველები მეფუტკრეობას და  თაფლის შენახვას 5500 წლის წინ ეწეოდნენ.</a:t>
            </a:r>
          </a:p>
          <a:p>
            <a:r>
              <a:rPr lang="ka-GE" sz="1800" dirty="0"/>
              <a:t>    ფუტკრის სამშობლოდ</a:t>
            </a:r>
            <a:r>
              <a:rPr lang="en-US" sz="1800" dirty="0"/>
              <a:t> </a:t>
            </a:r>
            <a:r>
              <a:rPr lang="ka-GE" sz="1800" dirty="0"/>
              <a:t>სამხრეთ აზია ითვლება, რადგან  აქ ბინადრობსს ფუტკრის ყველა სახის წარმომადგენელი, აქედან კი ყველგან გავრცელდა. არსებობს ფუტკრის მრავალი სახეობა. საქართველოში კი გავრცელებულია ქართული ანუ კავკასიური ფუტკარი.</a:t>
            </a:r>
          </a:p>
          <a:p>
            <a:r>
              <a:rPr lang="ka-GE" sz="1800" dirty="0"/>
              <a:t>     ქართული მთის რუხი ანუ კავკასიონის რუხი ფუტკარი უხსოვარი დროიდან ცხოვრობს კვკასიის დიდ და პატარა მთის კალთებზე. გარეგნობით სადად დაფერადებულია. პირველად რუს აკადემიკოს პალასის მიერ იქნა აღწერილი 1773 წელს კავკასიის ფუტკარი და</a:t>
            </a:r>
            <a:r>
              <a:rPr lang="en-US" sz="1800" dirty="0"/>
              <a:t> </a:t>
            </a:r>
            <a:r>
              <a:rPr lang="ka-GE" sz="1800" dirty="0"/>
              <a:t>მას ბრტყელ თათიანი უწოდა. პალასის მიერ აღწერილი იყო კავკასიის ყვითელი ფუტკარი, ყვითელი ზოლით.</a:t>
            </a:r>
          </a:p>
          <a:p>
            <a:r>
              <a:rPr lang="ka-GE" sz="1800" dirty="0"/>
              <a:t>      აჭარაში ფუტკარი გავრცელებული უნდა იყოს ლაზეთიდან ჭოროხის ხეობაში, შავი ზღვის პირის მიდამოებში, აჭარისწყლის ხეობაში და შემდეგ მთელ აჭარაში.   </a:t>
            </a:r>
            <a:endParaRPr lang="ru-RU" sz="1800" dirty="0"/>
          </a:p>
        </p:txBody>
      </p:sp>
    </p:spTree>
    <p:extLst>
      <p:ext uri="{BB962C8B-B14F-4D97-AF65-F5344CB8AC3E}">
        <p14:creationId xmlns:p14="http://schemas.microsoft.com/office/powerpoint/2010/main" val="122455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AD7204-509A-42DC-AF0A-9F35A426560F}"/>
              </a:ext>
            </a:extLst>
          </p:cNvPr>
          <p:cNvSpPr>
            <a:spLocks noGrp="1"/>
          </p:cNvSpPr>
          <p:nvPr>
            <p:ph type="title"/>
          </p:nvPr>
        </p:nvSpPr>
        <p:spPr>
          <a:xfrm>
            <a:off x="861134" y="275208"/>
            <a:ext cx="10568866" cy="861133"/>
          </a:xfrm>
        </p:spPr>
        <p:txBody>
          <a:bodyPr>
            <a:normAutofit/>
          </a:bodyPr>
          <a:lstStyle/>
          <a:p>
            <a:r>
              <a:rPr lang="ka-GE" dirty="0"/>
              <a:t>        </a:t>
            </a:r>
            <a:r>
              <a:rPr lang="en-US" dirty="0"/>
              <a:t>            </a:t>
            </a:r>
            <a:r>
              <a:rPr lang="ka-GE" dirty="0"/>
              <a:t>უძველესი </a:t>
            </a:r>
            <a:r>
              <a:rPr lang="en-US" dirty="0"/>
              <a:t> </a:t>
            </a:r>
            <a:r>
              <a:rPr lang="ka-GE" dirty="0"/>
              <a:t>აღმოჩენები</a:t>
            </a:r>
            <a:endParaRPr lang="ru-RU" dirty="0"/>
          </a:p>
        </p:txBody>
      </p:sp>
      <p:pic>
        <p:nvPicPr>
          <p:cNvPr id="6" name="Объект 5">
            <a:extLst>
              <a:ext uri="{FF2B5EF4-FFF2-40B4-BE49-F238E27FC236}">
                <a16:creationId xmlns:a16="http://schemas.microsoft.com/office/drawing/2014/main" id="{D18ABAD3-4F61-4BC4-8FAA-7ED7C90688C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4804" y="1358284"/>
            <a:ext cx="5956916" cy="4900474"/>
          </a:xfrm>
        </p:spPr>
      </p:pic>
      <p:sp>
        <p:nvSpPr>
          <p:cNvPr id="14" name="Объект 13">
            <a:extLst>
              <a:ext uri="{FF2B5EF4-FFF2-40B4-BE49-F238E27FC236}">
                <a16:creationId xmlns:a16="http://schemas.microsoft.com/office/drawing/2014/main" id="{FAE72577-E515-49A5-A62B-7057060600FE}"/>
              </a:ext>
            </a:extLst>
          </p:cNvPr>
          <p:cNvSpPr>
            <a:spLocks noGrp="1"/>
          </p:cNvSpPr>
          <p:nvPr>
            <p:ph sz="half" idx="2"/>
          </p:nvPr>
        </p:nvSpPr>
        <p:spPr>
          <a:xfrm>
            <a:off x="6889072" y="1358285"/>
            <a:ext cx="4643021" cy="4900474"/>
          </a:xfrm>
        </p:spPr>
        <p:txBody>
          <a:bodyPr>
            <a:normAutofit fontScale="92500" lnSpcReduction="20000"/>
          </a:bodyPr>
          <a:lstStyle/>
          <a:p>
            <a:r>
              <a:rPr lang="en-US" sz="1800" dirty="0"/>
              <a:t>2023</a:t>
            </a:r>
            <a:r>
              <a:rPr lang="ka-GE" sz="1800" dirty="0"/>
              <a:t>წელს ბორჯომის რაიონის სოფელ საკირესთან აღმოაჩინეს ძვ. წ. </a:t>
            </a:r>
            <a:r>
              <a:rPr lang="en-US" sz="1800" dirty="0"/>
              <a:t>IV</a:t>
            </a:r>
            <a:r>
              <a:rPr lang="ka-GE" sz="1800" dirty="0"/>
              <a:t> ათასწლეულის შუა ხანებით დათარიღებული ყორღანი. არქეოლოგიური გათხრების დროს იპოვეს ორი კერამიკული ჭურჭელიც, სადაც თაფლი იყო ჩასხმული. ლაბორატორიული კვლევების შედეგად დადასტურდა, რომ თაფლი 5500 წლის წინანდელია.</a:t>
            </a:r>
          </a:p>
          <a:p>
            <a:r>
              <a:rPr lang="ka-GE" sz="1800" dirty="0"/>
              <a:t>აქამდე თაფლის უძველეს კერად ეგვიპტე ითვლებოდა, რადგან 3000 წლის წინანდელი</a:t>
            </a:r>
            <a:r>
              <a:rPr lang="en-US" sz="1800" dirty="0"/>
              <a:t> </a:t>
            </a:r>
            <a:r>
              <a:rPr lang="ka-GE" sz="1800" dirty="0"/>
              <a:t> თაფლი ტუტანხანომის საფლავში აღმოჩინეს და მისი ანალოგი არ მოიძებნება.</a:t>
            </a:r>
          </a:p>
          <a:p>
            <a:r>
              <a:rPr lang="ka-GE" sz="1800" dirty="0"/>
              <a:t>ბორჯომში ჩატარებულმა არქეოლოგიურმა კვლევამ კი დაადასტურა, რომ საქართველო არა მხოლოდ ვაზის, არამედ თაფლის სამშობლოც არის.</a:t>
            </a:r>
            <a:endParaRPr lang="ru-RU" sz="1800" dirty="0"/>
          </a:p>
        </p:txBody>
      </p:sp>
    </p:spTree>
    <p:extLst>
      <p:ext uri="{BB962C8B-B14F-4D97-AF65-F5344CB8AC3E}">
        <p14:creationId xmlns:p14="http://schemas.microsoft.com/office/powerpoint/2010/main" val="207068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F2B86A-63CF-4F08-9EB2-220087637EBA}"/>
              </a:ext>
            </a:extLst>
          </p:cNvPr>
          <p:cNvSpPr>
            <a:spLocks noGrp="1"/>
          </p:cNvSpPr>
          <p:nvPr>
            <p:ph type="title"/>
          </p:nvPr>
        </p:nvSpPr>
        <p:spPr>
          <a:xfrm>
            <a:off x="1251678" y="382385"/>
            <a:ext cx="10178322" cy="570115"/>
          </a:xfrm>
        </p:spPr>
        <p:txBody>
          <a:bodyPr>
            <a:normAutofit/>
          </a:bodyPr>
          <a:lstStyle/>
          <a:p>
            <a:r>
              <a:rPr lang="ka-GE" sz="2800" dirty="0"/>
              <a:t>      ქართული მთის რუხი ანუ კავკასიური ფუტკარი</a:t>
            </a:r>
            <a:endParaRPr lang="ru-RU" sz="2800" dirty="0"/>
          </a:p>
        </p:txBody>
      </p:sp>
      <p:pic>
        <p:nvPicPr>
          <p:cNvPr id="6" name="Объект 5">
            <a:extLst>
              <a:ext uri="{FF2B5EF4-FFF2-40B4-BE49-F238E27FC236}">
                <a16:creationId xmlns:a16="http://schemas.microsoft.com/office/drawing/2014/main" id="{6063AB26-44BF-4DD2-8231-6D06398D957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3604" y="1291701"/>
            <a:ext cx="5183327" cy="4944862"/>
          </a:xfrm>
        </p:spPr>
      </p:pic>
      <p:sp>
        <p:nvSpPr>
          <p:cNvPr id="4" name="Объект 3">
            <a:extLst>
              <a:ext uri="{FF2B5EF4-FFF2-40B4-BE49-F238E27FC236}">
                <a16:creationId xmlns:a16="http://schemas.microsoft.com/office/drawing/2014/main" id="{ABEE07C0-B8A6-4F48-B07F-7D14DF1F87E6}"/>
              </a:ext>
            </a:extLst>
          </p:cNvPr>
          <p:cNvSpPr>
            <a:spLocks noGrp="1"/>
          </p:cNvSpPr>
          <p:nvPr>
            <p:ph sz="half" idx="2"/>
          </p:nvPr>
        </p:nvSpPr>
        <p:spPr>
          <a:xfrm>
            <a:off x="6391922" y="1291701"/>
            <a:ext cx="4856086" cy="4944863"/>
          </a:xfrm>
        </p:spPr>
        <p:txBody>
          <a:bodyPr>
            <a:normAutofit fontScale="92500" lnSpcReduction="20000"/>
          </a:bodyPr>
          <a:lstStyle/>
          <a:p>
            <a:r>
              <a:rPr lang="ka-GE" sz="1800" dirty="0"/>
              <a:t>ქართული მთის რუხი ფუტკარი ხასიათდება გამოკვეთილი თვისებებით-გრძელი ხორთუმი, ზომიერი ნაყრიანობა, დაბალი ტემპერატურის გამძლეობა და  თვინიერება. </a:t>
            </a:r>
          </a:p>
          <a:p>
            <a:r>
              <a:rPr lang="ka-GE" sz="1800" dirty="0"/>
              <a:t>მისი უნიკალურობის შესახებ მსოფლიომ 1961 წელს გერმანიაში, ქალაქ ერფურტში, მებაღეობის საერთაშორისო გამოფენაზე შეიტყო. ჩხოროწყუს საჯიშე მეურნეობიდან წაყვანილმა ფუტკრების ორმა ოჯახმა 97,3კგ თაფლი შეაგროვა და ოქროს მედალი დაიმსახურა.  სწორედ რუხმა ფუტკარმა შეძლო ყველაზე დიდი რაოდენობის თაფლის მოგროვება თავისი  გრძელი ხორთუმის დამსახურებით.  მისი სიგრძე დაახლოებით 7,23მმ. </a:t>
            </a:r>
          </a:p>
          <a:p>
            <a:r>
              <a:rPr lang="ka-GE" sz="1800" dirty="0"/>
              <a:t>ქართულმა ფუტკარმა კიდევ ორჯერ, 1965წელს, ქ. ბუქარესტში  და 1971 წლის აგვისტოში ქ.მოსკოვში მეფუტკრეობის საერთაშორისო კონგრესზე მოიპოვა ოქროს მედალი და მთელ მსოფლიოში გაითქვა სახელი.</a:t>
            </a:r>
            <a:endParaRPr lang="ru-RU" sz="1800" dirty="0"/>
          </a:p>
        </p:txBody>
      </p:sp>
    </p:spTree>
    <p:extLst>
      <p:ext uri="{BB962C8B-B14F-4D97-AF65-F5344CB8AC3E}">
        <p14:creationId xmlns:p14="http://schemas.microsoft.com/office/powerpoint/2010/main" val="318902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784837-8F08-4ACC-AFB9-E8B40864C5D8}"/>
              </a:ext>
            </a:extLst>
          </p:cNvPr>
          <p:cNvSpPr>
            <a:spLocks noGrp="1"/>
          </p:cNvSpPr>
          <p:nvPr>
            <p:ph type="title"/>
          </p:nvPr>
        </p:nvSpPr>
        <p:spPr>
          <a:xfrm>
            <a:off x="1251678" y="382385"/>
            <a:ext cx="10178322" cy="984776"/>
          </a:xfrm>
        </p:spPr>
        <p:txBody>
          <a:bodyPr/>
          <a:lstStyle/>
          <a:p>
            <a:r>
              <a:rPr lang="ka-GE" dirty="0"/>
              <a:t>           </a:t>
            </a:r>
            <a:r>
              <a:rPr lang="en-US" dirty="0"/>
              <a:t>           </a:t>
            </a:r>
            <a:r>
              <a:rPr lang="ka-GE" dirty="0"/>
              <a:t>ფუტკრის  </a:t>
            </a:r>
            <a:r>
              <a:rPr lang="en-US" dirty="0"/>
              <a:t>   </a:t>
            </a:r>
            <a:r>
              <a:rPr lang="ka-GE" dirty="0"/>
              <a:t> ოჯახი</a:t>
            </a:r>
            <a:endParaRPr lang="ru-RU" dirty="0"/>
          </a:p>
        </p:txBody>
      </p:sp>
      <p:pic>
        <p:nvPicPr>
          <p:cNvPr id="6" name="Объект 5">
            <a:extLst>
              <a:ext uri="{FF2B5EF4-FFF2-40B4-BE49-F238E27FC236}">
                <a16:creationId xmlns:a16="http://schemas.microsoft.com/office/drawing/2014/main" id="{A89E6C53-9986-4259-B9A0-D1A15B6D9ED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5522" y="1287264"/>
            <a:ext cx="3923930" cy="5570736"/>
          </a:xfrm>
        </p:spPr>
      </p:pic>
      <p:sp>
        <p:nvSpPr>
          <p:cNvPr id="4" name="Объект 3">
            <a:extLst>
              <a:ext uri="{FF2B5EF4-FFF2-40B4-BE49-F238E27FC236}">
                <a16:creationId xmlns:a16="http://schemas.microsoft.com/office/drawing/2014/main" id="{33C9EC6E-02C5-42A3-8F5E-33D45EF52608}"/>
              </a:ext>
            </a:extLst>
          </p:cNvPr>
          <p:cNvSpPr>
            <a:spLocks noGrp="1"/>
          </p:cNvSpPr>
          <p:nvPr>
            <p:ph sz="half" idx="2"/>
          </p:nvPr>
        </p:nvSpPr>
        <p:spPr>
          <a:xfrm>
            <a:off x="5415379" y="1287263"/>
            <a:ext cx="5726098" cy="5570738"/>
          </a:xfrm>
        </p:spPr>
        <p:txBody>
          <a:bodyPr>
            <a:normAutofit fontScale="92500" lnSpcReduction="10000"/>
          </a:bodyPr>
          <a:lstStyle/>
          <a:p>
            <a:r>
              <a:rPr lang="ka-GE" sz="1800" dirty="0"/>
              <a:t>   ფუტკრის იჯახი შედგება-ერთი დედის, მრავალი ათასი  მუშა და რამდენიმე ათასი მამალი ფუტკრისგან.</a:t>
            </a:r>
          </a:p>
          <a:p>
            <a:r>
              <a:rPr lang="ka-GE" sz="1800" dirty="0"/>
              <a:t>   მუშა ფუტკარი სქესობრივად მდედრია, აქვს გრძელი ხორთუმი, მისი ტანის სიგრძე 12-14მმ, მასა 100მგ აღწევს. აქვს ფიჭის შენების ინსტიქტი , აგროვებს და გადაამუშავებს საკვებს, ზრდის ახალ თაობას, იცავს ბუდეს და სხვა.</a:t>
            </a:r>
          </a:p>
          <a:p>
            <a:r>
              <a:rPr lang="ka-GE" sz="1800" dirty="0"/>
              <a:t>     დედა ფუტკარი- დედა ფუტკარს აქვს დიდი ტანი (20-25მმ), მოკლე ხორთუმი, ის ერთადერთი სრულყოფილი დედალია, რომელიც ნაყოფიერდება მამლისაგან და განაყოფიერებულ კვერცხებს დებს. კვერცხის რაოდენობა სეზონის აქტიურ პერიოდში დღე-ღამეში 1500-2000ცალამდე აღწევს. მისი სიცოცხლის ხანგრძლივობა 4-5 წლამდე გრძელდება.</a:t>
            </a:r>
          </a:p>
          <a:p>
            <a:r>
              <a:rPr lang="ka-GE" sz="1800" dirty="0"/>
              <a:t>    მამა ფუტკარი- მამალი ფუტკარი გაზაფხულზე ჩნდება და ზაფხულის ბოლომდე ოჯახშია. მათ მხოლოდ განაყოფიერებული ფუნქცია აქვთ. ტანად დიდები არიან, მოკლეხორთუმიანები. არა აქვს მუშაობის უნარი. ვითარდებიან განუყოფიერებული კვერცხიდან.</a:t>
            </a:r>
            <a:endParaRPr lang="ru-RU" sz="1800" dirty="0"/>
          </a:p>
        </p:txBody>
      </p:sp>
    </p:spTree>
    <p:extLst>
      <p:ext uri="{BB962C8B-B14F-4D97-AF65-F5344CB8AC3E}">
        <p14:creationId xmlns:p14="http://schemas.microsoft.com/office/powerpoint/2010/main" val="225951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1C4C55-5F66-4812-A2F8-19F65EBC62A6}"/>
              </a:ext>
            </a:extLst>
          </p:cNvPr>
          <p:cNvSpPr>
            <a:spLocks noGrp="1"/>
          </p:cNvSpPr>
          <p:nvPr>
            <p:ph type="title"/>
          </p:nvPr>
        </p:nvSpPr>
        <p:spPr>
          <a:xfrm>
            <a:off x="1562470" y="186432"/>
            <a:ext cx="7590409" cy="923278"/>
          </a:xfrm>
        </p:spPr>
        <p:txBody>
          <a:bodyPr>
            <a:normAutofit/>
          </a:bodyPr>
          <a:lstStyle/>
          <a:p>
            <a:r>
              <a:rPr lang="ka-GE" dirty="0"/>
              <a:t>     ფუტკრების</a:t>
            </a:r>
            <a:r>
              <a:rPr lang="en-US" dirty="0"/>
              <a:t>  </a:t>
            </a:r>
            <a:r>
              <a:rPr lang="ka-GE" dirty="0"/>
              <a:t> მუშა</a:t>
            </a:r>
            <a:r>
              <a:rPr lang="en-US" dirty="0"/>
              <a:t> </a:t>
            </a:r>
            <a:r>
              <a:rPr lang="ka-GE" dirty="0"/>
              <a:t> პროცესი</a:t>
            </a:r>
            <a:endParaRPr lang="ru-RU" dirty="0"/>
          </a:p>
        </p:txBody>
      </p:sp>
      <p:pic>
        <p:nvPicPr>
          <p:cNvPr id="5" name="Объект 4">
            <a:extLst>
              <a:ext uri="{FF2B5EF4-FFF2-40B4-BE49-F238E27FC236}">
                <a16:creationId xmlns:a16="http://schemas.microsoft.com/office/drawing/2014/main" id="{445A69A3-5CC7-43F1-BB75-DD3D2617F9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9833" y="1191826"/>
            <a:ext cx="8815526" cy="5666174"/>
          </a:xfrm>
        </p:spPr>
      </p:pic>
    </p:spTree>
    <p:extLst>
      <p:ext uri="{BB962C8B-B14F-4D97-AF65-F5344CB8AC3E}">
        <p14:creationId xmlns:p14="http://schemas.microsoft.com/office/powerpoint/2010/main" val="1184614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1CEC83-9280-436D-BAE8-C104364C7A9E}"/>
              </a:ext>
            </a:extLst>
          </p:cNvPr>
          <p:cNvSpPr>
            <a:spLocks noGrp="1"/>
          </p:cNvSpPr>
          <p:nvPr>
            <p:ph type="title"/>
          </p:nvPr>
        </p:nvSpPr>
        <p:spPr>
          <a:xfrm>
            <a:off x="3231472" y="382385"/>
            <a:ext cx="8198528" cy="1206718"/>
          </a:xfrm>
        </p:spPr>
        <p:txBody>
          <a:bodyPr>
            <a:normAutofit fontScale="90000"/>
          </a:bodyPr>
          <a:lstStyle/>
          <a:p>
            <a:r>
              <a:rPr lang="en-US" dirty="0">
                <a:solidFill>
                  <a:srgbClr val="C00000"/>
                </a:solidFill>
              </a:rPr>
              <a:t>        </a:t>
            </a:r>
            <a:r>
              <a:rPr lang="ka-GE" dirty="0">
                <a:solidFill>
                  <a:schemeClr val="tx1"/>
                </a:solidFill>
              </a:rPr>
              <a:t>ფუტკრის  ფიჭა</a:t>
            </a:r>
            <a:br>
              <a:rPr lang="en-US" dirty="0">
                <a:solidFill>
                  <a:srgbClr val="C00000"/>
                </a:solidFill>
              </a:rPr>
            </a:br>
            <a:br>
              <a:rPr lang="en-US" dirty="0">
                <a:solidFill>
                  <a:srgbClr val="C00000"/>
                </a:solidFill>
              </a:rPr>
            </a:br>
            <a:endParaRPr lang="ru-RU" dirty="0">
              <a:solidFill>
                <a:srgbClr val="C00000"/>
              </a:solidFill>
            </a:endParaRPr>
          </a:p>
        </p:txBody>
      </p:sp>
      <p:pic>
        <p:nvPicPr>
          <p:cNvPr id="6" name="Объект 5">
            <a:extLst>
              <a:ext uri="{FF2B5EF4-FFF2-40B4-BE49-F238E27FC236}">
                <a16:creationId xmlns:a16="http://schemas.microsoft.com/office/drawing/2014/main" id="{BD040F5A-38BC-4D3F-85D6-1896FE4D5B4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3503" y="1864310"/>
            <a:ext cx="5985670" cy="4495894"/>
          </a:xfrm>
        </p:spPr>
      </p:pic>
      <p:sp>
        <p:nvSpPr>
          <p:cNvPr id="4" name="Объект 3">
            <a:extLst>
              <a:ext uri="{FF2B5EF4-FFF2-40B4-BE49-F238E27FC236}">
                <a16:creationId xmlns:a16="http://schemas.microsoft.com/office/drawing/2014/main" id="{722D5A41-B9FE-4BDF-AA1B-036D46DB6718}"/>
              </a:ext>
            </a:extLst>
          </p:cNvPr>
          <p:cNvSpPr>
            <a:spLocks noGrp="1"/>
          </p:cNvSpPr>
          <p:nvPr>
            <p:ph sz="half" idx="2"/>
          </p:nvPr>
        </p:nvSpPr>
        <p:spPr>
          <a:xfrm>
            <a:off x="7013359" y="1864311"/>
            <a:ext cx="4279038" cy="4611304"/>
          </a:xfrm>
        </p:spPr>
        <p:txBody>
          <a:bodyPr>
            <a:normAutofit/>
          </a:bodyPr>
          <a:lstStyle/>
          <a:p>
            <a:r>
              <a:rPr lang="ka-GE" sz="1800" dirty="0">
                <a:solidFill>
                  <a:schemeClr val="tx1"/>
                </a:solidFill>
              </a:rPr>
              <a:t>ფუტკრის ფიჭა ფუტკრების კონსტრუქციაა, რომელიც დამზადებულია ცვილისაგან. ფუტკრები მას იყენებენ საკვების შესანახად (თაფლი და ჭეო) და შთამომავლობის გამოსაყვანად. ასევე ეს არის ფუტკრების ბუდე.</a:t>
            </a:r>
          </a:p>
          <a:p>
            <a:r>
              <a:rPr lang="ka-GE" sz="1800" dirty="0">
                <a:solidFill>
                  <a:schemeClr val="tx1"/>
                </a:solidFill>
              </a:rPr>
              <a:t> ფიჭა შედგება ექვსკუთხედი, პრიზმული უჯრებისაგან, რომელიც მოქცეულია ორივე მხარეს. ფიჭის ზომა დამოკიდებულია სკის ფორმაზე და ზომაზე. ერთი ფუტკრის უჯრაზე იხარჯება დაახლოებით 13 მილიგრამი ფიჭა.</a:t>
            </a:r>
            <a:endParaRPr lang="ru-RU" sz="1800" dirty="0">
              <a:solidFill>
                <a:schemeClr val="tx1"/>
              </a:solidFill>
            </a:endParaRPr>
          </a:p>
        </p:txBody>
      </p:sp>
    </p:spTree>
    <p:extLst>
      <p:ext uri="{BB962C8B-B14F-4D97-AF65-F5344CB8AC3E}">
        <p14:creationId xmlns:p14="http://schemas.microsoft.com/office/powerpoint/2010/main" val="1176676777"/>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1412</TotalTime>
  <Words>2062</Words>
  <Application>Microsoft Office PowerPoint</Application>
  <PresentationFormat>Широкоэкранный</PresentationFormat>
  <Paragraphs>128</Paragraphs>
  <Slides>39</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39</vt:i4>
      </vt:variant>
    </vt:vector>
  </HeadingPairs>
  <TitlesOfParts>
    <vt:vector size="45" baseType="lpstr">
      <vt:lpstr>Arial</vt:lpstr>
      <vt:lpstr>Calibri</vt:lpstr>
      <vt:lpstr>Century Gothic</vt:lpstr>
      <vt:lpstr>Sylfaen</vt:lpstr>
      <vt:lpstr>Wingdings 3</vt:lpstr>
      <vt:lpstr>Легкий дым</vt:lpstr>
      <vt:lpstr>Презентация PowerPoint</vt:lpstr>
      <vt:lpstr>ხარიტონ ახვლედიანის სახელობის მუზეუმი  მეფუტკრეობა აჭარაში</vt:lpstr>
      <vt:lpstr>მეფუტკრეობა აჭარაში</vt:lpstr>
      <vt:lpstr>               მეფუტკრეობა აჭარაში</vt:lpstr>
      <vt:lpstr>                    უძველესი  აღმოჩენები</vt:lpstr>
      <vt:lpstr>      ქართული მთის რუხი ანუ კავკასიური ფუტკარი</vt:lpstr>
      <vt:lpstr>                      ფუტკრის      ოჯახი</vt:lpstr>
      <vt:lpstr>     ფუტკრების   მუშა  პროცესი</vt:lpstr>
      <vt:lpstr>        ფუტკრის  ფიჭა  </vt:lpstr>
      <vt:lpstr>         ფუტკრის    ჭეო    </vt:lpstr>
      <vt:lpstr>                           ჯარას  სკა  ხეზე</vt:lpstr>
      <vt:lpstr>         ჯარა  სკის  ისტორია</vt:lpstr>
      <vt:lpstr>ჯარას თაფლი</vt:lpstr>
      <vt:lpstr>               ჯარაში ფიჭების განლაგება</vt:lpstr>
      <vt:lpstr>             გეჯური    მეფუტკრეობა    </vt:lpstr>
      <vt:lpstr>           სკების       განლაგება  </vt:lpstr>
      <vt:lpstr>     სკების განლაგება კარ-მიდამოში</vt:lpstr>
      <vt:lpstr>              სახლის კედელზე მიმაგრებული                                      ჯარა სკა      </vt:lpstr>
      <vt:lpstr>                          კლდეზე მიმაგრებული სკები </vt:lpstr>
      <vt:lpstr>  მეფუტკრეობაში გამოყენებული                                           ინვენტარი      </vt:lpstr>
      <vt:lpstr>ჩარჩოიანი  სკები</vt:lpstr>
      <vt:lpstr>თანამედროვე ტიპის ჩარჩოიანი სკების განლაგება</vt:lpstr>
      <vt:lpstr>                მრავალკორპუსიანი ჩარჩოიანი  სკები                        </vt:lpstr>
      <vt:lpstr>       მეფუტკრე  თაფლის  ხილვის  დროს</vt:lpstr>
      <vt:lpstr>როგორ ხდება თაფლის დაწურვა?</vt:lpstr>
      <vt:lpstr>           თაფლოვანი მცენარეები</vt:lpstr>
      <vt:lpstr>               თაფლოვანი მცენარეები   </vt:lpstr>
      <vt:lpstr>ფუტკარი დამტვერვის დროს</vt:lpstr>
      <vt:lpstr>                                        ეს   საინტერესოა   </vt:lpstr>
      <vt:lpstr>თაფლის  პროდუქცია</vt:lpstr>
      <vt:lpstr>           თაფლიანი   წყალი      </vt:lpstr>
      <vt:lpstr>     ფუტკრის მსოფლიო დღე</vt:lpstr>
      <vt:lpstr>Презентация PowerPoint</vt:lpstr>
      <vt:lpstr>     აჭარის მეფუტკრეობის ბიზნეს ასოციაცია                                                     </vt:lpstr>
      <vt:lpstr>ქალები საქართველოდან</vt:lpstr>
      <vt:lpstr>      2022 წლის ექსპედიციის მასალები</vt:lpstr>
      <vt:lpstr>მეფუტკრის სპეციალური სამოსი და                                             მინი ნუკლეუსი</vt:lpstr>
      <vt:lpstr>     მეფუტკრის პირბადე და ხელთათმანები  </vt:lpstr>
      <vt:lpstr>მადლობა ყურადღებისათვის!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მეფუტკრეობა აჭარაში</dc:title>
  <dc:creator>user</dc:creator>
  <cp:lastModifiedBy>user</cp:lastModifiedBy>
  <cp:revision>320</cp:revision>
  <dcterms:created xsi:type="dcterms:W3CDTF">2024-01-22T12:42:51Z</dcterms:created>
  <dcterms:modified xsi:type="dcterms:W3CDTF">2024-04-24T08:13:55Z</dcterms:modified>
</cp:coreProperties>
</file>