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16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FE241C-5D01-4800-AB0F-BCD17A348EF6}" type="datetimeFigureOut">
              <a:rPr lang="ru-RU" smtClean="0"/>
              <a:t>17.04.2024</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B8F9BE-44EA-408E-BFFF-EF367C934D42}" type="slidenum">
              <a:rPr lang="ru-RU" smtClean="0"/>
              <a:t>‹#›</a:t>
            </a:fld>
            <a:endParaRPr lang="ru-RU"/>
          </a:p>
        </p:txBody>
      </p:sp>
    </p:spTree>
    <p:extLst>
      <p:ext uri="{BB962C8B-B14F-4D97-AF65-F5344CB8AC3E}">
        <p14:creationId xmlns:p14="http://schemas.microsoft.com/office/powerpoint/2010/main" val="1039777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C77966-6E3D-41A1-993B-3FA86CF9F0CC}" type="slidenum">
              <a:rPr lang="ru-RU" smtClean="0"/>
              <a:t>11</a:t>
            </a:fld>
            <a:endParaRPr lang="ru-RU"/>
          </a:p>
        </p:txBody>
      </p:sp>
    </p:spTree>
    <p:extLst>
      <p:ext uri="{BB962C8B-B14F-4D97-AF65-F5344CB8AC3E}">
        <p14:creationId xmlns:p14="http://schemas.microsoft.com/office/powerpoint/2010/main" val="3128421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3C77966-6E3D-41A1-993B-3FA86CF9F0CC}" type="slidenum">
              <a:rPr lang="ru-RU" smtClean="0"/>
              <a:t>29</a:t>
            </a:fld>
            <a:endParaRPr lang="ru-RU"/>
          </a:p>
        </p:txBody>
      </p:sp>
    </p:spTree>
    <p:extLst>
      <p:ext uri="{BB962C8B-B14F-4D97-AF65-F5344CB8AC3E}">
        <p14:creationId xmlns:p14="http://schemas.microsoft.com/office/powerpoint/2010/main" val="2289493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586906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1084501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07757" y="365125"/>
            <a:ext cx="1478756"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71488" y="365125"/>
            <a:ext cx="4321969"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479132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2464889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3745686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71487"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3486150" y="1825625"/>
            <a:ext cx="2900363"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77C3AF3-ED8C-483B-96AB-1136EC2FAEEB}" type="datetimeFigureOut">
              <a:rPr lang="ru-RU" smtClean="0"/>
              <a:t>17.04.2024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1754533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77C3AF3-ED8C-483B-96AB-1136EC2FAEEB}" type="datetimeFigureOut">
              <a:rPr lang="ru-RU" smtClean="0"/>
              <a:t>17.04.2024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97420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77C3AF3-ED8C-483B-96AB-1136EC2FAEEB}" type="datetimeFigureOut">
              <a:rPr lang="ru-RU" smtClean="0"/>
              <a:t>17.04.2024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3969889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7C3AF3-ED8C-483B-96AB-1136EC2FAEEB}" type="datetimeFigureOut">
              <a:rPr lang="ru-RU" smtClean="0"/>
              <a:t>17.04.2024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3171386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77C3AF3-ED8C-483B-96AB-1136EC2FAEEB}" type="datetimeFigureOut">
              <a:rPr lang="ru-RU" smtClean="0"/>
              <a:t>17.04.2024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119722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77C3AF3-ED8C-483B-96AB-1136EC2FAEEB}" type="datetimeFigureOut">
              <a:rPr lang="ru-RU" smtClean="0"/>
              <a:t>17.04.2024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66A5093-08CC-4D51-9DD3-186E72624DE9}" type="slidenum">
              <a:rPr lang="ru-RU" smtClean="0"/>
              <a:t>‹#›</a:t>
            </a:fld>
            <a:endParaRPr lang="ru-RU"/>
          </a:p>
        </p:txBody>
      </p:sp>
    </p:spTree>
    <p:extLst>
      <p:ext uri="{BB962C8B-B14F-4D97-AF65-F5344CB8AC3E}">
        <p14:creationId xmlns:p14="http://schemas.microsoft.com/office/powerpoint/2010/main" val="4114649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7C3AF3-ED8C-483B-96AB-1136EC2FAEEB}" type="datetimeFigureOut">
              <a:rPr lang="ru-RU" smtClean="0"/>
              <a:t>17.04.2024</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6A5093-08CC-4D51-9DD3-186E72624DE9}" type="slidenum">
              <a:rPr lang="ru-RU" smtClean="0"/>
              <a:t>‹#›</a:t>
            </a:fld>
            <a:endParaRPr lang="ru-RU"/>
          </a:p>
        </p:txBody>
      </p:sp>
    </p:spTree>
    <p:extLst>
      <p:ext uri="{BB962C8B-B14F-4D97-AF65-F5344CB8AC3E}">
        <p14:creationId xmlns:p14="http://schemas.microsoft.com/office/powerpoint/2010/main" val="2927293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8.jpeg"/><Relationship Id="rId5" Type="http://schemas.microsoft.com/office/2007/relationships/hdphoto" Target="../media/hdphoto2.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gif"/></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28589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t="7292"/>
          <a:stretch/>
        </p:blipFill>
        <p:spPr>
          <a:xfrm>
            <a:off x="292781" y="116632"/>
            <a:ext cx="5440731" cy="3354247"/>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l="15350" r="41600"/>
          <a:stretch/>
        </p:blipFill>
        <p:spPr>
          <a:xfrm>
            <a:off x="6029376" y="116632"/>
            <a:ext cx="2851909" cy="6624736"/>
          </a:xfrm>
          <a:prstGeom prst="rect">
            <a:avLst/>
          </a:prstGeom>
        </p:spPr>
      </p:pic>
      <p:pic>
        <p:nvPicPr>
          <p:cNvPr id="8" name="Picture 4" descr="C:\Users\Merabi\Desktop\article75108.jpg"/>
          <p:cNvPicPr>
            <a:picLocks noChangeAspect="1" noChangeArrowheads="1"/>
          </p:cNvPicPr>
          <p:nvPr/>
        </p:nvPicPr>
        <p:blipFill rotWithShape="1">
          <a:blip r:embed="rId5">
            <a:extLst>
              <a:ext uri="{28A0092B-C50C-407E-A947-70E740481C1C}">
                <a14:useLocalDpi xmlns:a14="http://schemas.microsoft.com/office/drawing/2010/main" val="0"/>
              </a:ext>
            </a:extLst>
          </a:blip>
          <a:srcRect t="7493" b="7381"/>
          <a:stretch/>
        </p:blipFill>
        <p:spPr bwMode="auto">
          <a:xfrm>
            <a:off x="292781" y="3647519"/>
            <a:ext cx="5440731" cy="3093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051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112816"/>
            <a:ext cx="9144000" cy="1948032"/>
          </a:xfrm>
        </p:spPr>
        <p:txBody>
          <a:bodyPr>
            <a:normAutofit/>
          </a:bodyPr>
          <a:lstStyle/>
          <a:p>
            <a:r>
              <a:rPr lang="ka-GE" dirty="0">
                <a:solidFill>
                  <a:schemeClr val="tx1">
                    <a:lumMod val="95000"/>
                    <a:lumOff val="5000"/>
                  </a:schemeClr>
                </a:solidFill>
                <a:latin typeface="Sylfaen" panose="010A0502050306030303" pitchFamily="18" charset="0"/>
              </a:rPr>
              <a:t>დამწერლობის </a:t>
            </a:r>
            <a:r>
              <a:rPr lang="en-US" dirty="0" smtClean="0">
                <a:solidFill>
                  <a:schemeClr val="tx1">
                    <a:lumMod val="95000"/>
                    <a:lumOff val="5000"/>
                  </a:schemeClr>
                </a:solidFill>
                <a:latin typeface="Sylfaen" panose="010A0502050306030303" pitchFamily="18" charset="0"/>
              </a:rPr>
              <a:t>    </a:t>
            </a:r>
            <a:r>
              <a:rPr lang="ka-GE" dirty="0" smtClean="0">
                <a:solidFill>
                  <a:schemeClr val="tx1">
                    <a:lumMod val="95000"/>
                    <a:lumOff val="5000"/>
                  </a:schemeClr>
                </a:solidFill>
                <a:latin typeface="Sylfaen" panose="010A0502050306030303" pitchFamily="18" charset="0"/>
              </a:rPr>
              <a:t>განვითარების ეტაპები</a:t>
            </a:r>
            <a:r>
              <a:rPr lang="en-US" dirty="0" smtClean="0">
                <a:solidFill>
                  <a:schemeClr val="tx1">
                    <a:lumMod val="95000"/>
                    <a:lumOff val="5000"/>
                  </a:schemeClr>
                </a:solidFill>
                <a:latin typeface="Sylfaen" panose="010A0502050306030303" pitchFamily="18" charset="0"/>
              </a:rPr>
              <a:t> </a:t>
            </a:r>
            <a:endParaRPr lang="ru-RU" dirty="0">
              <a:solidFill>
                <a:schemeClr val="tx1">
                  <a:lumMod val="95000"/>
                  <a:lumOff val="5000"/>
                </a:schemeClr>
              </a:solidFill>
              <a:latin typeface="Sylfaen" panose="010A0502050306030303" pitchFamily="18" charset="0"/>
            </a:endParaRPr>
          </a:p>
        </p:txBody>
      </p:sp>
      <p:sp>
        <p:nvSpPr>
          <p:cNvPr id="15" name="Прямоугольник 14"/>
          <p:cNvSpPr/>
          <p:nvPr/>
        </p:nvSpPr>
        <p:spPr>
          <a:xfrm>
            <a:off x="395536" y="4509120"/>
            <a:ext cx="1938215" cy="1224136"/>
          </a:xfrm>
          <a:prstGeom prst="rect">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err="1" smtClean="0">
                <a:solidFill>
                  <a:schemeClr val="bg1"/>
                </a:solidFill>
                <a:effectLst>
                  <a:outerShdw blurRad="38100" dist="38100" dir="2700000" algn="tl">
                    <a:srgbClr val="000000">
                      <a:alpha val="43137"/>
                    </a:srgbClr>
                  </a:outerShdw>
                </a:effectLst>
                <a:latin typeface="AGroteskN" pitchFamily="49" charset="0"/>
              </a:rPr>
              <a:t>ieroglifuri</a:t>
            </a:r>
            <a:endParaRPr lang="en-US" b="1" dirty="0" smtClean="0">
              <a:solidFill>
                <a:schemeClr val="bg1"/>
              </a:solidFill>
              <a:effectLst>
                <a:outerShdw blurRad="38100" dist="38100" dir="2700000" algn="tl">
                  <a:srgbClr val="000000">
                    <a:alpha val="43137"/>
                  </a:srgbClr>
                </a:outerShdw>
              </a:effectLst>
              <a:latin typeface="AGroteskN" pitchFamily="49" charset="0"/>
            </a:endParaRPr>
          </a:p>
        </p:txBody>
      </p:sp>
      <p:sp>
        <p:nvSpPr>
          <p:cNvPr id="18" name="Прямоугольник 17"/>
          <p:cNvSpPr/>
          <p:nvPr/>
        </p:nvSpPr>
        <p:spPr>
          <a:xfrm>
            <a:off x="2483768" y="4509120"/>
            <a:ext cx="1938215" cy="1224136"/>
          </a:xfrm>
          <a:prstGeom prst="rect">
            <a:avLst/>
          </a:prstGeom>
          <a:solidFill>
            <a:srgbClr val="C00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err="1" smtClean="0">
                <a:solidFill>
                  <a:schemeClr val="bg1"/>
                </a:solidFill>
                <a:effectLst>
                  <a:outerShdw blurRad="38100" dist="38100" dir="2700000" algn="tl">
                    <a:srgbClr val="000000">
                      <a:alpha val="43137"/>
                    </a:srgbClr>
                  </a:outerShdw>
                </a:effectLst>
                <a:latin typeface="AGroteskN" pitchFamily="49" charset="0"/>
              </a:rPr>
              <a:t>lursmnuli</a:t>
            </a:r>
            <a:endParaRPr lang="ru-RU" b="1" dirty="0">
              <a:solidFill>
                <a:schemeClr val="bg1"/>
              </a:solidFill>
              <a:effectLst>
                <a:outerShdw blurRad="38100" dist="38100" dir="2700000" algn="tl">
                  <a:srgbClr val="000000">
                    <a:alpha val="43137"/>
                  </a:srgbClr>
                </a:outerShdw>
              </a:effectLst>
            </a:endParaRPr>
          </a:p>
        </p:txBody>
      </p:sp>
      <p:sp>
        <p:nvSpPr>
          <p:cNvPr id="19" name="Прямоугольник 18"/>
          <p:cNvSpPr/>
          <p:nvPr/>
        </p:nvSpPr>
        <p:spPr>
          <a:xfrm>
            <a:off x="4613869" y="4509120"/>
            <a:ext cx="1938215" cy="122413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ka-GE" b="1" dirty="0" smtClean="0">
              <a:solidFill>
                <a:schemeClr val="bg1"/>
              </a:solidFill>
              <a:effectLst>
                <a:outerShdw blurRad="38100" dist="38100" dir="2700000" algn="tl">
                  <a:srgbClr val="000000">
                    <a:alpha val="43137"/>
                  </a:srgbClr>
                </a:outerShdw>
              </a:effectLst>
              <a:latin typeface="ALortkipanidze" pitchFamily="34" charset="0"/>
            </a:endParaRPr>
          </a:p>
          <a:p>
            <a:pPr algn="ctr"/>
            <a:r>
              <a:rPr lang="en-US" b="1" dirty="0" err="1" smtClean="0">
                <a:solidFill>
                  <a:schemeClr val="bg1"/>
                </a:solidFill>
                <a:effectLst>
                  <a:outerShdw blurRad="38100" dist="38100" dir="2700000" algn="tl">
                    <a:srgbClr val="000000">
                      <a:alpha val="43137"/>
                    </a:srgbClr>
                  </a:outerShdw>
                </a:effectLst>
                <a:latin typeface="AGroteskN" pitchFamily="49" charset="0"/>
              </a:rPr>
              <a:t>Marclovani</a:t>
            </a:r>
            <a:endParaRPr lang="en-US" b="1" dirty="0">
              <a:solidFill>
                <a:schemeClr val="bg1"/>
              </a:solidFill>
              <a:effectLst>
                <a:outerShdw blurRad="38100" dist="38100" dir="2700000" algn="tl">
                  <a:srgbClr val="000000">
                    <a:alpha val="43137"/>
                  </a:srgbClr>
                </a:outerShdw>
              </a:effectLst>
              <a:latin typeface="AGroteskN" pitchFamily="49" charset="0"/>
            </a:endParaRPr>
          </a:p>
          <a:p>
            <a:pPr algn="ctr"/>
            <a:endParaRPr lang="ru-RU" b="1" dirty="0">
              <a:solidFill>
                <a:schemeClr val="bg1"/>
              </a:solidFill>
              <a:effectLst>
                <a:outerShdw blurRad="38100" dist="38100" dir="2700000" algn="tl">
                  <a:srgbClr val="000000">
                    <a:alpha val="43137"/>
                  </a:srgbClr>
                </a:outerShdw>
              </a:effectLst>
            </a:endParaRPr>
          </a:p>
        </p:txBody>
      </p:sp>
      <p:cxnSp>
        <p:nvCxnSpPr>
          <p:cNvPr id="23" name="Прямая со стрелкой 22"/>
          <p:cNvCxnSpPr/>
          <p:nvPr/>
        </p:nvCxnSpPr>
        <p:spPr>
          <a:xfrm flipH="1">
            <a:off x="1691680" y="1844824"/>
            <a:ext cx="1800200" cy="2088232"/>
          </a:xfrm>
          <a:prstGeom prst="straightConnector1">
            <a:avLst/>
          </a:prstGeom>
          <a:ln>
            <a:solidFill>
              <a:schemeClr val="bg1"/>
            </a:solidFill>
            <a:tailEnd type="arrow"/>
          </a:ln>
        </p:spPr>
        <p:style>
          <a:lnRef idx="2">
            <a:schemeClr val="accent2"/>
          </a:lnRef>
          <a:fillRef idx="0">
            <a:schemeClr val="accent2"/>
          </a:fillRef>
          <a:effectRef idx="1">
            <a:schemeClr val="accent2"/>
          </a:effectRef>
          <a:fontRef idx="minor">
            <a:schemeClr val="tx1"/>
          </a:fontRef>
        </p:style>
      </p:cxnSp>
      <p:cxnSp>
        <p:nvCxnSpPr>
          <p:cNvPr id="25" name="Прямая со стрелкой 24"/>
          <p:cNvCxnSpPr/>
          <p:nvPr/>
        </p:nvCxnSpPr>
        <p:spPr>
          <a:xfrm>
            <a:off x="5724128" y="1844824"/>
            <a:ext cx="1872208" cy="2088232"/>
          </a:xfrm>
          <a:prstGeom prst="straightConnector1">
            <a:avLst/>
          </a:prstGeom>
          <a:ln>
            <a:solidFill>
              <a:schemeClr val="bg1"/>
            </a:solidFill>
            <a:tailEnd type="arrow"/>
          </a:ln>
        </p:spPr>
        <p:style>
          <a:lnRef idx="2">
            <a:schemeClr val="accent2"/>
          </a:lnRef>
          <a:fillRef idx="0">
            <a:schemeClr val="accent2"/>
          </a:fillRef>
          <a:effectRef idx="1">
            <a:schemeClr val="accent2"/>
          </a:effectRef>
          <a:fontRef idx="minor">
            <a:schemeClr val="tx1"/>
          </a:fontRef>
        </p:style>
      </p:cxnSp>
      <p:sp>
        <p:nvSpPr>
          <p:cNvPr id="28" name="Прямоугольник 27"/>
          <p:cNvSpPr/>
          <p:nvPr/>
        </p:nvSpPr>
        <p:spPr>
          <a:xfrm>
            <a:off x="6743660" y="4509120"/>
            <a:ext cx="1938215" cy="1224136"/>
          </a:xfrm>
          <a:prstGeom prst="rect">
            <a:avLst/>
          </a:prstGeom>
          <a:solidFill>
            <a:srgbClr val="C00000"/>
          </a:solidFill>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dirty="0" err="1">
                <a:solidFill>
                  <a:schemeClr val="bg1"/>
                </a:solidFill>
                <a:effectLst>
                  <a:outerShdw blurRad="38100" dist="38100" dir="2700000" algn="tl">
                    <a:srgbClr val="000000">
                      <a:alpha val="43137"/>
                    </a:srgbClr>
                  </a:outerShdw>
                </a:effectLst>
                <a:latin typeface="AGroteskN" pitchFamily="49" charset="0"/>
              </a:rPr>
              <a:t>anbanuri</a:t>
            </a:r>
            <a:endParaRPr lang="ru-RU" b="1" dirty="0">
              <a:solidFill>
                <a:schemeClr val="bg1"/>
              </a:solidFill>
              <a:effectLst>
                <a:outerShdw blurRad="38100" dist="38100" dir="2700000" algn="tl">
                  <a:srgbClr val="000000">
                    <a:alpha val="43137"/>
                  </a:srgbClr>
                </a:outerShdw>
              </a:effectLst>
            </a:endParaRPr>
          </a:p>
        </p:txBody>
      </p:sp>
      <p:cxnSp>
        <p:nvCxnSpPr>
          <p:cNvPr id="30" name="Прямая со стрелкой 29"/>
          <p:cNvCxnSpPr>
            <a:stCxn id="2" idx="2"/>
          </p:cNvCxnSpPr>
          <p:nvPr/>
        </p:nvCxnSpPr>
        <p:spPr>
          <a:xfrm flipH="1">
            <a:off x="3563888" y="2060848"/>
            <a:ext cx="1008112" cy="1872208"/>
          </a:xfrm>
          <a:prstGeom prst="straightConnector1">
            <a:avLst/>
          </a:prstGeom>
          <a:ln>
            <a:solidFill>
              <a:schemeClr val="bg1"/>
            </a:solidFill>
            <a:tailEnd type="arrow"/>
          </a:ln>
        </p:spPr>
        <p:style>
          <a:lnRef idx="2">
            <a:schemeClr val="accent2"/>
          </a:lnRef>
          <a:fillRef idx="0">
            <a:schemeClr val="accent2"/>
          </a:fillRef>
          <a:effectRef idx="1">
            <a:schemeClr val="accent2"/>
          </a:effectRef>
          <a:fontRef idx="minor">
            <a:schemeClr val="tx1"/>
          </a:fontRef>
        </p:style>
      </p:cxnSp>
      <p:cxnSp>
        <p:nvCxnSpPr>
          <p:cNvPr id="32" name="Прямая со стрелкой 31"/>
          <p:cNvCxnSpPr>
            <a:stCxn id="2" idx="2"/>
          </p:cNvCxnSpPr>
          <p:nvPr/>
        </p:nvCxnSpPr>
        <p:spPr>
          <a:xfrm>
            <a:off x="4572000" y="2060848"/>
            <a:ext cx="1152128" cy="1872208"/>
          </a:xfrm>
          <a:prstGeom prst="straightConnector1">
            <a:avLst/>
          </a:prstGeom>
          <a:ln>
            <a:solidFill>
              <a:schemeClr val="bg1"/>
            </a:solidFill>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34075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0" name="Picture 2" descr="ეგვიპტური იეროგლიფები - ვიკიპედია"/>
          <p:cNvPicPr>
            <a:picLocks noChangeAspect="1" noChangeArrowheads="1"/>
          </p:cNvPicPr>
          <p:nvPr/>
        </p:nvPicPr>
        <p:blipFill rotWithShape="1">
          <a:blip r:embed="rId3">
            <a:extLst>
              <a:ext uri="{28A0092B-C50C-407E-A947-70E740481C1C}">
                <a14:useLocalDpi xmlns:a14="http://schemas.microsoft.com/office/drawing/2010/main" val="0"/>
              </a:ext>
            </a:extLst>
          </a:blip>
          <a:srcRect t="31619"/>
          <a:stretch/>
        </p:blipFill>
        <p:spPr bwMode="auto">
          <a:xfrm>
            <a:off x="177548" y="1518860"/>
            <a:ext cx="3050505" cy="244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ეგვიპტის იეროგლიფების დეშიფრაცია. ფერწერადან კონსონენტიზმისთვის"/>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548" y="4221088"/>
            <a:ext cx="3826926" cy="24875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3-თვიანი პაუზის შემდეგ ეგვიპტის პირამიდები ვიზიტორებისთვის გაიხსნა"/>
          <p:cNvPicPr>
            <a:picLocks noChangeAspect="1" noChangeArrowheads="1"/>
          </p:cNvPicPr>
          <p:nvPr/>
        </p:nvPicPr>
        <p:blipFill rotWithShape="1">
          <a:blip r:embed="rId5">
            <a:extLst>
              <a:ext uri="{28A0092B-C50C-407E-A947-70E740481C1C}">
                <a14:useLocalDpi xmlns:a14="http://schemas.microsoft.com/office/drawing/2010/main" val="0"/>
              </a:ext>
            </a:extLst>
          </a:blip>
          <a:srcRect t="17648" b="13971"/>
          <a:stretch/>
        </p:blipFill>
        <p:spPr bwMode="auto">
          <a:xfrm>
            <a:off x="3563888" y="1535501"/>
            <a:ext cx="5371878" cy="244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Заголовок 5"/>
          <p:cNvSpPr>
            <a:spLocks noGrp="1"/>
          </p:cNvSpPr>
          <p:nvPr>
            <p:ph type="ctrTitle"/>
          </p:nvPr>
        </p:nvSpPr>
        <p:spPr>
          <a:xfrm>
            <a:off x="0" y="92461"/>
            <a:ext cx="9144000" cy="1470025"/>
          </a:xfrm>
        </p:spPr>
        <p:txBody>
          <a:bodyPr>
            <a:normAutofit/>
          </a:bodyPr>
          <a:lstStyle/>
          <a:p>
            <a:r>
              <a:rPr lang="ka-GE" sz="2400" b="1" dirty="0" smtClean="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rPr>
              <a:t>ეგვიპტური იეროგლიფულრი</a:t>
            </a:r>
            <a:r>
              <a:rPr lang="en-US" sz="2400" b="1" dirty="0" smtClean="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rPr>
              <a:t> </a:t>
            </a:r>
            <a:r>
              <a:rPr lang="ka-GE" sz="2400" b="1" dirty="0" smtClean="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rPr>
              <a:t>დამწერლობა გამოიყენებოდა </a:t>
            </a:r>
            <a:br>
              <a:rPr lang="ka-GE" sz="2400" b="1" dirty="0" smtClean="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rPr>
            </a:br>
            <a:r>
              <a:rPr lang="ka-GE" sz="2400" b="1" dirty="0" smtClean="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rPr>
              <a:t>ძვ.წ. 3200-დან ახ.წ. 300-წლამდე ეგვიპტესა და ნიმიაში</a:t>
            </a:r>
            <a:endParaRPr lang="ru-RU" sz="2400" b="1" dirty="0">
              <a:solidFill>
                <a:schemeClr val="tx1">
                  <a:lumMod val="95000"/>
                  <a:lumOff val="5000"/>
                </a:schemeClr>
              </a:solidFill>
              <a:effectLst>
                <a:outerShdw blurRad="38100" dist="38100" dir="2700000" algn="tl">
                  <a:srgbClr val="000000">
                    <a:alpha val="43137"/>
                  </a:srgbClr>
                </a:outerShdw>
              </a:effectLst>
              <a:latin typeface="Sylfaen" panose="010A0502050306030303" pitchFamily="18" charset="0"/>
            </a:endParaRPr>
          </a:p>
        </p:txBody>
      </p:sp>
      <p:pic>
        <p:nvPicPr>
          <p:cNvPr id="2" name="Picture 2" descr="იეროგლიფები Archives - ჩამოსქროლე და გაიგე მეტი"/>
          <p:cNvPicPr>
            <a:picLocks noChangeAspect="1" noChangeArrowheads="1"/>
          </p:cNvPicPr>
          <p:nvPr/>
        </p:nvPicPr>
        <p:blipFill rotWithShape="1">
          <a:blip r:embed="rId6">
            <a:extLst>
              <a:ext uri="{28A0092B-C50C-407E-A947-70E740481C1C}">
                <a14:useLocalDpi xmlns:a14="http://schemas.microsoft.com/office/drawing/2010/main" val="0"/>
              </a:ext>
            </a:extLst>
          </a:blip>
          <a:srcRect t="6205" b="4796"/>
          <a:stretch/>
        </p:blipFill>
        <p:spPr bwMode="auto">
          <a:xfrm>
            <a:off x="4788024" y="4221087"/>
            <a:ext cx="4147742" cy="24609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565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p:txBody>
          <a:bodyPr>
            <a:normAutofit/>
          </a:bodyPr>
          <a:lstStyle/>
          <a:p>
            <a:pPr algn="just"/>
            <a:r>
              <a:rPr lang="ka-GE" sz="1800" b="1" dirty="0">
                <a:latin typeface="Sylfaen" panose="010A0502050306030303" pitchFamily="18" charset="0"/>
              </a:rPr>
              <a:t>სოლისებრი  - ლურსმული დამწერლობა შექმნეს შუმერებმა ძვ. წ. </a:t>
            </a:r>
            <a:r>
              <a:rPr lang="en-US" sz="1800" b="1" dirty="0">
                <a:latin typeface="Sylfaen" panose="010A0502050306030303" pitchFamily="18" charset="0"/>
              </a:rPr>
              <a:t>III </a:t>
            </a:r>
            <a:r>
              <a:rPr lang="ka-GE" sz="1800" b="1" dirty="0">
                <a:latin typeface="Sylfaen" panose="010A0502050306030303" pitchFamily="18" charset="0"/>
              </a:rPr>
              <a:t>ათასწლეულში. გავრცელებული იყო წინა აზიასა და ახლო აღმოსავლეთში. აქადში, ელამში, ხურიტებში, ხეთებში,  ურარტუში და სხვა...</a:t>
            </a:r>
            <a:endParaRPr lang="ru-RU" sz="1800" b="1" dirty="0">
              <a:latin typeface="Sylfaen" panose="010A0502050306030303" pitchFamily="18" charset="0"/>
            </a:endParaRPr>
          </a:p>
        </p:txBody>
      </p:sp>
      <p:pic>
        <p:nvPicPr>
          <p:cNvPr id="3074" name="Picture 2" descr="თარგი:არქეოლოგია/ისტორია/უძველესი - Wikiw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628800"/>
            <a:ext cx="2160240" cy="21386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ლურსმული დამწერლობა"/>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230" b="97131" l="4286" r="94286"/>
                    </a14:imgEffect>
                  </a14:imgLayer>
                </a14:imgProps>
              </a:ext>
              <a:ext uri="{28A0092B-C50C-407E-A947-70E740481C1C}">
                <a14:useLocalDpi xmlns:a14="http://schemas.microsoft.com/office/drawing/2010/main" val="0"/>
              </a:ext>
            </a:extLst>
          </a:blip>
          <a:srcRect/>
          <a:stretch>
            <a:fillRect/>
          </a:stretch>
        </p:blipFill>
        <p:spPr bwMode="auto">
          <a:xfrm>
            <a:off x="4427984" y="1608842"/>
            <a:ext cx="3096344" cy="215859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სახლისკენ - ურარტუს ენა-კლდეებსა და ქვის სტელებზე შესრულებული ლურსმული  დამწერლობა - 1TV"/>
          <p:cNvPicPr>
            <a:picLocks noChangeAspect="1" noChangeArrowheads="1"/>
          </p:cNvPicPr>
          <p:nvPr/>
        </p:nvPicPr>
        <p:blipFill rotWithShape="1">
          <a:blip r:embed="rId6">
            <a:extLst>
              <a:ext uri="{28A0092B-C50C-407E-A947-70E740481C1C}">
                <a14:useLocalDpi xmlns:a14="http://schemas.microsoft.com/office/drawing/2010/main" val="0"/>
              </a:ext>
            </a:extLst>
          </a:blip>
          <a:srcRect t="13910" b="17876"/>
          <a:stretch/>
        </p:blipFill>
        <p:spPr bwMode="auto">
          <a:xfrm>
            <a:off x="1187624" y="3933056"/>
            <a:ext cx="6336704" cy="243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7284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67544" y="476672"/>
            <a:ext cx="8229600" cy="1143000"/>
          </a:xfrm>
        </p:spPr>
        <p:txBody>
          <a:bodyPr>
            <a:noAutofit/>
          </a:bodyPr>
          <a:lstStyle/>
          <a:p>
            <a:pPr algn="just"/>
            <a:r>
              <a:rPr lang="en-US" sz="2000" dirty="0">
                <a:solidFill>
                  <a:schemeClr val="bg1"/>
                </a:solidFill>
                <a:latin typeface="ALortkipanidze" pitchFamily="34" charset="0"/>
              </a:rPr>
              <a:t>M</a:t>
            </a:r>
            <a:r>
              <a:rPr lang="ka-GE" sz="2000" dirty="0">
                <a:solidFill>
                  <a:schemeClr val="bg1"/>
                </a:solidFill>
                <a:latin typeface="ALortkipanidze" pitchFamily="34" charset="0"/>
              </a:rPr>
              <a:t>არცლოვანი - სილაბური დამწერლობა გადმოსცემს არა მთელ სიტყვას არამედ გარკვეულ ბგერათა თანმიმდევრობას (მარცვალს). </a:t>
            </a:r>
            <a:r>
              <a:rPr lang="en-US" sz="2000" dirty="0">
                <a:solidFill>
                  <a:schemeClr val="bg1"/>
                </a:solidFill>
                <a:latin typeface="ALortkipanidze" pitchFamily="34" charset="0"/>
              </a:rPr>
              <a:t>G</a:t>
            </a:r>
            <a:r>
              <a:rPr lang="ka-GE" sz="2000" dirty="0">
                <a:solidFill>
                  <a:schemeClr val="bg1"/>
                </a:solidFill>
                <a:latin typeface="ALortkipanidze" pitchFamily="34" charset="0"/>
              </a:rPr>
              <a:t>ამოიყენებოდა ძვ.წ </a:t>
            </a:r>
            <a:r>
              <a:rPr lang="en-US" sz="2000" dirty="0">
                <a:solidFill>
                  <a:schemeClr val="bg1"/>
                </a:solidFill>
                <a:latin typeface="ALortkipanidze" pitchFamily="34" charset="0"/>
              </a:rPr>
              <a:t>IV </a:t>
            </a:r>
            <a:r>
              <a:rPr lang="ka-GE" sz="2000" dirty="0">
                <a:solidFill>
                  <a:schemeClr val="bg1"/>
                </a:solidFill>
                <a:latin typeface="ALortkipanidze" pitchFamily="34" charset="0"/>
              </a:rPr>
              <a:t>ათასწლეულიდან - ძვ.წ. </a:t>
            </a:r>
            <a:r>
              <a:rPr lang="en-US" sz="2000" dirty="0">
                <a:solidFill>
                  <a:schemeClr val="bg1"/>
                </a:solidFill>
                <a:latin typeface="ALortkipanidze" pitchFamily="34" charset="0"/>
              </a:rPr>
              <a:t>III </a:t>
            </a:r>
            <a:r>
              <a:rPr lang="ka-GE" sz="2000" dirty="0">
                <a:solidFill>
                  <a:schemeClr val="bg1"/>
                </a:solidFill>
                <a:latin typeface="ALortkipanidze" pitchFamily="34" charset="0"/>
              </a:rPr>
              <a:t>საუკუნემდე. </a:t>
            </a:r>
            <a:r>
              <a:rPr lang="en-US" sz="2000" dirty="0">
                <a:solidFill>
                  <a:schemeClr val="bg1"/>
                </a:solidFill>
                <a:latin typeface="ALortkipanidze" pitchFamily="34" charset="0"/>
              </a:rPr>
              <a:t>G</a:t>
            </a:r>
            <a:r>
              <a:rPr lang="ka-GE" sz="2000" dirty="0">
                <a:solidFill>
                  <a:schemeClr val="bg1"/>
                </a:solidFill>
                <a:latin typeface="ALortkipanidze" pitchFamily="34" charset="0"/>
              </a:rPr>
              <a:t>ავრცელებული  იყო  ეგვიპტეში, წინააზიაში, ინდურში, ჩინურში, ირანულში და ა.შ </a:t>
            </a:r>
            <a:br>
              <a:rPr lang="ka-GE" sz="2000" dirty="0">
                <a:solidFill>
                  <a:schemeClr val="bg1"/>
                </a:solidFill>
                <a:latin typeface="ALortkipanidze" pitchFamily="34" charset="0"/>
              </a:rPr>
            </a:br>
            <a:endParaRPr lang="ru-RU" sz="2000" dirty="0">
              <a:solidFill>
                <a:schemeClr val="bg1"/>
              </a:solidFill>
            </a:endParaRPr>
          </a:p>
        </p:txBody>
      </p:sp>
      <p:pic>
        <p:nvPicPr>
          <p:cNvPr id="4098" name="Picture 2" descr="დამწერლობა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16832"/>
            <a:ext cx="8189875" cy="4371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43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8" name="Picture 4" descr="File:PhaistosDiskExactCopy.jp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1124744"/>
            <a:ext cx="8549853"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393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837928" y="1484784"/>
            <a:ext cx="7344816" cy="1143000"/>
          </a:xfrm>
        </p:spPr>
        <p:txBody>
          <a:bodyPr>
            <a:noAutofit/>
          </a:bodyPr>
          <a:lstStyle/>
          <a:p>
            <a:pPr algn="just">
              <a:lnSpc>
                <a:spcPct val="150000"/>
              </a:lnSpc>
            </a:pPr>
            <a:r>
              <a:rPr lang="en-US" sz="1600" b="1" dirty="0" smtClean="0">
                <a:solidFill>
                  <a:schemeClr val="bg1"/>
                </a:solidFill>
                <a:latin typeface="Sylfaen" panose="010A0502050306030303" pitchFamily="18" charset="0"/>
              </a:rPr>
              <a:t> </a:t>
            </a:r>
            <a:r>
              <a:rPr lang="ka-GE" sz="1600" b="1" dirty="0">
                <a:solidFill>
                  <a:schemeClr val="bg1"/>
                </a:solidFill>
                <a:latin typeface="Sylfaen" panose="010A0502050306030303" pitchFamily="18" charset="0"/>
              </a:rPr>
              <a:t>ფესტოსის დისკო. უცნაური არქეოლოგიური აღმოჩენა, რომელიც ბრინჯაოს ხანით თარიღდება. მისი დანიშნულება და მნიშვნელობა, ასევე მისი თავდაპირველი გეოგრაფიული წარმოშობის ადგილი დღემდე კამათის საგანია, რაც მას არქეოლოგიის ერთ-ერთ ყველაზე განთქმულ საიდუმლოს სტატუსს ანიჭებს. ეს არის დღეისთვის ცნობილი ჩვენამდე მოღწეული პირველი დოკუმენტი, რომელიც მრავალჯერადი გამოყენების ნიშან-ყალიბებით შეიქმნა. ფესტოსის დისკო 1908 წელს იტალიელმა არქეოლოგმა ლ. პერნიემ აღმოაჩინა საბერძნეთში, კუნძულ კრეტაზე, არქეოლოგიურ ქალაქ ფესტოსში. დისკო პირობითად დათარიღებულია ძვ. წ. 1850-1600 წწ-ით. ეს უნიკალური ობიექტი ამჟამად გამოფენილია ჰერაკლიონის არქეოლოგიურ მუზეუმში კრეტაზე. </a:t>
            </a:r>
            <a:endParaRPr lang="ru-RU" sz="1600" b="1" dirty="0">
              <a:solidFill>
                <a:schemeClr val="bg1"/>
              </a:solidFill>
              <a:latin typeface="Sylfaen" panose="010A0502050306030303" pitchFamily="18" charset="0"/>
            </a:endParaRPr>
          </a:p>
        </p:txBody>
      </p:sp>
      <p:sp>
        <p:nvSpPr>
          <p:cNvPr id="4" name="Заголовок 1"/>
          <p:cNvSpPr txBox="1">
            <a:spLocks/>
          </p:cNvSpPr>
          <p:nvPr/>
        </p:nvSpPr>
        <p:spPr>
          <a:xfrm>
            <a:off x="395536" y="4506347"/>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ru-RU" sz="2000" dirty="0">
              <a:solidFill>
                <a:schemeClr val="bg1"/>
              </a:solidFill>
            </a:endParaRPr>
          </a:p>
        </p:txBody>
      </p:sp>
      <p:sp>
        <p:nvSpPr>
          <p:cNvPr id="5" name="Заголовок 5"/>
          <p:cNvSpPr txBox="1">
            <a:spLocks/>
          </p:cNvSpPr>
          <p:nvPr/>
        </p:nvSpPr>
        <p:spPr>
          <a:xfrm>
            <a:off x="837928" y="4914334"/>
            <a:ext cx="7344816"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lnSpc>
                <a:spcPct val="150000"/>
              </a:lnSpc>
            </a:pPr>
            <a:r>
              <a:rPr lang="ka-GE" sz="1600" b="1" dirty="0">
                <a:solidFill>
                  <a:schemeClr val="bg1"/>
                </a:solidFill>
                <a:latin typeface="Sylfaen" panose="010A0502050306030303" pitchFamily="18" charset="0"/>
              </a:rPr>
              <a:t>ფ</a:t>
            </a:r>
            <a:r>
              <a:rPr lang="ka-GE" sz="1600" b="1" dirty="0" smtClean="0">
                <a:solidFill>
                  <a:schemeClr val="bg1"/>
                </a:solidFill>
                <a:latin typeface="Sylfaen" panose="010A0502050306030303" pitchFamily="18" charset="0"/>
              </a:rPr>
              <a:t>ესტოს </a:t>
            </a:r>
            <a:r>
              <a:rPr lang="ka-GE" sz="1600" b="1" dirty="0">
                <a:solidFill>
                  <a:schemeClr val="bg1"/>
                </a:solidFill>
                <a:latin typeface="Sylfaen" panose="010A0502050306030303" pitchFamily="18" charset="0"/>
              </a:rPr>
              <a:t>დისკო გაშიფრა ქართველმა მეცნიერმა, მათემატიკოსმა გიორგი </a:t>
            </a:r>
            <a:r>
              <a:rPr lang="ka-GE" sz="1600" b="1" dirty="0" smtClean="0">
                <a:solidFill>
                  <a:schemeClr val="bg1"/>
                </a:solidFill>
                <a:latin typeface="Sylfaen" panose="010A0502050306030303" pitchFamily="18" charset="0"/>
              </a:rPr>
              <a:t>კვაშილავამ.  </a:t>
            </a:r>
            <a:r>
              <a:rPr lang="ka-GE" sz="1600" b="1" dirty="0">
                <a:solidFill>
                  <a:schemeClr val="bg1"/>
                </a:solidFill>
                <a:latin typeface="Sylfaen" panose="010A0502050306030303" pitchFamily="18" charset="0"/>
              </a:rPr>
              <a:t>კომპიუტერული ანალიზის მეშვეობით, რომელსაც მხოლოდ პროტო-ქართული ენა მიესადაგა - გაიშიფრა ფირფიტაზე ნახატ-ნიშნებით დატანილი ტექსტი, რომელიც უძველეს ქართულ ენაზეა დაწერილი. დისკზე გაშიფრული უძველესი საგალობელი "ნენანა" პელაზგურ-კოლხური </a:t>
            </a:r>
            <a:r>
              <a:rPr lang="ka-GE" sz="1600" b="1" dirty="0" smtClean="0">
                <a:solidFill>
                  <a:schemeClr val="bg1"/>
                </a:solidFill>
                <a:latin typeface="Sylfaen" panose="010A0502050306030303" pitchFamily="18" charset="0"/>
              </a:rPr>
              <a:t>ნაყოფიერების </a:t>
            </a:r>
            <a:r>
              <a:rPr lang="ka-GE" sz="1600" b="1" dirty="0">
                <a:solidFill>
                  <a:schemeClr val="bg1"/>
                </a:solidFill>
                <a:latin typeface="Sylfaen" panose="010A0502050306030303" pitchFamily="18" charset="0"/>
              </a:rPr>
              <a:t> დედაღვთაება ნანას ეძღვნება. მასში გამოყენებულ სიტყვებს კი დღემდე ხმარობენ  სვანეთში, სამეგრელოსა და ლაზეთში.</a:t>
            </a:r>
          </a:p>
          <a:p>
            <a:pPr algn="just">
              <a:lnSpc>
                <a:spcPct val="150000"/>
              </a:lnSpc>
            </a:pPr>
            <a:endParaRPr lang="ru-RU" sz="1600" b="1" dirty="0">
              <a:solidFill>
                <a:schemeClr val="bg1"/>
              </a:solidFill>
              <a:latin typeface="Sylfaen" panose="010A0502050306030303" pitchFamily="18" charset="0"/>
            </a:endParaRPr>
          </a:p>
        </p:txBody>
      </p:sp>
    </p:spTree>
    <p:extLst>
      <p:ext uri="{BB962C8B-B14F-4D97-AF65-F5344CB8AC3E}">
        <p14:creationId xmlns:p14="http://schemas.microsoft.com/office/powerpoint/2010/main" val="3407711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395536" y="548680"/>
            <a:ext cx="8229600" cy="1143000"/>
          </a:xfrm>
        </p:spPr>
        <p:txBody>
          <a:bodyPr>
            <a:noAutofit/>
          </a:bodyPr>
          <a:lstStyle/>
          <a:p>
            <a:pPr algn="just"/>
            <a:r>
              <a:rPr lang="ka-GE" sz="1600" b="1" dirty="0">
                <a:solidFill>
                  <a:schemeClr val="bg1"/>
                </a:solidFill>
                <a:latin typeface="ALortkipanidze" pitchFamily="34" charset="0"/>
              </a:rPr>
              <a:t>პირველი ანბანი დაახლოებით 3500 წლის წინ შეიქმნა ფინიკიელების მიერ, ჩვენს წელთაღრიცხვამდე 3000 წლის წინ. </a:t>
            </a:r>
            <a:r>
              <a:rPr lang="en-US" sz="1600" b="1" dirty="0">
                <a:solidFill>
                  <a:schemeClr val="bg1"/>
                </a:solidFill>
                <a:latin typeface="ALortkipanidze" pitchFamily="34" charset="0"/>
              </a:rPr>
              <a:t>F</a:t>
            </a:r>
            <a:r>
              <a:rPr lang="ka-GE" sz="1600" b="1" dirty="0">
                <a:solidFill>
                  <a:schemeClr val="bg1"/>
                </a:solidFill>
                <a:latin typeface="ALortkipanidze" pitchFamily="34" charset="0"/>
              </a:rPr>
              <a:t>ინიკიური დამწერლობა გავრცელდა აღმოსავლეთით (არაბული და ებრაული) და დასავლეთით (ძველ საბერძნეთი). ძველი ბერძნული ანბანი საფუძვლად დაედო ეტრუსკულ, ლათინურ, გოთურ, სლავურ ანბანებს</a:t>
            </a:r>
            <a:r>
              <a:rPr lang="ka-GE" sz="1600" b="1" dirty="0" smtClean="0">
                <a:solidFill>
                  <a:schemeClr val="bg1"/>
                </a:solidFill>
                <a:latin typeface="ALortkipanidze" pitchFamily="34" charset="0"/>
              </a:rPr>
              <a:t>.</a:t>
            </a:r>
            <a:r>
              <a:rPr lang="en-US" sz="1600" b="1" dirty="0" smtClean="0">
                <a:solidFill>
                  <a:schemeClr val="bg1"/>
                </a:solidFill>
                <a:latin typeface="ALortkipanidze" pitchFamily="34" charset="0"/>
              </a:rPr>
              <a:t> </a:t>
            </a:r>
            <a:r>
              <a:rPr lang="ka-GE" sz="1600" b="1" dirty="0" smtClean="0">
                <a:solidFill>
                  <a:schemeClr val="bg1"/>
                </a:solidFill>
                <a:latin typeface="ALortkipanidze" pitchFamily="34" charset="0"/>
              </a:rPr>
              <a:t>ძველ </a:t>
            </a:r>
            <a:r>
              <a:rPr lang="ka-GE" sz="1600" b="1" dirty="0">
                <a:solidFill>
                  <a:schemeClr val="bg1"/>
                </a:solidFill>
                <a:latin typeface="ALortkipanidze" pitchFamily="34" charset="0"/>
              </a:rPr>
              <a:t>ფინიკიურ კონსონანტურ ანბანში - 22 ასო იყო. ძველ ბერძნულში - 24, ქართულ ანბანში კი - 33 ასოა, მათ შორის 28 თანხმოვანი და 5 ხმოვანი.</a:t>
            </a:r>
            <a:endParaRPr lang="ru-RU" sz="1600" b="1" dirty="0">
              <a:solidFill>
                <a:schemeClr val="bg1"/>
              </a:solidFill>
            </a:endParaRPr>
          </a:p>
        </p:txBody>
      </p:sp>
      <p:sp>
        <p:nvSpPr>
          <p:cNvPr id="4" name="AutoShape 2" descr="ფინიკიური ანბანი - გვერდები [3] - World ენციკლოპედიური ცოდნა"/>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ფინიკიური ანბანი - გვერდები [3] - World ენციკლოპედიური ცოდნა"/>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ენციკლოპედია &quot;პირველები&quot; - ფინიკიური დამწერლობა. ფინიკიური დამწერლობა  გამოიყენებოდა არა მართო ფინიკიელების მიერ, არამედ ძველი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130" name="Picture 10" descr="ფოტოს აღწერილობა მიუწვდომელი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531" y="2021761"/>
            <a:ext cx="2148705" cy="1506564"/>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არამეული დამწერლობა - ვიკიპედია"/>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60"/>
          <a:stretch/>
        </p:blipFill>
        <p:spPr bwMode="auto">
          <a:xfrm>
            <a:off x="453014" y="3637285"/>
            <a:ext cx="2167840" cy="1558239"/>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ლათინური, რომანული ენების წარმოშობა, ესპანური | მიმდინარე ლიტერატურა"/>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62" y="5299584"/>
            <a:ext cx="2159422" cy="1438748"/>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ქართული ანბანი | Georgian Travel Gu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708920"/>
            <a:ext cx="6234248"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5870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179512" y="116632"/>
            <a:ext cx="8784976" cy="6480719"/>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a:bodyPr>
          <a:lstStyle/>
          <a:p>
            <a:r>
              <a:rPr lang="ka-GE" b="1" dirty="0" smtClean="0">
                <a:solidFill>
                  <a:schemeClr val="bg1"/>
                </a:solidFill>
                <a:effectLst>
                  <a:outerShdw blurRad="38100" dist="38100" dir="2700000" algn="tl">
                    <a:srgbClr val="000000">
                      <a:alpha val="43137"/>
                    </a:srgbClr>
                  </a:outerShdw>
                </a:effectLst>
                <a:latin typeface="Sylfaen" panose="010A0502050306030303" pitchFamily="18" charset="0"/>
              </a:rPr>
              <a:t>ქართული ანბანის ტავგდასავალი</a:t>
            </a:r>
            <a:br>
              <a:rPr lang="ka-GE"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b="1" dirty="0">
                <a:solidFill>
                  <a:schemeClr val="bg1"/>
                </a:solidFill>
                <a:effectLst>
                  <a:outerShdw blurRad="38100" dist="38100" dir="2700000" algn="tl">
                    <a:srgbClr val="000000">
                      <a:alpha val="43137"/>
                    </a:srgbClr>
                  </a:outerShdw>
                </a:effectLst>
                <a:latin typeface="Sylfaen" panose="010A0502050306030303" pitchFamily="18" charset="0"/>
              </a:rPr>
              <a:t/>
            </a:r>
            <a:br>
              <a:rPr lang="ka-GE" b="1" dirty="0">
                <a:solidFill>
                  <a:schemeClr val="bg1"/>
                </a:solidFill>
                <a:effectLst>
                  <a:outerShdw blurRad="38100" dist="38100" dir="2700000" algn="tl">
                    <a:srgbClr val="000000">
                      <a:alpha val="43137"/>
                    </a:srgbClr>
                  </a:outerShdw>
                </a:effectLst>
                <a:latin typeface="Sylfaen" panose="010A0502050306030303" pitchFamily="18" charset="0"/>
              </a:rPr>
            </a:br>
            <a:r>
              <a:rPr lang="ka-GE" b="1" dirty="0" smtClean="0">
                <a:solidFill>
                  <a:schemeClr val="bg1"/>
                </a:solidFill>
                <a:effectLst>
                  <a:outerShdw blurRad="38100" dist="38100" dir="2700000" algn="tl">
                    <a:srgbClr val="000000">
                      <a:alpha val="43137"/>
                    </a:srgbClr>
                  </a:outerShdw>
                </a:effectLst>
                <a:latin typeface="Sylfaen" panose="010A0502050306030303" pitchFamily="18" charset="0"/>
              </a:rPr>
              <a:t>ჰე</a:t>
            </a:r>
            <a:r>
              <a:rPr lang="ka-GE" b="1" dirty="0">
                <a:solidFill>
                  <a:schemeClr val="bg1"/>
                </a:solidFill>
                <a:effectLst>
                  <a:outerShdw blurRad="38100" dist="38100" dir="2700000" algn="tl">
                    <a:srgbClr val="000000">
                      <a:alpha val="43137"/>
                    </a:srgbClr>
                  </a:outerShdw>
                </a:effectLst>
                <a:latin typeface="Sylfaen" panose="010A0502050306030303" pitchFamily="18" charset="0"/>
              </a:rPr>
              <a:t>, ფარნავაზ ჰქმენ </a:t>
            </a:r>
            <a:br>
              <a:rPr lang="ka-GE" b="1" dirty="0">
                <a:solidFill>
                  <a:schemeClr val="bg1"/>
                </a:solidFill>
                <a:effectLst>
                  <a:outerShdw blurRad="38100" dist="38100" dir="2700000" algn="tl">
                    <a:srgbClr val="000000">
                      <a:alpha val="43137"/>
                    </a:srgbClr>
                  </a:outerShdw>
                </a:effectLst>
                <a:latin typeface="Sylfaen" panose="010A0502050306030303" pitchFamily="18" charset="0"/>
              </a:rPr>
            </a:br>
            <a:r>
              <a:rPr lang="ka-GE" b="1" dirty="0">
                <a:solidFill>
                  <a:schemeClr val="bg1"/>
                </a:solidFill>
                <a:effectLst>
                  <a:outerShdw blurRad="38100" dist="38100" dir="2700000" algn="tl">
                    <a:srgbClr val="000000">
                      <a:alpha val="43137"/>
                    </a:srgbClr>
                  </a:outerShdw>
                </a:effectLst>
                <a:latin typeface="Sylfaen" panose="010A0502050306030303" pitchFamily="18" charset="0"/>
              </a:rPr>
              <a:t>ერთ-მთავრობა,</a:t>
            </a:r>
            <a:br>
              <a:rPr lang="ka-GE" b="1" dirty="0">
                <a:solidFill>
                  <a:schemeClr val="bg1"/>
                </a:solidFill>
                <a:effectLst>
                  <a:outerShdw blurRad="38100" dist="38100" dir="2700000" algn="tl">
                    <a:srgbClr val="000000">
                      <a:alpha val="43137"/>
                    </a:srgbClr>
                  </a:outerShdw>
                </a:effectLst>
                <a:latin typeface="Sylfaen" panose="010A0502050306030303" pitchFamily="18" charset="0"/>
              </a:rPr>
            </a:br>
            <a:r>
              <a:rPr lang="ka-GE" b="1" dirty="0">
                <a:solidFill>
                  <a:schemeClr val="bg1"/>
                </a:solidFill>
                <a:effectLst>
                  <a:outerShdw blurRad="38100" dist="38100" dir="2700000" algn="tl">
                    <a:srgbClr val="000000">
                      <a:alpha val="43137"/>
                    </a:srgbClr>
                  </a:outerShdw>
                </a:effectLst>
                <a:latin typeface="Sylfaen" panose="010A0502050306030303" pitchFamily="18" charset="0"/>
              </a:rPr>
              <a:t>შენ მოეც ქართველს წიგნი პირველი.</a:t>
            </a:r>
            <a:endParaRPr lang="ru-RU"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Tree>
    <p:extLst>
      <p:ext uri="{BB962C8B-B14F-4D97-AF65-F5344CB8AC3E}">
        <p14:creationId xmlns:p14="http://schemas.microsoft.com/office/powerpoint/2010/main" val="2884428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0" y="0"/>
            <a:ext cx="9144000" cy="6857999"/>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a:bodyPr>
          <a:lstStyle/>
          <a:p>
            <a: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t>ახ.წ. </a:t>
            </a:r>
            <a:r>
              <a:rPr lang="en-US" sz="4000" b="1" dirty="0">
                <a:solidFill>
                  <a:schemeClr val="bg1"/>
                </a:solidFill>
                <a:effectLst>
                  <a:outerShdw blurRad="38100" dist="38100" dir="2700000" algn="tl">
                    <a:srgbClr val="000000">
                      <a:alpha val="43137"/>
                    </a:srgbClr>
                  </a:outerShdw>
                </a:effectLst>
                <a:latin typeface="Sylfaen" panose="010A0502050306030303" pitchFamily="18" charset="0"/>
              </a:rPr>
              <a:t>IV </a:t>
            </a:r>
            <a: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t>საუკუნემდე </a:t>
            </a: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 საქართველოს</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 </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ტერიტორიაზე გამოვლენილი წარწერები</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 შესრულებულია</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t/>
            </a:r>
            <a:b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 არამეულად, ბერძნულად და </a:t>
            </a:r>
            <a:b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t/>
            </a:r>
            <a:br>
              <a:rPr lang="ka-GE" sz="4000" b="1" dirty="0">
                <a:solidFill>
                  <a:schemeClr val="bg1"/>
                </a:solidFill>
                <a:effectLst>
                  <a:outerShdw blurRad="38100" dist="38100" dir="2700000" algn="tl">
                    <a:srgbClr val="000000">
                      <a:alpha val="43137"/>
                    </a:srgbClr>
                  </a:outerShdw>
                </a:effectLst>
                <a:latin typeface="Sylfaen" panose="010A0502050306030303" pitchFamily="18" charset="0"/>
              </a:rPr>
            </a:br>
            <a:r>
              <a:rPr lang="ka-GE" sz="4000" b="1" dirty="0" smtClean="0">
                <a:solidFill>
                  <a:schemeClr val="bg1"/>
                </a:solidFill>
                <a:effectLst>
                  <a:outerShdw blurRad="38100" dist="38100" dir="2700000" algn="tl">
                    <a:srgbClr val="000000">
                      <a:alpha val="43137"/>
                    </a:srgbClr>
                  </a:outerShdw>
                </a:effectLst>
                <a:latin typeface="Sylfaen" panose="010A0502050306030303" pitchFamily="18" charset="0"/>
              </a:rPr>
              <a:t>ლათინურად. </a:t>
            </a:r>
            <a:endParaRPr lang="ru-RU" sz="40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Tree>
    <p:extLst>
      <p:ext uri="{BB962C8B-B14F-4D97-AF65-F5344CB8AC3E}">
        <p14:creationId xmlns:p14="http://schemas.microsoft.com/office/powerpoint/2010/main" val="16572279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0" y="1"/>
            <a:ext cx="9144000" cy="5127812"/>
          </a:xfrm>
          <a:effectLst>
            <a:outerShdw blurRad="50800" dist="38100" dir="16200000" rotWithShape="0">
              <a:prstClr val="black">
                <a:alpha val="40000"/>
              </a:prstClr>
            </a:outerShdw>
          </a:effectLst>
        </p:spPr>
        <p:txBody>
          <a:bodyPr>
            <a:normAutofit/>
          </a:bodyPr>
          <a:lstStyle/>
          <a:p>
            <a:pPr marL="0" indent="0"/>
            <a: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უძველესი წიგნები</a:t>
            </a:r>
            <a:b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br>
            <a:r>
              <a:rPr lang="ka-GE" sz="5400" b="1" dirty="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
            </a:r>
            <a:br>
              <a:rPr lang="ka-GE" sz="5400" b="1" dirty="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br>
            <a: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და</a:t>
            </a:r>
            <a:b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br>
            <a:r>
              <a:rPr lang="ka-GE" sz="5400" b="1" dirty="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 </a:t>
            </a:r>
            <a: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
            </a:r>
            <a:b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br>
            <a:r>
              <a:rPr lang="ka-GE" sz="5400" b="1" dirty="0" smtClean="0">
                <a:solidFill>
                  <a:schemeClr val="tx1">
                    <a:lumMod val="95000"/>
                    <a:lumOff val="5000"/>
                  </a:schemeClr>
                </a:solidFill>
                <a:effectLst>
                  <a:outerShdw blurRad="38100" dist="38100" dir="2700000" algn="tl">
                    <a:srgbClr val="000000">
                      <a:alpha val="43137"/>
                    </a:srgbClr>
                  </a:outerShdw>
                </a:effectLst>
                <a:latin typeface="Rustaveli Nusx" panose="020B0500000000000000" pitchFamily="34" charset="0"/>
              </a:rPr>
              <a:t>საწერი მასალა</a:t>
            </a:r>
            <a:endParaRPr lang="ru-RU" sz="5400" dirty="0">
              <a:solidFill>
                <a:schemeClr val="tx1">
                  <a:lumMod val="95000"/>
                  <a:lumOff val="5000"/>
                </a:schemeClr>
              </a:solidFill>
            </a:endParaRPr>
          </a:p>
        </p:txBody>
      </p:sp>
    </p:spTree>
    <p:extLst>
      <p:ext uri="{BB962C8B-B14F-4D97-AF65-F5344CB8AC3E}">
        <p14:creationId xmlns:p14="http://schemas.microsoft.com/office/powerpoint/2010/main" val="564997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3314" name="Picture 2" descr="C:\Users\Merabi\Desktop\Без названия.jpg"/>
          <p:cNvPicPr>
            <a:picLocks noChangeAspect="1" noChangeArrowheads="1"/>
          </p:cNvPicPr>
          <p:nvPr/>
        </p:nvPicPr>
        <p:blipFill rotWithShape="1">
          <a:blip r:embed="rId3">
            <a:extLst>
              <a:ext uri="{28A0092B-C50C-407E-A947-70E740481C1C}">
                <a14:useLocalDpi xmlns:a14="http://schemas.microsoft.com/office/drawing/2010/main" val="0"/>
              </a:ext>
            </a:extLst>
          </a:blip>
          <a:srcRect t="3570" b="12944"/>
          <a:stretch/>
        </p:blipFill>
        <p:spPr bwMode="auto">
          <a:xfrm>
            <a:off x="0" y="-27384"/>
            <a:ext cx="9144000" cy="4275117"/>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222" y="5085184"/>
            <a:ext cx="9144222" cy="1695192"/>
          </a:xfrm>
        </p:spPr>
        <p:txBody>
          <a:bodyPr>
            <a:noAutofit/>
          </a:bodyPr>
          <a:lstStyle/>
          <a:p>
            <a:pPr algn="l"/>
            <a:r>
              <a:rPr lang="ka-GE" sz="1800" dirty="0">
                <a:solidFill>
                  <a:schemeClr val="bg1"/>
                </a:solidFill>
                <a:effectLst>
                  <a:outerShdw blurRad="38100" dist="38100" dir="2700000" algn="tl">
                    <a:srgbClr val="000000">
                      <a:alpha val="43137"/>
                    </a:srgbClr>
                  </a:outerShdw>
                </a:effectLst>
                <a:latin typeface="Sylfaen" panose="010A0502050306030303" pitchFamily="18" charset="0"/>
              </a:rPr>
              <a:t>გრაკლიანი გორა — შიდა ქართლის მხარეში, კასპის მუნიციპალიტეტის სოფ. იგოეთისა და სამთავისის ტერიტორიაზე, 2008 წელს გზატკეცილის გაფართოებასთან დაკავშირებით ჩატარებული გადარჩენითი არქეოლოგიური გათხრების დროს  აღმოჩნდა უძველესი წარწერები. თბილისის სახელმწიფო უნივერსიტეტის ექსპედიციამ, რომელიც გრაკლიანის გორაზე აწარმოებს გათხრებს, წარწერის თარიღის დაზუსტების მიზნით ნიმუშები მაიამის ლაბორატორიაში გააგზავნა. მაიამის ლაბორატორიის მიერ დადგენილი თარიღი არის ძვ. წ. </a:t>
            </a:r>
            <a:r>
              <a:rPr lang="en-US" sz="1800" dirty="0">
                <a:solidFill>
                  <a:schemeClr val="bg1"/>
                </a:solidFill>
                <a:effectLst>
                  <a:outerShdw blurRad="38100" dist="38100" dir="2700000" algn="tl">
                    <a:srgbClr val="000000">
                      <a:alpha val="43137"/>
                    </a:srgbClr>
                  </a:outerShdw>
                </a:effectLst>
                <a:latin typeface="Sylfaen" panose="010A0502050306030303" pitchFamily="18" charset="0"/>
              </a:rPr>
              <a:t>XI-X </a:t>
            </a:r>
            <a:r>
              <a:rPr lang="ka-GE" sz="1800" dirty="0">
                <a:solidFill>
                  <a:schemeClr val="bg1"/>
                </a:solidFill>
                <a:effectLst>
                  <a:outerShdw blurRad="38100" dist="38100" dir="2700000" algn="tl">
                    <a:srgbClr val="000000">
                      <a:alpha val="43137"/>
                    </a:srgbClr>
                  </a:outerShdw>
                </a:effectLst>
                <a:latin typeface="Sylfaen" panose="010A0502050306030303" pitchFamily="18" charset="0"/>
              </a:rPr>
              <a:t>საუკუნეები</a:t>
            </a:r>
            <a:br>
              <a:rPr lang="ka-GE" sz="1800" dirty="0">
                <a:solidFill>
                  <a:schemeClr val="bg1"/>
                </a:solidFill>
                <a:effectLst>
                  <a:outerShdw blurRad="38100" dist="38100" dir="2700000" algn="tl">
                    <a:srgbClr val="000000">
                      <a:alpha val="43137"/>
                    </a:srgbClr>
                  </a:outerShdw>
                </a:effectLst>
                <a:latin typeface="Sylfaen" panose="010A0502050306030303" pitchFamily="18" charset="0"/>
              </a:rPr>
            </a:br>
            <a:r>
              <a:rPr lang="ru-RU" sz="1800" dirty="0">
                <a:solidFill>
                  <a:schemeClr val="bg1"/>
                </a:solidFill>
                <a:effectLst>
                  <a:outerShdw blurRad="38100" dist="38100" dir="2700000" algn="tl">
                    <a:srgbClr val="000000">
                      <a:alpha val="43137"/>
                    </a:srgbClr>
                  </a:outerShdw>
                </a:effectLst>
                <a:latin typeface="Sylfaen" panose="010A0502050306030303" pitchFamily="18" charset="0"/>
              </a:rPr>
              <a:t/>
            </a:r>
            <a:br>
              <a:rPr lang="ru-RU" sz="1800" dirty="0">
                <a:solidFill>
                  <a:schemeClr val="bg1"/>
                </a:solidFill>
                <a:effectLst>
                  <a:outerShdw blurRad="38100" dist="38100" dir="2700000" algn="tl">
                    <a:srgbClr val="000000">
                      <a:alpha val="43137"/>
                    </a:srgbClr>
                  </a:outerShdw>
                </a:effectLst>
                <a:latin typeface="Sylfaen" panose="010A0502050306030303" pitchFamily="18" charset="0"/>
              </a:rPr>
            </a:br>
            <a:endParaRPr lang="ru-RU" sz="1800" dirty="0">
              <a:solidFill>
                <a:schemeClr val="bg1"/>
              </a:solidFill>
              <a:latin typeface="Sylfaen" panose="010A0502050306030303" pitchFamily="18" charset="0"/>
            </a:endParaRPr>
          </a:p>
        </p:txBody>
      </p:sp>
    </p:spTree>
    <p:extLst>
      <p:ext uri="{BB962C8B-B14F-4D97-AF65-F5344CB8AC3E}">
        <p14:creationId xmlns:p14="http://schemas.microsoft.com/office/powerpoint/2010/main" val="22196026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0" y="0"/>
            <a:ext cx="9144000" cy="3212976"/>
          </a:xfrm>
          <a:gradFill>
            <a:gsLst>
              <a:gs pos="100000">
                <a:schemeClr val="tx1">
                  <a:lumMod val="50000"/>
                  <a:lumOff val="50000"/>
                </a:schemeClr>
              </a:gs>
              <a:gs pos="100000">
                <a:schemeClr val="accent6">
                  <a:tint val="37000"/>
                  <a:satMod val="300000"/>
                </a:schemeClr>
              </a:gs>
              <a:gs pos="100000">
                <a:schemeClr val="accent6">
                  <a:tint val="15000"/>
                  <a:satMod val="350000"/>
                </a:schemeClr>
              </a:gs>
            </a:gsLst>
            <a:lin ang="16200000" scaled="1"/>
          </a:gradFill>
          <a:effectLst>
            <a:outerShdw dist="50800" dir="5400000" sx="1000" sy="1000" algn="ctr" rotWithShape="0">
              <a:srgbClr val="000000"/>
            </a:outerShdw>
          </a:effectLst>
        </p:spPr>
        <p:txBody>
          <a:bodyPr>
            <a:noAutofit/>
          </a:bodyPr>
          <a:lstStyle/>
          <a:p>
            <a:pPr algn="l"/>
            <a:r>
              <a:rPr lang="ka-GE" sz="2400" b="1" dirty="0" smtClean="0">
                <a:solidFill>
                  <a:schemeClr val="bg1"/>
                </a:solidFill>
                <a:effectLst>
                  <a:outerShdw blurRad="38100" dist="38100" dir="2700000" algn="tl">
                    <a:srgbClr val="000000">
                      <a:alpha val="43137"/>
                    </a:srgbClr>
                  </a:outerShdw>
                </a:effectLst>
                <a:latin typeface="Sylfaen" panose="010A0502050306030303" pitchFamily="18" charset="0"/>
              </a:rPr>
              <a:t>ეპიგრაფიკული ძეგლები იყოფა ოთხ ჯგუფად: ლაპიდარული, მოზაიკური, ჭედური, და ფრესკული. მათ შორის უძველესია ლაპიდარული წარწერა.</a:t>
            </a:r>
            <a:br>
              <a:rPr lang="ka-GE" sz="2400" b="1" dirty="0" smtClean="0">
                <a:solidFill>
                  <a:schemeClr val="bg1"/>
                </a:solidFill>
                <a:effectLst>
                  <a:outerShdw blurRad="38100" dist="38100" dir="2700000" algn="tl">
                    <a:srgbClr val="000000">
                      <a:alpha val="43137"/>
                    </a:srgbClr>
                  </a:outerShdw>
                </a:effectLst>
                <a:latin typeface="Sylfaen" panose="010A0502050306030303" pitchFamily="18" charset="0"/>
              </a:rPr>
            </a:br>
            <a:r>
              <a:rPr lang="ka-GE" sz="2400" b="1" dirty="0">
                <a:solidFill>
                  <a:schemeClr val="bg1"/>
                </a:solidFill>
                <a:effectLst>
                  <a:outerShdw blurRad="38100" dist="38100" dir="2700000" algn="tl">
                    <a:srgbClr val="000000">
                      <a:alpha val="43137"/>
                    </a:srgbClr>
                  </a:outerShdw>
                </a:effectLst>
                <a:latin typeface="Sylfaen" panose="010A0502050306030303" pitchFamily="18" charset="0"/>
              </a:rPr>
              <a:t/>
            </a:r>
            <a:br>
              <a:rPr lang="ka-GE" sz="2400" b="1" dirty="0">
                <a:solidFill>
                  <a:schemeClr val="bg1"/>
                </a:solidFill>
                <a:effectLst>
                  <a:outerShdw blurRad="38100" dist="38100" dir="2700000" algn="tl">
                    <a:srgbClr val="000000">
                      <a:alpha val="43137"/>
                    </a:srgbClr>
                  </a:outerShdw>
                </a:effectLst>
                <a:latin typeface="Sylfaen" panose="010A0502050306030303" pitchFamily="18" charset="0"/>
              </a:rPr>
            </a:br>
            <a:r>
              <a:rPr lang="ka-GE" sz="2400" b="1" dirty="0" smtClean="0">
                <a:solidFill>
                  <a:schemeClr val="bg1"/>
                </a:solidFill>
                <a:effectLst>
                  <a:outerShdw blurRad="38100" dist="38100" dir="2700000" algn="tl">
                    <a:srgbClr val="000000">
                      <a:alpha val="43137"/>
                    </a:srgbClr>
                  </a:outerShdw>
                </a:effectLst>
                <a:latin typeface="Sylfaen" panose="010A0502050306030303" pitchFamily="18" charset="0"/>
              </a:rPr>
              <a:t>ლაპიდარული წარწერები გვხდება ეკლესიათა კედლებზე, ქვა-ჯვრების კვარცხლბეკებზე, საფლავთა ქვებსა და სარკოფაგებზე.</a:t>
            </a:r>
            <a:endParaRPr lang="ru-RU" sz="24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5" name="Подзаголовок 2"/>
          <p:cNvSpPr txBox="1">
            <a:spLocks/>
          </p:cNvSpPr>
          <p:nvPr/>
        </p:nvSpPr>
        <p:spPr>
          <a:xfrm>
            <a:off x="0" y="3429000"/>
            <a:ext cx="9144000" cy="33367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ka-GE" sz="2400" b="1" dirty="0" smtClean="0">
                <a:solidFill>
                  <a:schemeClr val="bg1"/>
                </a:solidFill>
                <a:latin typeface="Sylfaen" panose="010A0502050306030303" pitchFamily="18" charset="0"/>
              </a:rPr>
              <a:t>შინაარსის მიხედვით წარწერა შეიძლება იყოს:</a:t>
            </a:r>
          </a:p>
          <a:p>
            <a:r>
              <a:rPr lang="ka-GE" sz="2400" b="1" dirty="0" smtClean="0">
                <a:solidFill>
                  <a:schemeClr val="bg1"/>
                </a:solidFill>
                <a:latin typeface="Sylfaen" panose="010A0502050306030303" pitchFamily="18" charset="0"/>
              </a:rPr>
              <a:t>ა) სამშენებლო,</a:t>
            </a:r>
          </a:p>
          <a:p>
            <a:r>
              <a:rPr lang="ka-GE" sz="2400" b="1" dirty="0" smtClean="0">
                <a:solidFill>
                  <a:schemeClr val="bg1"/>
                </a:solidFill>
                <a:latin typeface="Sylfaen" panose="010A0502050306030303" pitchFamily="18" charset="0"/>
              </a:rPr>
              <a:t>ბ) ქტიტორთა, სასულიერო  და  საერო  ხელისუფალთა, მლოცველთა, შემწირველთა, ხელოსანთა... მოსახსენებელი;</a:t>
            </a:r>
          </a:p>
          <a:p>
            <a:r>
              <a:rPr lang="ka-GE" sz="2400" b="1" dirty="0" smtClean="0">
                <a:solidFill>
                  <a:schemeClr val="bg1"/>
                </a:solidFill>
                <a:latin typeface="Sylfaen" panose="010A0502050306030303" pitchFamily="18" charset="0"/>
              </a:rPr>
              <a:t>გ) იურიდიული დოკუმენტი.</a:t>
            </a:r>
            <a:endParaRPr lang="ru-RU" sz="2400" b="1" dirty="0">
              <a:solidFill>
                <a:schemeClr val="bg1"/>
              </a:solidFill>
              <a:latin typeface="Sylfaen" panose="010A0502050306030303" pitchFamily="18" charset="0"/>
            </a:endParaRPr>
          </a:p>
        </p:txBody>
      </p:sp>
    </p:spTree>
    <p:extLst>
      <p:ext uri="{BB962C8B-B14F-4D97-AF65-F5344CB8AC3E}">
        <p14:creationId xmlns:p14="http://schemas.microsoft.com/office/powerpoint/2010/main" val="1064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194" name="Picture 2" descr="C:\Users\Merabi\Desktop\-12-638.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62" t="-1" r="56494" b="1660"/>
          <a:stretch/>
        </p:blipFill>
        <p:spPr bwMode="auto">
          <a:xfrm>
            <a:off x="27088" y="1"/>
            <a:ext cx="3686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3"/>
          <p:cNvSpPr txBox="1">
            <a:spLocks/>
          </p:cNvSpPr>
          <p:nvPr/>
        </p:nvSpPr>
        <p:spPr>
          <a:xfrm>
            <a:off x="3713510" y="2693988"/>
            <a:ext cx="5430490" cy="14700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a-GE" sz="3600" b="1" dirty="0">
                <a:solidFill>
                  <a:schemeClr val="bg1"/>
                </a:solidFill>
                <a:effectLst>
                  <a:outerShdw blurRad="38100" dist="38100" dir="2700000" algn="tl">
                    <a:srgbClr val="000000">
                      <a:alpha val="43137"/>
                    </a:srgbClr>
                  </a:outerShdw>
                </a:effectLst>
              </a:rPr>
              <a:t>მცხეთის-არმაზის</a:t>
            </a:r>
          </a:p>
          <a:p>
            <a:endParaRPr lang="ka-GE" sz="3600" b="1" dirty="0">
              <a:solidFill>
                <a:schemeClr val="bg1"/>
              </a:solidFill>
              <a:effectLst>
                <a:outerShdw blurRad="38100" dist="38100" dir="2700000" algn="tl">
                  <a:srgbClr val="000000">
                    <a:alpha val="43137"/>
                  </a:srgbClr>
                </a:outerShdw>
              </a:effectLst>
            </a:endParaRPr>
          </a:p>
          <a:p>
            <a:r>
              <a:rPr lang="ka-GE" sz="3600" b="1" dirty="0">
                <a:solidFill>
                  <a:schemeClr val="bg1"/>
                </a:solidFill>
                <a:effectLst>
                  <a:outerShdw blurRad="38100" dist="38100" dir="2700000" algn="tl">
                    <a:srgbClr val="000000">
                      <a:alpha val="43137"/>
                    </a:srgbClr>
                  </a:outerShdw>
                </a:effectLst>
              </a:rPr>
              <a:t> ორენოვანი</a:t>
            </a:r>
          </a:p>
          <a:p>
            <a:endParaRPr lang="ka-GE" sz="3600" b="1" dirty="0">
              <a:solidFill>
                <a:schemeClr val="bg1"/>
              </a:solidFill>
              <a:effectLst>
                <a:outerShdw blurRad="38100" dist="38100" dir="2700000" algn="tl">
                  <a:srgbClr val="000000">
                    <a:alpha val="43137"/>
                  </a:srgbClr>
                </a:outerShdw>
              </a:effectLst>
            </a:endParaRPr>
          </a:p>
          <a:p>
            <a:r>
              <a:rPr lang="ka-GE" sz="3600" b="1" dirty="0">
                <a:solidFill>
                  <a:schemeClr val="bg1"/>
                </a:solidFill>
                <a:effectLst>
                  <a:outerShdw blurRad="38100" dist="38100" dir="2700000" algn="tl">
                    <a:srgbClr val="000000">
                      <a:alpha val="43137"/>
                    </a:srgbClr>
                  </a:outerShdw>
                </a:effectLst>
              </a:rPr>
              <a:t>(ბერძნულ არამეული)</a:t>
            </a:r>
          </a:p>
          <a:p>
            <a:endParaRPr lang="ka-GE" sz="3600" b="1" dirty="0">
              <a:solidFill>
                <a:schemeClr val="bg1"/>
              </a:solidFill>
              <a:effectLst>
                <a:outerShdw blurRad="38100" dist="38100" dir="2700000" algn="tl">
                  <a:srgbClr val="000000">
                    <a:alpha val="43137"/>
                  </a:srgbClr>
                </a:outerShdw>
              </a:effectLst>
            </a:endParaRPr>
          </a:p>
          <a:p>
            <a:r>
              <a:rPr lang="ka-GE" sz="3600" b="1" dirty="0">
                <a:solidFill>
                  <a:schemeClr val="bg1"/>
                </a:solidFill>
                <a:effectLst>
                  <a:outerShdw blurRad="38100" dist="38100" dir="2700000" algn="tl">
                    <a:srgbClr val="000000">
                      <a:alpha val="43137"/>
                    </a:srgbClr>
                  </a:outerShdw>
                </a:effectLst>
              </a:rPr>
              <a:t> ბილინგვა </a:t>
            </a:r>
          </a:p>
          <a:p>
            <a:endParaRPr lang="ka-GE" sz="3600" b="1" dirty="0">
              <a:solidFill>
                <a:schemeClr val="bg1"/>
              </a:solidFill>
              <a:effectLst>
                <a:outerShdw blurRad="38100" dist="38100" dir="2700000" algn="tl">
                  <a:srgbClr val="000000">
                    <a:alpha val="43137"/>
                  </a:srgbClr>
                </a:outerShdw>
              </a:effectLst>
            </a:endParaRPr>
          </a:p>
          <a:p>
            <a:r>
              <a:rPr lang="ka-GE" sz="3600" b="1" dirty="0">
                <a:solidFill>
                  <a:schemeClr val="bg1"/>
                </a:solidFill>
                <a:effectLst>
                  <a:outerShdw blurRad="38100" dist="38100" dir="2700000" algn="tl">
                    <a:srgbClr val="000000">
                      <a:alpha val="43137"/>
                    </a:srgbClr>
                  </a:outerShdw>
                </a:effectLst>
              </a:rPr>
              <a:t> ახ.წ. </a:t>
            </a:r>
            <a:r>
              <a:rPr lang="en-US" sz="3600" b="1" dirty="0">
                <a:solidFill>
                  <a:schemeClr val="bg1"/>
                </a:solidFill>
                <a:effectLst>
                  <a:outerShdw blurRad="38100" dist="38100" dir="2700000" algn="tl">
                    <a:srgbClr val="000000">
                      <a:alpha val="43137"/>
                    </a:srgbClr>
                  </a:outerShdw>
                </a:effectLst>
              </a:rPr>
              <a:t>II </a:t>
            </a:r>
            <a:r>
              <a:rPr lang="ka-GE" sz="3600" b="1" dirty="0">
                <a:solidFill>
                  <a:schemeClr val="bg1"/>
                </a:solidFill>
                <a:effectLst>
                  <a:outerShdw blurRad="38100" dist="38100" dir="2700000" algn="tl">
                    <a:srgbClr val="000000">
                      <a:alpha val="43137"/>
                    </a:srgbClr>
                  </a:outerShdw>
                </a:effectLst>
              </a:rPr>
              <a:t>ს</a:t>
            </a:r>
          </a:p>
          <a:p>
            <a:endParaRPr lang="ru-RU"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4313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Заголовок 1"/>
          <p:cNvSpPr>
            <a:spLocks noGrp="1"/>
          </p:cNvSpPr>
          <p:nvPr>
            <p:ph type="title"/>
          </p:nvPr>
        </p:nvSpPr>
        <p:spPr>
          <a:xfrm>
            <a:off x="457200" y="2276872"/>
            <a:ext cx="8229600" cy="1143000"/>
          </a:xfrm>
        </p:spPr>
        <p:txBody>
          <a:bodyPr>
            <a:noAutofit/>
          </a:bodyPr>
          <a:lstStyle/>
          <a:p>
            <a:r>
              <a:rPr lang="ka-GE" sz="5400" b="1" dirty="0">
                <a:solidFill>
                  <a:schemeClr val="bg1"/>
                </a:solidFill>
              </a:rPr>
              <a:t>ქართული</a:t>
            </a:r>
            <a:br>
              <a:rPr lang="ka-GE" sz="5400" b="1" dirty="0">
                <a:solidFill>
                  <a:schemeClr val="bg1"/>
                </a:solidFill>
              </a:rPr>
            </a:br>
            <a:r>
              <a:rPr lang="ka-GE" sz="5400" b="1" dirty="0">
                <a:solidFill>
                  <a:schemeClr val="bg1"/>
                </a:solidFill>
              </a:rPr>
              <a:t> </a:t>
            </a:r>
            <a:br>
              <a:rPr lang="ka-GE" sz="5400" b="1" dirty="0">
                <a:solidFill>
                  <a:schemeClr val="bg1"/>
                </a:solidFill>
              </a:rPr>
            </a:br>
            <a:r>
              <a:rPr lang="ka-GE" sz="5400" b="1" dirty="0">
                <a:solidFill>
                  <a:schemeClr val="bg1"/>
                </a:solidFill>
              </a:rPr>
              <a:t>ეპიგრაფიკული </a:t>
            </a:r>
            <a:br>
              <a:rPr lang="ka-GE" sz="5400" b="1" dirty="0">
                <a:solidFill>
                  <a:schemeClr val="bg1"/>
                </a:solidFill>
              </a:rPr>
            </a:br>
            <a:r>
              <a:rPr lang="ka-GE" sz="5400" b="1" dirty="0">
                <a:solidFill>
                  <a:schemeClr val="bg1"/>
                </a:solidFill>
              </a:rPr>
              <a:t/>
            </a:r>
            <a:br>
              <a:rPr lang="ka-GE" sz="5400" b="1" dirty="0">
                <a:solidFill>
                  <a:schemeClr val="bg1"/>
                </a:solidFill>
              </a:rPr>
            </a:br>
            <a:r>
              <a:rPr lang="ka-GE" sz="5400" b="1" dirty="0">
                <a:solidFill>
                  <a:schemeClr val="bg1"/>
                </a:solidFill>
              </a:rPr>
              <a:t>ძეგლები</a:t>
            </a:r>
            <a:endParaRPr lang="ru-RU" sz="5400" b="1" dirty="0">
              <a:solidFill>
                <a:schemeClr val="bg1"/>
              </a:solidFill>
            </a:endParaRPr>
          </a:p>
        </p:txBody>
      </p:sp>
    </p:spTree>
    <p:extLst>
      <p:ext uri="{BB962C8B-B14F-4D97-AF65-F5344CB8AC3E}">
        <p14:creationId xmlns:p14="http://schemas.microsoft.com/office/powerpoint/2010/main" val="3429911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Объект 2"/>
          <p:cNvSpPr>
            <a:spLocks noGrp="1"/>
          </p:cNvSpPr>
          <p:nvPr>
            <p:ph idx="1"/>
          </p:nvPr>
        </p:nvSpPr>
        <p:spPr>
          <a:xfrm>
            <a:off x="179512" y="342900"/>
            <a:ext cx="5400600" cy="6132240"/>
          </a:xfrm>
        </p:spPr>
        <p:txBody>
          <a:bodyPr/>
          <a:lstStyle/>
          <a:p>
            <a:pPr marL="0" indent="0" algn="ctr">
              <a:buNone/>
            </a:pPr>
            <a:r>
              <a:rPr lang="ka-GE" b="1" dirty="0" smtClean="0">
                <a:solidFill>
                  <a:schemeClr val="bg1"/>
                </a:solidFill>
                <a:effectLst>
                  <a:outerShdw blurRad="38100" dist="38100" dir="2700000" algn="tl">
                    <a:srgbClr val="000000">
                      <a:alpha val="43137"/>
                    </a:srgbClr>
                  </a:outerShdw>
                </a:effectLst>
              </a:rPr>
              <a:t>იტალიელი</a:t>
            </a:r>
            <a:r>
              <a:rPr lang="ka-GE" b="1" dirty="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არქეოლოგის</a:t>
            </a:r>
            <a:r>
              <a:rPr lang="ka-GE" b="1" dirty="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 </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ვირჯილიო</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კორბოს</a:t>
            </a:r>
            <a:r>
              <a:rPr lang="en-US" b="1" dirty="0" smtClean="0">
                <a:solidFill>
                  <a:schemeClr val="bg1"/>
                </a:solidFill>
                <a:effectLst>
                  <a:outerShdw blurRad="38100" dist="38100" dir="2700000" algn="tl">
                    <a:srgbClr val="000000">
                      <a:alpha val="43137"/>
                    </a:srgbClr>
                  </a:outerShdw>
                </a:effectLst>
              </a:rPr>
              <a:t>          </a:t>
            </a:r>
          </a:p>
          <a:p>
            <a:pPr marL="0" indent="0" algn="ctr">
              <a:buNone/>
            </a:pPr>
            <a:r>
              <a:rPr lang="ka-GE" b="1" dirty="0" smtClean="0">
                <a:solidFill>
                  <a:schemeClr val="bg1"/>
                </a:solidFill>
                <a:effectLst>
                  <a:outerShdw blurRad="38100" dist="38100" dir="2700000" algn="tl">
                    <a:srgbClr val="000000">
                      <a:alpha val="43137"/>
                    </a:srgbClr>
                  </a:outerShdw>
                </a:effectLst>
              </a:rPr>
              <a:t>მიერ</a:t>
            </a:r>
            <a:r>
              <a:rPr lang="ka-GE" b="1" dirty="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იუდეის</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უდაბნოში</a:t>
            </a:r>
            <a:r>
              <a:rPr lang="ka-GE" b="1" dirty="0">
                <a:solidFill>
                  <a:schemeClr val="bg1"/>
                </a:solidFill>
                <a:effectLst>
                  <a:outerShdw blurRad="38100" dist="38100" dir="2700000" algn="tl">
                    <a:srgbClr val="000000">
                      <a:alpha val="43137"/>
                    </a:srgbClr>
                  </a:outerShdw>
                </a:effectLst>
              </a:rPr>
              <a:t> </a:t>
            </a:r>
            <a:endParaRPr lang="en-US" b="1" dirty="0" smtClean="0">
              <a:solidFill>
                <a:schemeClr val="bg1"/>
              </a:solidFill>
              <a:effectLst>
                <a:outerShdw blurRad="38100" dist="38100" dir="2700000" algn="tl">
                  <a:srgbClr val="000000">
                    <a:alpha val="43137"/>
                  </a:srgbClr>
                </a:outerShdw>
              </a:effectLst>
            </a:endParaRPr>
          </a:p>
          <a:p>
            <a:pPr marL="0" indent="0" algn="ctr">
              <a:buNone/>
            </a:pPr>
            <a:r>
              <a:rPr lang="ka-GE" b="1" dirty="0" smtClean="0">
                <a:solidFill>
                  <a:schemeClr val="bg1"/>
                </a:solidFill>
                <a:effectLst>
                  <a:outerShdw blurRad="38100" dist="38100" dir="2700000" algn="tl">
                    <a:srgbClr val="000000">
                      <a:alpha val="43137"/>
                    </a:srgbClr>
                  </a:outerShdw>
                </a:effectLst>
              </a:rPr>
              <a:t>1952 </a:t>
            </a:r>
            <a:r>
              <a:rPr lang="ka-GE" b="1" dirty="0">
                <a:solidFill>
                  <a:schemeClr val="bg1"/>
                </a:solidFill>
                <a:effectLst>
                  <a:outerShdw blurRad="38100" dist="38100" dir="2700000" algn="tl">
                    <a:srgbClr val="000000">
                      <a:alpha val="43137"/>
                    </a:srgbClr>
                  </a:outerShdw>
                </a:effectLst>
              </a:rPr>
              <a:t>წელს აღმოჩენილი </a:t>
            </a:r>
            <a:endParaRPr lang="en-US" b="1" dirty="0" smtClean="0">
              <a:solidFill>
                <a:schemeClr val="bg1"/>
              </a:solidFill>
              <a:effectLst>
                <a:outerShdw blurRad="38100" dist="38100" dir="2700000" algn="tl">
                  <a:srgbClr val="000000">
                    <a:alpha val="43137"/>
                  </a:srgbClr>
                </a:outerShdw>
              </a:effectLst>
            </a:endParaRPr>
          </a:p>
          <a:p>
            <a:pPr marL="0" indent="0" algn="ctr">
              <a:buNone/>
            </a:pPr>
            <a:r>
              <a:rPr lang="ka-GE" b="1" dirty="0" smtClean="0">
                <a:solidFill>
                  <a:schemeClr val="bg1"/>
                </a:solidFill>
                <a:effectLst>
                  <a:outerShdw blurRad="38100" dist="38100" dir="2700000" algn="tl">
                    <a:srgbClr val="000000">
                      <a:alpha val="43137"/>
                    </a:srgbClr>
                  </a:outerShdw>
                </a:effectLst>
              </a:rPr>
              <a:t>ქართული </a:t>
            </a:r>
            <a:r>
              <a:rPr lang="ka-GE" b="1" dirty="0">
                <a:solidFill>
                  <a:schemeClr val="bg1"/>
                </a:solidFill>
                <a:effectLst>
                  <a:outerShdw blurRad="38100" dist="38100" dir="2700000" algn="tl">
                    <a:srgbClr val="000000">
                      <a:alpha val="43137"/>
                    </a:srgbClr>
                  </a:outerShdw>
                </a:effectLst>
              </a:rPr>
              <a:t>მონასტრის </a:t>
            </a:r>
            <a:endParaRPr lang="en-US" b="1" dirty="0" smtClean="0">
              <a:solidFill>
                <a:schemeClr val="bg1"/>
              </a:solidFill>
              <a:effectLst>
                <a:outerShdw blurRad="38100" dist="38100" dir="2700000" algn="tl">
                  <a:srgbClr val="000000">
                    <a:alpha val="43137"/>
                  </a:srgbClr>
                </a:outerShdw>
              </a:effectLst>
            </a:endParaRPr>
          </a:p>
          <a:p>
            <a:pPr marL="0" indent="0" algn="ctr">
              <a:buNone/>
            </a:pPr>
            <a:r>
              <a:rPr lang="ka-GE" b="1" dirty="0" smtClean="0">
                <a:solidFill>
                  <a:schemeClr val="bg1"/>
                </a:solidFill>
                <a:effectLst>
                  <a:outerShdw blurRad="38100" dist="38100" dir="2700000" algn="tl">
                    <a:srgbClr val="000000">
                      <a:alpha val="43137"/>
                    </a:srgbClr>
                  </a:outerShdw>
                </a:effectLst>
              </a:rPr>
              <a:t>წარწერები</a:t>
            </a:r>
            <a:endParaRPr lang="en-US" b="1" dirty="0" smtClean="0">
              <a:solidFill>
                <a:schemeClr val="bg1"/>
              </a:solidFill>
              <a:effectLst>
                <a:outerShdw blurRad="38100" dist="38100" dir="2700000" algn="tl">
                  <a:srgbClr val="000000">
                    <a:alpha val="43137"/>
                  </a:srgbClr>
                </a:outerShdw>
              </a:effectLst>
            </a:endParaRPr>
          </a:p>
          <a:p>
            <a:pPr marL="0" indent="0" algn="ctr">
              <a:buNone/>
            </a:pPr>
            <a:endParaRPr lang="en-US" b="1" dirty="0" smtClean="0">
              <a:solidFill>
                <a:schemeClr val="bg1"/>
              </a:solidFill>
              <a:effectLst>
                <a:outerShdw blurRad="38100" dist="38100" dir="2700000" algn="tl">
                  <a:srgbClr val="000000">
                    <a:alpha val="43137"/>
                  </a:srgbClr>
                </a:outerShdw>
              </a:effectLst>
            </a:endParaRPr>
          </a:p>
          <a:p>
            <a:pPr marL="0" indent="0" algn="ctr">
              <a:buNone/>
            </a:pPr>
            <a:r>
              <a:rPr lang="ka-GE" b="1" dirty="0" smtClean="0">
                <a:solidFill>
                  <a:schemeClr val="bg1"/>
                </a:solidFill>
                <a:effectLst>
                  <a:outerShdw blurRad="38100" dist="38100" dir="2700000" algn="tl">
                    <a:srgbClr val="000000">
                      <a:alpha val="43137"/>
                    </a:srgbClr>
                  </a:outerShdw>
                </a:effectLst>
              </a:rPr>
              <a:t>უძველესი</a:t>
            </a:r>
            <a:r>
              <a:rPr lang="en-US" b="1" dirty="0" smtClean="0">
                <a:solidFill>
                  <a:schemeClr val="bg1"/>
                </a:solidFill>
                <a:effectLst>
                  <a:outerShdw blurRad="38100" dist="38100" dir="2700000" algn="tl">
                    <a:srgbClr val="000000">
                      <a:alpha val="43137"/>
                    </a:srgbClr>
                  </a:outerShdw>
                </a:effectLst>
              </a:rPr>
              <a:t> </a:t>
            </a:r>
            <a:r>
              <a:rPr lang="ka-GE" b="1" dirty="0" smtClean="0">
                <a:solidFill>
                  <a:schemeClr val="bg1"/>
                </a:solidFill>
                <a:effectLst>
                  <a:outerShdw blurRad="38100" dist="38100" dir="2700000" algn="tl">
                    <a:srgbClr val="000000">
                      <a:alpha val="43137"/>
                    </a:srgbClr>
                  </a:outerShdw>
                </a:effectLst>
              </a:rPr>
              <a:t> </a:t>
            </a:r>
            <a:r>
              <a:rPr lang="ka-GE" b="1" dirty="0">
                <a:solidFill>
                  <a:schemeClr val="bg1"/>
                </a:solidFill>
                <a:effectLst>
                  <a:outerShdw blurRad="38100" dist="38100" dir="2700000" algn="tl">
                    <a:srgbClr val="000000">
                      <a:alpha val="43137"/>
                    </a:srgbClr>
                  </a:outerShdw>
                </a:effectLst>
              </a:rPr>
              <a:t>ქართული წარწერა, </a:t>
            </a:r>
            <a:r>
              <a:rPr lang="ka-GE" b="1" dirty="0" smtClean="0">
                <a:solidFill>
                  <a:schemeClr val="bg1"/>
                </a:solidFill>
                <a:effectLst>
                  <a:outerShdw blurRad="38100" dist="38100" dir="2700000" algn="tl">
                    <a:srgbClr val="000000">
                      <a:alpha val="43137"/>
                    </a:srgbClr>
                  </a:outerShdw>
                </a:effectLst>
              </a:rPr>
              <a:t>თარიღდება</a:t>
            </a:r>
            <a:endParaRPr lang="en-US" b="1" dirty="0" smtClean="0">
              <a:solidFill>
                <a:schemeClr val="bg1"/>
              </a:solidFill>
              <a:effectLst>
                <a:outerShdw blurRad="38100" dist="38100" dir="2700000" algn="tl">
                  <a:srgbClr val="000000">
                    <a:alpha val="43137"/>
                  </a:srgbClr>
                </a:outerShdw>
              </a:effectLst>
            </a:endParaRPr>
          </a:p>
          <a:p>
            <a:pPr marL="0" indent="0" algn="ctr">
              <a:buNone/>
            </a:pPr>
            <a:r>
              <a:rPr lang="ka-GE" b="1" dirty="0" smtClean="0">
                <a:solidFill>
                  <a:schemeClr val="bg1"/>
                </a:solidFill>
                <a:effectLst>
                  <a:outerShdw blurRad="38100" dist="38100" dir="2700000" algn="tl">
                    <a:srgbClr val="000000">
                      <a:alpha val="43137"/>
                    </a:srgbClr>
                  </a:outerShdw>
                </a:effectLst>
              </a:rPr>
              <a:t> </a:t>
            </a:r>
            <a:r>
              <a:rPr lang="ka-GE" b="1" dirty="0">
                <a:solidFill>
                  <a:schemeClr val="bg1"/>
                </a:solidFill>
                <a:effectLst>
                  <a:outerShdw blurRad="38100" dist="38100" dir="2700000" algn="tl">
                    <a:srgbClr val="000000">
                      <a:alpha val="43137"/>
                    </a:srgbClr>
                  </a:outerShdw>
                </a:effectLst>
              </a:rPr>
              <a:t>430 წლით.</a:t>
            </a:r>
          </a:p>
          <a:p>
            <a:pPr marL="0" indent="0" algn="ctr">
              <a:buNone/>
            </a:pPr>
            <a:endParaRPr lang="en-US" b="1" dirty="0" smtClean="0">
              <a:solidFill>
                <a:schemeClr val="bg1"/>
              </a:solidFill>
              <a:effectLst>
                <a:outerShdw blurRad="38100" dist="38100" dir="2700000" algn="tl">
                  <a:srgbClr val="000000">
                    <a:alpha val="43137"/>
                  </a:srgbClr>
                </a:outerShdw>
              </a:effectLst>
            </a:endParaRPr>
          </a:p>
          <a:p>
            <a:pPr marL="0" indent="0" algn="ctr">
              <a:buNone/>
            </a:pPr>
            <a:endParaRPr lang="ka-GE" b="1" dirty="0">
              <a:solidFill>
                <a:schemeClr val="bg1"/>
              </a:solidFill>
              <a:effectLst>
                <a:outerShdw blurRad="38100" dist="38100" dir="2700000" algn="tl">
                  <a:srgbClr val="000000">
                    <a:alpha val="43137"/>
                  </a:srgbClr>
                </a:outerShdw>
              </a:effectLst>
            </a:endParaRPr>
          </a:p>
        </p:txBody>
      </p:sp>
      <p:pic>
        <p:nvPicPr>
          <p:cNvPr id="9218" name="Picture 2" descr="C:\Users\Merabi\Desktop\Georgian_inscription_at_Bir_El-Qutt,_430_AD.jpg"/>
          <p:cNvPicPr>
            <a:picLocks noChangeAspect="1" noChangeArrowheads="1"/>
          </p:cNvPicPr>
          <p:nvPr/>
        </p:nvPicPr>
        <p:blipFill rotWithShape="1">
          <a:blip r:embed="rId3">
            <a:extLst>
              <a:ext uri="{28A0092B-C50C-407E-A947-70E740481C1C}">
                <a14:useLocalDpi xmlns:a14="http://schemas.microsoft.com/office/drawing/2010/main" val="0"/>
              </a:ext>
            </a:extLst>
          </a:blip>
          <a:srcRect l="11234" t="2454" r="14892"/>
          <a:stretch/>
        </p:blipFill>
        <p:spPr bwMode="auto">
          <a:xfrm>
            <a:off x="5868144" y="342900"/>
            <a:ext cx="3124200" cy="613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995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42" name="Picture 2" descr="C:\Users\Merabi\Desktop\Bolnisi_Sioni_-_Georgian_inscrip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8568952" cy="480988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336674" y="5526524"/>
            <a:ext cx="8542659" cy="461665"/>
          </a:xfrm>
          <a:prstGeom prst="rect">
            <a:avLst/>
          </a:prstGeom>
        </p:spPr>
        <p:txBody>
          <a:bodyPr wrap="square">
            <a:spAutoFit/>
          </a:bodyPr>
          <a:lstStyle/>
          <a:p>
            <a:pPr algn="ctr"/>
            <a:r>
              <a:rPr lang="ka-GE" sz="2400" b="1" dirty="0">
                <a:solidFill>
                  <a:schemeClr val="bg1"/>
                </a:solidFill>
                <a:effectLst>
                  <a:outerShdw blurRad="38100" dist="38100" dir="2700000" algn="tl">
                    <a:srgbClr val="000000">
                      <a:alpha val="43137"/>
                    </a:srgbClr>
                  </a:outerShdw>
                </a:effectLst>
              </a:rPr>
              <a:t>ბოლნისის სიონის წარწერა </a:t>
            </a:r>
            <a:r>
              <a:rPr lang="en-US" sz="2400" b="1" dirty="0">
                <a:solidFill>
                  <a:schemeClr val="bg1"/>
                </a:solidFill>
                <a:effectLst>
                  <a:outerShdw blurRad="38100" dist="38100" dir="2700000" algn="tl">
                    <a:srgbClr val="000000">
                      <a:alpha val="43137"/>
                    </a:srgbClr>
                  </a:outerShdw>
                </a:effectLst>
                <a:latin typeface="AGroteskN" pitchFamily="49" charset="0"/>
              </a:rPr>
              <a:t>V </a:t>
            </a:r>
            <a:r>
              <a:rPr lang="ka-GE" sz="2400" b="1" dirty="0">
                <a:solidFill>
                  <a:schemeClr val="bg1"/>
                </a:solidFill>
                <a:effectLst>
                  <a:outerShdw blurRad="38100" dist="38100" dir="2700000" algn="tl">
                    <a:srgbClr val="000000">
                      <a:alpha val="43137"/>
                    </a:srgbClr>
                  </a:outerShdw>
                </a:effectLst>
              </a:rPr>
              <a:t>საუკუნე</a:t>
            </a:r>
            <a:endParaRPr lang="ru-RU"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8651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1266" name="Picture 2" descr="C:\Users\Merabi\Desktop\Mtskheta._Jvari_monastery_wall_writing._STEPHANO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16631"/>
            <a:ext cx="4416491" cy="6624737"/>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4644008" y="202331"/>
            <a:ext cx="4499992" cy="6453336"/>
          </a:xfrm>
        </p:spPr>
        <p:txBody>
          <a:bodyPr>
            <a:noAutofit/>
          </a:bodyPr>
          <a:lstStyle/>
          <a:p>
            <a:r>
              <a:rPr lang="ka-GE" b="1" dirty="0">
                <a:solidFill>
                  <a:schemeClr val="bg1"/>
                </a:solidFill>
                <a:effectLst>
                  <a:outerShdw blurRad="38100" dist="38100" dir="2700000" algn="tl">
                    <a:srgbClr val="000000">
                      <a:alpha val="43137"/>
                    </a:srgbClr>
                  </a:outerShdw>
                </a:effectLst>
              </a:rPr>
              <a:t>მცხეთის ჯვრის ტაძრის ფასადის ბარელიეფებზე შემონახულია ქტიტორთა მოსახსენებელი რამდენიმე </a:t>
            </a:r>
            <a:r>
              <a:rPr lang="ka-GE" b="1" dirty="0" smtClean="0">
                <a:solidFill>
                  <a:schemeClr val="bg1"/>
                </a:solidFill>
                <a:effectLst>
                  <a:outerShdw blurRad="38100" dist="38100" dir="2700000" algn="tl">
                    <a:srgbClr val="000000">
                      <a:alpha val="43137"/>
                    </a:srgbClr>
                  </a:outerShdw>
                </a:effectLst>
              </a:rPr>
              <a:t>წარწერა.</a:t>
            </a:r>
            <a:endParaRPr lang="en-US" b="1" dirty="0" smtClean="0">
              <a:solidFill>
                <a:schemeClr val="bg1"/>
              </a:solidFill>
              <a:effectLst>
                <a:outerShdw blurRad="38100" dist="38100" dir="2700000" algn="tl">
                  <a:srgbClr val="000000">
                    <a:alpha val="43137"/>
                  </a:srgbClr>
                </a:outerShdw>
              </a:effectLst>
            </a:endParaRPr>
          </a:p>
          <a:p>
            <a:r>
              <a:rPr lang="ka-GE" b="1" dirty="0" smtClean="0">
                <a:solidFill>
                  <a:schemeClr val="bg1"/>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latin typeface="ALortkipanidze" pitchFamily="34" charset="0"/>
              </a:rPr>
              <a:t>VI </a:t>
            </a:r>
            <a:r>
              <a:rPr lang="ka-GE" b="1" dirty="0">
                <a:solidFill>
                  <a:schemeClr val="bg1"/>
                </a:solidFill>
                <a:effectLst>
                  <a:outerShdw blurRad="38100" dist="38100" dir="2700000" algn="tl">
                    <a:srgbClr val="000000">
                      <a:alpha val="43137"/>
                    </a:srgbClr>
                  </a:outerShdw>
                </a:effectLst>
              </a:rPr>
              <a:t>ს.</a:t>
            </a:r>
            <a:endParaRPr lang="en-US" b="1" dirty="0">
              <a:solidFill>
                <a:schemeClr val="bg1"/>
              </a:solidFill>
              <a:effectLst>
                <a:outerShdw blurRad="38100" dist="38100" dir="2700000" algn="tl">
                  <a:srgbClr val="000000">
                    <a:alpha val="43137"/>
                  </a:srgbClr>
                </a:outerShdw>
              </a:effectLst>
              <a:latin typeface="ALortkipanidze" pitchFamily="34" charset="0"/>
            </a:endParaRPr>
          </a:p>
          <a:p>
            <a:endParaRPr lang="ru-RU" b="1" dirty="0">
              <a:solidFill>
                <a:schemeClr val="bg1"/>
              </a:solidFill>
              <a:effectLst>
                <a:outerShdw blurRad="38100" dist="38100" dir="2700000" algn="tl">
                  <a:srgbClr val="000000">
                    <a:alpha val="43137"/>
                  </a:srgbClr>
                </a:outerShdw>
              </a:effectLst>
            </a:endParaRPr>
          </a:p>
          <a:p>
            <a:endParaRPr lang="ru-RU" dirty="0"/>
          </a:p>
        </p:txBody>
      </p:sp>
    </p:spTree>
    <p:extLst>
      <p:ext uri="{BB962C8B-B14F-4D97-AF65-F5344CB8AC3E}">
        <p14:creationId xmlns:p14="http://schemas.microsoft.com/office/powerpoint/2010/main" val="288938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Merabi\Desktop\Stela_of_Davati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3736638" cy="662786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139952" y="1772816"/>
            <a:ext cx="4572000" cy="3693319"/>
          </a:xfrm>
          <a:prstGeom prst="rect">
            <a:avLst/>
          </a:prstGeom>
          <a:ln>
            <a:solidFill>
              <a:schemeClr val="accent6">
                <a:lumMod val="20000"/>
                <a:lumOff val="80000"/>
              </a:schemeClr>
            </a:solidFill>
          </a:ln>
          <a:effectLst>
            <a:outerShdw blurRad="50800" dist="38100" dir="16200000" rotWithShape="0">
              <a:prstClr val="black">
                <a:alpha val="40000"/>
              </a:prstClr>
            </a:outerShdw>
          </a:effectLst>
        </p:spPr>
        <p:style>
          <a:lnRef idx="3">
            <a:schemeClr val="lt1"/>
          </a:lnRef>
          <a:fillRef idx="1">
            <a:schemeClr val="accent6"/>
          </a:fillRef>
          <a:effectRef idx="1">
            <a:schemeClr val="accent6"/>
          </a:effectRef>
          <a:fontRef idx="minor">
            <a:schemeClr val="lt1"/>
          </a:fontRef>
        </p:style>
        <p:txBody>
          <a:bodyPr>
            <a:spAutoFit/>
          </a:bodyPr>
          <a:lstStyle/>
          <a:p>
            <a:pPr algn="ctr"/>
            <a:r>
              <a:rPr lang="ka-GE" b="1" dirty="0" smtClean="0">
                <a:solidFill>
                  <a:schemeClr val="bg1"/>
                </a:solidFill>
                <a:effectLst>
                  <a:outerShdw blurRad="38100" dist="38100" dir="2700000" algn="tl">
                    <a:srgbClr val="000000">
                      <a:alpha val="43137"/>
                    </a:srgbClr>
                  </a:outerShdw>
                </a:effectLst>
              </a:rPr>
              <a:t>დავათის სტელა</a:t>
            </a:r>
          </a:p>
          <a:p>
            <a:pPr algn="ctr"/>
            <a:endParaRPr lang="ka-GE" b="1" dirty="0">
              <a:solidFill>
                <a:schemeClr val="bg1"/>
              </a:solidFill>
              <a:effectLst>
                <a:outerShdw blurRad="38100" dist="38100" dir="2700000" algn="tl">
                  <a:srgbClr val="000000">
                    <a:alpha val="43137"/>
                  </a:srgbClr>
                </a:outerShdw>
              </a:effectLst>
            </a:endParaRPr>
          </a:p>
          <a:p>
            <a:pPr algn="ctr"/>
            <a:r>
              <a:rPr lang="ka-GE" b="1" dirty="0" smtClean="0">
                <a:solidFill>
                  <a:schemeClr val="bg1"/>
                </a:solidFill>
                <a:effectLst>
                  <a:outerShdw blurRad="38100" dist="38100" dir="2700000" algn="tl">
                    <a:srgbClr val="000000">
                      <a:alpha val="43137"/>
                    </a:srgbClr>
                  </a:outerShdw>
                </a:effectLst>
              </a:rPr>
              <a:t>აღმოჩენილია  დუშეთის </a:t>
            </a:r>
          </a:p>
          <a:p>
            <a:pPr algn="ctr"/>
            <a:endParaRPr lang="ka-GE" b="1" dirty="0">
              <a:solidFill>
                <a:schemeClr val="bg1"/>
              </a:solidFill>
              <a:effectLst>
                <a:outerShdw blurRad="38100" dist="38100" dir="2700000" algn="tl">
                  <a:srgbClr val="000000">
                    <a:alpha val="43137"/>
                  </a:srgbClr>
                </a:outerShdw>
              </a:effectLst>
            </a:endParaRPr>
          </a:p>
          <a:p>
            <a:pPr algn="ctr"/>
            <a:r>
              <a:rPr lang="ka-GE" b="1" dirty="0" smtClean="0">
                <a:solidFill>
                  <a:schemeClr val="bg1"/>
                </a:solidFill>
                <a:effectLst>
                  <a:outerShdw blurRad="38100" dist="38100" dir="2700000" algn="tl">
                    <a:srgbClr val="000000">
                      <a:alpha val="43137"/>
                    </a:srgbClr>
                  </a:outerShdw>
                </a:effectLst>
              </a:rPr>
              <a:t>მუნიციპალიტეტში  სოფელ  დავათში</a:t>
            </a:r>
          </a:p>
          <a:p>
            <a:pPr algn="ctr"/>
            <a:r>
              <a:rPr lang="ka-GE" b="1" dirty="0" smtClean="0">
                <a:solidFill>
                  <a:schemeClr val="bg1"/>
                </a:solidFill>
                <a:effectLst>
                  <a:outerShdw blurRad="38100" dist="38100" dir="2700000" algn="tl">
                    <a:srgbClr val="000000">
                      <a:alpha val="43137"/>
                    </a:srgbClr>
                  </a:outerShdw>
                </a:effectLst>
              </a:rPr>
              <a:t> </a:t>
            </a:r>
          </a:p>
          <a:p>
            <a:pPr algn="ctr"/>
            <a:r>
              <a:rPr lang="ka-GE" b="1" dirty="0" smtClean="0">
                <a:solidFill>
                  <a:schemeClr val="bg1"/>
                </a:solidFill>
                <a:effectLst>
                  <a:outerShdw blurRad="38100" dist="38100" dir="2700000" algn="tl">
                    <a:srgbClr val="000000">
                      <a:alpha val="43137"/>
                    </a:srgbClr>
                  </a:outerShdw>
                </a:effectLst>
              </a:rPr>
              <a:t>1980 </a:t>
            </a:r>
            <a:r>
              <a:rPr lang="ka-GE" b="1" dirty="0">
                <a:solidFill>
                  <a:schemeClr val="bg1"/>
                </a:solidFill>
                <a:effectLst>
                  <a:outerShdw blurRad="38100" dist="38100" dir="2700000" algn="tl">
                    <a:srgbClr val="000000">
                      <a:alpha val="43137"/>
                    </a:srgbClr>
                  </a:outerShdw>
                </a:effectLst>
              </a:rPr>
              <a:t>წელს </a:t>
            </a:r>
            <a:endParaRPr lang="ka-GE" b="1" dirty="0" smtClean="0">
              <a:solidFill>
                <a:schemeClr val="bg1"/>
              </a:solidFill>
              <a:effectLst>
                <a:outerShdw blurRad="38100" dist="38100" dir="2700000" algn="tl">
                  <a:srgbClr val="000000">
                    <a:alpha val="43137"/>
                  </a:srgbClr>
                </a:outerShdw>
              </a:effectLst>
            </a:endParaRPr>
          </a:p>
          <a:p>
            <a:pPr algn="ctr"/>
            <a:endParaRPr lang="ka-GE" b="1" dirty="0">
              <a:solidFill>
                <a:schemeClr val="bg1"/>
              </a:solidFill>
              <a:effectLst>
                <a:outerShdw blurRad="38100" dist="38100" dir="2700000" algn="tl">
                  <a:srgbClr val="000000">
                    <a:alpha val="43137"/>
                  </a:srgbClr>
                </a:outerShdw>
              </a:effectLst>
            </a:endParaRPr>
          </a:p>
          <a:p>
            <a:pPr algn="ctr"/>
            <a:r>
              <a:rPr lang="ka-GE" b="1" dirty="0" smtClean="0">
                <a:solidFill>
                  <a:schemeClr val="bg1"/>
                </a:solidFill>
                <a:effectLst>
                  <a:outerShdw blurRad="38100" dist="38100" dir="2700000" algn="tl">
                    <a:srgbClr val="000000">
                      <a:alpha val="43137"/>
                    </a:srgbClr>
                  </a:outerShdw>
                </a:effectLst>
              </a:rPr>
              <a:t>მასზე გამოსახულია  პირველი</a:t>
            </a:r>
          </a:p>
          <a:p>
            <a:pPr algn="ctr"/>
            <a:endParaRPr lang="ka-GE" b="1" dirty="0">
              <a:solidFill>
                <a:schemeClr val="bg1"/>
              </a:solidFill>
              <a:effectLst>
                <a:outerShdw blurRad="38100" dist="38100" dir="2700000" algn="tl">
                  <a:srgbClr val="000000">
                    <a:alpha val="43137"/>
                  </a:srgbClr>
                </a:outerShdw>
              </a:effectLst>
            </a:endParaRPr>
          </a:p>
          <a:p>
            <a:pPr algn="ctr"/>
            <a:r>
              <a:rPr lang="ka-GE" b="1" dirty="0" smtClean="0">
                <a:solidFill>
                  <a:schemeClr val="bg1"/>
                </a:solidFill>
                <a:effectLst>
                  <a:outerShdw blurRad="38100" dist="38100" dir="2700000" algn="tl">
                    <a:srgbClr val="000000">
                      <a:alpha val="43137"/>
                    </a:srgbClr>
                  </a:outerShdw>
                </a:effectLst>
              </a:rPr>
              <a:t> ქართული ანბანი</a:t>
            </a:r>
          </a:p>
          <a:p>
            <a:pPr algn="ctr"/>
            <a:endParaRPr lang="ka-GE" b="1" dirty="0" smtClean="0">
              <a:solidFill>
                <a:schemeClr val="bg1"/>
              </a:solidFill>
              <a:effectLst>
                <a:outerShdw blurRad="38100" dist="38100" dir="2700000" algn="tl">
                  <a:srgbClr val="000000">
                    <a:alpha val="43137"/>
                  </a:srgbClr>
                </a:outerShdw>
              </a:effectLst>
            </a:endParaRPr>
          </a:p>
          <a:p>
            <a:pPr algn="ctr"/>
            <a:r>
              <a:rPr lang="ka-GE" b="1" dirty="0" smtClean="0">
                <a:solidFill>
                  <a:schemeClr val="bg1"/>
                </a:solidFill>
                <a:effectLst>
                  <a:outerShdw blurRad="38100" dist="38100" dir="2700000" algn="tl">
                    <a:srgbClr val="000000">
                      <a:alpha val="43137"/>
                    </a:srgbClr>
                  </a:outerShdw>
                </a:effectLst>
              </a:rPr>
              <a:t>წარ</a:t>
            </a:r>
            <a:r>
              <a:rPr lang="ka-GE" b="1" dirty="0">
                <a:solidFill>
                  <a:schemeClr val="bg1"/>
                </a:solidFill>
                <a:effectLst>
                  <a:outerShdw blurRad="38100" dist="38100" dir="2700000" algn="tl">
                    <a:srgbClr val="000000">
                      <a:alpha val="43137"/>
                    </a:srgbClr>
                  </a:outerShdw>
                </a:effectLst>
              </a:rPr>
              <a:t>წ</a:t>
            </a:r>
            <a:r>
              <a:rPr lang="ka-GE" b="1" dirty="0" smtClean="0">
                <a:solidFill>
                  <a:schemeClr val="bg1"/>
                </a:solidFill>
                <a:effectLst>
                  <a:outerShdw blurRad="38100" dist="38100" dir="2700000" algn="tl">
                    <a:srgbClr val="000000">
                      <a:alpha val="43137"/>
                    </a:srgbClr>
                  </a:outerShdw>
                </a:effectLst>
              </a:rPr>
              <a:t>ერა </a:t>
            </a:r>
            <a:r>
              <a:rPr lang="ka-GE" b="1" dirty="0">
                <a:solidFill>
                  <a:schemeClr val="bg1"/>
                </a:solidFill>
                <a:effectLst>
                  <a:outerShdw blurRad="38100" dist="38100" dir="2700000" algn="tl">
                    <a:srgbClr val="000000">
                      <a:alpha val="43137"/>
                    </a:srgbClr>
                  </a:outerShdw>
                </a:effectLst>
              </a:rPr>
              <a:t>თარიღდება  </a:t>
            </a:r>
            <a:r>
              <a:rPr lang="en-US" b="1" dirty="0">
                <a:solidFill>
                  <a:schemeClr val="bg1"/>
                </a:solidFill>
                <a:effectLst>
                  <a:outerShdw blurRad="38100" dist="38100" dir="2700000" algn="tl">
                    <a:srgbClr val="000000">
                      <a:alpha val="43137"/>
                    </a:srgbClr>
                  </a:outerShdw>
                </a:effectLst>
              </a:rPr>
              <a:t>VIII–IX </a:t>
            </a:r>
            <a:r>
              <a:rPr lang="ka-GE" b="1" dirty="0">
                <a:solidFill>
                  <a:schemeClr val="bg1"/>
                </a:solidFill>
                <a:effectLst>
                  <a:outerShdw blurRad="38100" dist="38100" dir="2700000" algn="tl">
                    <a:srgbClr val="000000">
                      <a:alpha val="43137"/>
                    </a:srgbClr>
                  </a:outerShdw>
                </a:effectLst>
              </a:rPr>
              <a:t>საუკუნეებით </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80554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C:\Users\Merabi\Desktop\tam_208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348880"/>
            <a:ext cx="6825878" cy="45210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erabi\Desktop\nekres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408" y="2325639"/>
            <a:ext cx="2112104" cy="4536504"/>
          </a:xfrm>
          <a:prstGeom prst="rect">
            <a:avLst/>
          </a:prstGeom>
          <a:noFill/>
          <a:extLst>
            <a:ext uri="{909E8E84-426E-40DD-AFC4-6F175D3DCCD1}">
              <a14:hiddenFill xmlns:a14="http://schemas.microsoft.com/office/drawing/2010/main">
                <a:solidFill>
                  <a:srgbClr val="FFFFFF"/>
                </a:solidFill>
              </a14:hiddenFill>
            </a:ext>
          </a:extLst>
        </p:spPr>
      </p:pic>
      <p:sp>
        <p:nvSpPr>
          <p:cNvPr id="4" name="Подзаголовок 3"/>
          <p:cNvSpPr>
            <a:spLocks noGrp="1"/>
          </p:cNvSpPr>
          <p:nvPr>
            <p:ph type="subTitle" idx="1"/>
          </p:nvPr>
        </p:nvSpPr>
        <p:spPr>
          <a:xfrm>
            <a:off x="0" y="0"/>
            <a:ext cx="9144000" cy="1752600"/>
          </a:xfrm>
        </p:spPr>
        <p:txBody>
          <a:bodyPr/>
          <a:lstStyle/>
          <a:p>
            <a:endParaRPr lang="ka-GE" b="1" dirty="0" smtClean="0">
              <a:solidFill>
                <a:schemeClr val="bg1"/>
              </a:solidFill>
              <a:effectLst>
                <a:outerShdw blurRad="38100" dist="38100" dir="2700000" algn="tl">
                  <a:srgbClr val="000000">
                    <a:alpha val="43137"/>
                  </a:srgbClr>
                </a:outerShdw>
              </a:effectLst>
            </a:endParaRPr>
          </a:p>
          <a:p>
            <a:r>
              <a:rPr lang="ka-GE" b="1" dirty="0" smtClean="0">
                <a:solidFill>
                  <a:schemeClr val="bg1"/>
                </a:solidFill>
                <a:effectLst>
                  <a:outerShdw blurRad="38100" dist="38100" dir="2700000" algn="tl">
                    <a:srgbClr val="000000">
                      <a:alpha val="43137"/>
                    </a:srgbClr>
                  </a:outerShdw>
                </a:effectLst>
              </a:rPr>
              <a:t>ნეკრესის </a:t>
            </a:r>
            <a:r>
              <a:rPr lang="ka-GE" b="1" dirty="0">
                <a:solidFill>
                  <a:schemeClr val="bg1"/>
                </a:solidFill>
                <a:effectLst>
                  <a:outerShdw blurRad="38100" dist="38100" dir="2700000" algn="tl">
                    <a:srgbClr val="000000">
                      <a:alpha val="43137"/>
                    </a:srgbClr>
                  </a:outerShdw>
                </a:effectLst>
              </a:rPr>
              <a:t>ეკლესიის წარწერები</a:t>
            </a:r>
            <a:br>
              <a:rPr lang="ka-GE" b="1" dirty="0">
                <a:solidFill>
                  <a:schemeClr val="bg1"/>
                </a:solidFill>
                <a:effectLst>
                  <a:outerShdw blurRad="38100" dist="38100" dir="2700000" algn="tl">
                    <a:srgbClr val="000000">
                      <a:alpha val="43137"/>
                    </a:srgbClr>
                  </a:outerShdw>
                </a:effectLst>
              </a:rPr>
            </a:br>
            <a:r>
              <a:rPr lang="en-US" b="1" dirty="0">
                <a:solidFill>
                  <a:schemeClr val="bg1"/>
                </a:solidFill>
                <a:effectLst>
                  <a:outerShdw blurRad="38100" dist="38100" dir="2700000" algn="tl">
                    <a:srgbClr val="000000">
                      <a:alpha val="43137"/>
                    </a:srgbClr>
                  </a:outerShdw>
                </a:effectLst>
              </a:rPr>
              <a:t>IV-VI </a:t>
            </a:r>
            <a:r>
              <a:rPr lang="ka-GE" b="1" dirty="0">
                <a:solidFill>
                  <a:schemeClr val="bg1"/>
                </a:solidFill>
                <a:effectLst>
                  <a:outerShdw blurRad="38100" dist="38100" dir="2700000" algn="tl">
                    <a:srgbClr val="000000">
                      <a:alpha val="43137"/>
                    </a:srgbClr>
                  </a:outerShdw>
                </a:effectLst>
              </a:rPr>
              <a:t>სს</a:t>
            </a:r>
            <a:endParaRPr lang="ru-RU"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04375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10" name="Прямая со стрелкой 9"/>
          <p:cNvCxnSpPr/>
          <p:nvPr/>
        </p:nvCxnSpPr>
        <p:spPr>
          <a:xfrm>
            <a:off x="4572000" y="2204864"/>
            <a:ext cx="0"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a:off x="2230624" y="2204864"/>
            <a:ext cx="792088"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6012160" y="2204864"/>
            <a:ext cx="720080" cy="20162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90060" y="4437112"/>
            <a:ext cx="2915208" cy="1584176"/>
          </a:xfrm>
          <a:prstGeom prst="rect">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A</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s</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o</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m</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T</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a</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v</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r</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u</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l</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i</a:t>
            </a:r>
          </a:p>
        </p:txBody>
      </p:sp>
      <p:sp>
        <p:nvSpPr>
          <p:cNvPr id="20" name="Прямоугольник 19"/>
          <p:cNvSpPr/>
          <p:nvPr/>
        </p:nvSpPr>
        <p:spPr>
          <a:xfrm>
            <a:off x="3096952" y="4426049"/>
            <a:ext cx="2915208" cy="158417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N</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u</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s</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x</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u</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r</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i</a:t>
            </a:r>
          </a:p>
          <a:p>
            <a:pPr algn="ctr"/>
            <a:endParaRPr lang="ru-RU" b="1" dirty="0">
              <a:solidFill>
                <a:schemeClr val="tx1">
                  <a:lumMod val="95000"/>
                  <a:lumOff val="5000"/>
                </a:schemeClr>
              </a:solidFill>
              <a:effectLst>
                <a:outerShdw blurRad="38100" dist="38100" dir="2700000" algn="tl">
                  <a:srgbClr val="000000">
                    <a:alpha val="43137"/>
                  </a:srgbClr>
                </a:outerShdw>
              </a:effectLst>
            </a:endParaRPr>
          </a:p>
        </p:txBody>
      </p:sp>
      <p:sp>
        <p:nvSpPr>
          <p:cNvPr id="21" name="Прямоугольник 20"/>
          <p:cNvSpPr/>
          <p:nvPr/>
        </p:nvSpPr>
        <p:spPr>
          <a:xfrm>
            <a:off x="6138732" y="4437112"/>
            <a:ext cx="2915208" cy="158417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M</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x</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e</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d</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r</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u</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l</a:t>
            </a:r>
            <a:r>
              <a:rPr lang="ka-GE"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 </a:t>
            </a:r>
            <a:r>
              <a:rPr lang="en-US"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i</a:t>
            </a:r>
          </a:p>
          <a:p>
            <a:pPr algn="ctr"/>
            <a:endParaRPr lang="ru-RU" b="1" dirty="0">
              <a:solidFill>
                <a:schemeClr val="tx1">
                  <a:lumMod val="95000"/>
                  <a:lumOff val="5000"/>
                </a:schemeClr>
              </a:solidFill>
              <a:effectLst>
                <a:outerShdw blurRad="38100" dist="38100" dir="2700000" algn="tl">
                  <a:srgbClr val="000000">
                    <a:alpha val="43137"/>
                  </a:srgbClr>
                </a:outerShdw>
              </a:effectLst>
            </a:endParaRPr>
          </a:p>
        </p:txBody>
      </p:sp>
      <p:sp>
        <p:nvSpPr>
          <p:cNvPr id="3" name="Заголовок 2"/>
          <p:cNvSpPr>
            <a:spLocks noGrp="1"/>
          </p:cNvSpPr>
          <p:nvPr>
            <p:ph type="ctrTitle"/>
          </p:nvPr>
        </p:nvSpPr>
        <p:spPr>
          <a:xfrm>
            <a:off x="685800" y="260648"/>
            <a:ext cx="7772400" cy="1470025"/>
          </a:xfrm>
        </p:spPr>
        <p:txBody>
          <a:bodyPr>
            <a:normAutofit fontScale="90000"/>
          </a:bodyPr>
          <a:lstStyle/>
          <a:p>
            <a:r>
              <a:rPr lang="ka-GE" b="1" dirty="0" smtClean="0">
                <a:effectLst>
                  <a:outerShdw blurRad="38100" dist="38100" dir="2700000" algn="tl">
                    <a:srgbClr val="000000">
                      <a:alpha val="43137"/>
                    </a:srgbClr>
                  </a:outerShdw>
                </a:effectLst>
                <a:latin typeface="ALortkipanidze" pitchFamily="34" charset="0"/>
              </a:rPr>
              <a:t>ქართული დამწერლობის საფეხურები</a:t>
            </a:r>
            <a:endParaRPr lang="ru-RU" dirty="0"/>
          </a:p>
        </p:txBody>
      </p:sp>
    </p:spTree>
    <p:extLst>
      <p:ext uri="{BB962C8B-B14F-4D97-AF65-F5344CB8AC3E}">
        <p14:creationId xmlns:p14="http://schemas.microsoft.com/office/powerpoint/2010/main" val="11228136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588" y="180110"/>
            <a:ext cx="4104726" cy="6053434"/>
          </a:xfrm>
          <a:prstGeom prst="rect">
            <a:avLst/>
          </a:prstGeom>
          <a:ln>
            <a:noFill/>
          </a:ln>
          <a:effectLst>
            <a:outerShdw blurRad="292100" dist="139700" dir="2700000" algn="tl" rotWithShape="0">
              <a:srgbClr val="333333">
                <a:alpha val="65000"/>
              </a:srgbClr>
            </a:outerShdw>
          </a:effectLst>
        </p:spPr>
      </p:pic>
      <p:sp>
        <p:nvSpPr>
          <p:cNvPr id="8" name="Прямоугольник 7"/>
          <p:cNvSpPr/>
          <p:nvPr/>
        </p:nvSpPr>
        <p:spPr>
          <a:xfrm>
            <a:off x="352127" y="6347601"/>
            <a:ext cx="8478187" cy="338554"/>
          </a:xfrm>
          <a:prstGeom prst="rect">
            <a:avLst/>
          </a:prstGeom>
          <a:solidFill>
            <a:schemeClr val="bg1"/>
          </a:solidFill>
        </p:spPr>
        <p:txBody>
          <a:bodyPr wrap="square">
            <a:spAutoFit/>
          </a:bodyPr>
          <a:lstStyle/>
          <a:p>
            <a:pPr algn="ctr"/>
            <a:r>
              <a:rPr lang="ka-GE" sz="1600" dirty="0">
                <a:solidFill>
                  <a:schemeClr val="tx1">
                    <a:lumMod val="95000"/>
                    <a:lumOff val="5000"/>
                  </a:schemeClr>
                </a:solidFill>
                <a:latin typeface="Sylfaen" panose="010A0502050306030303" pitchFamily="18" charset="0"/>
              </a:rPr>
              <a:t>ბაბილონის მეფის </a:t>
            </a:r>
            <a:r>
              <a:rPr lang="ka-GE" sz="1600" dirty="0" smtClean="0">
                <a:solidFill>
                  <a:schemeClr val="tx1">
                    <a:lumMod val="95000"/>
                    <a:lumOff val="5000"/>
                  </a:schemeClr>
                </a:solidFill>
                <a:latin typeface="Sylfaen" panose="010A0502050306030303" pitchFamily="18" charset="0"/>
              </a:rPr>
              <a:t>ჰამურაბის კანონი. ძვ.წ. </a:t>
            </a:r>
            <a:r>
              <a:rPr lang="en-US" sz="1600" dirty="0" smtClean="0">
                <a:solidFill>
                  <a:schemeClr val="tx1">
                    <a:lumMod val="95000"/>
                    <a:lumOff val="5000"/>
                  </a:schemeClr>
                </a:solidFill>
                <a:latin typeface="Sylfaen" panose="010A0502050306030303" pitchFamily="18" charset="0"/>
                <a:cs typeface="Times New Roman" panose="02020603050405020304" pitchFamily="18" charset="0"/>
              </a:rPr>
              <a:t>XVIII </a:t>
            </a:r>
            <a:r>
              <a:rPr lang="ka-GE" sz="1600" dirty="0" smtClean="0">
                <a:solidFill>
                  <a:schemeClr val="tx1">
                    <a:lumMod val="95000"/>
                    <a:lumOff val="5000"/>
                  </a:schemeClr>
                </a:solidFill>
                <a:latin typeface="Sylfaen" panose="010A0502050306030303" pitchFamily="18" charset="0"/>
                <a:cs typeface="Times New Roman" panose="02020603050405020304" pitchFamily="18" charset="0"/>
              </a:rPr>
              <a:t>ს</a:t>
            </a:r>
            <a:r>
              <a:rPr lang="en-US" sz="1600" dirty="0" smtClean="0">
                <a:solidFill>
                  <a:schemeClr val="tx1">
                    <a:lumMod val="95000"/>
                    <a:lumOff val="5000"/>
                  </a:schemeClr>
                </a:solidFill>
                <a:latin typeface="Sylfaen" panose="010A0502050306030303" pitchFamily="18" charset="0"/>
                <a:cs typeface="Times New Roman" panose="02020603050405020304" pitchFamily="18" charset="0"/>
              </a:rPr>
              <a:t>.</a:t>
            </a:r>
            <a:r>
              <a:rPr lang="ka-GE" sz="1600" dirty="0" smtClean="0">
                <a:solidFill>
                  <a:schemeClr val="tx1">
                    <a:lumMod val="95000"/>
                    <a:lumOff val="5000"/>
                  </a:schemeClr>
                </a:solidFill>
                <a:latin typeface="Sylfaen" panose="010A0502050306030303" pitchFamily="18" charset="0"/>
                <a:cs typeface="Times New Roman" panose="02020603050405020304" pitchFamily="18" charset="0"/>
              </a:rPr>
              <a:t> </a:t>
            </a:r>
            <a:r>
              <a:rPr lang="ka-GE" sz="1600" dirty="0" smtClean="0">
                <a:solidFill>
                  <a:schemeClr val="tx1">
                    <a:lumMod val="95000"/>
                    <a:lumOff val="5000"/>
                  </a:schemeClr>
                </a:solidFill>
                <a:latin typeface="Sylfaen" panose="010A0502050306030303" pitchFamily="18" charset="0"/>
              </a:rPr>
              <a:t>წარწერა ქვაზე. </a:t>
            </a:r>
            <a:endParaRPr lang="ru-RU" sz="1600" dirty="0">
              <a:solidFill>
                <a:schemeClr val="tx1">
                  <a:lumMod val="95000"/>
                  <a:lumOff val="5000"/>
                </a:schemeClr>
              </a:solidFill>
              <a:latin typeface="Sylfaen" panose="010A0502050306030303"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127" y="180109"/>
            <a:ext cx="4104914" cy="60636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8441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307975" y="35608"/>
            <a:ext cx="2679849" cy="936104"/>
          </a:xfrm>
        </p:spPr>
        <p:txBody>
          <a:bodyPr>
            <a:normAutofit/>
          </a:bodyPr>
          <a:lstStyle/>
          <a:p>
            <a:r>
              <a:rPr lang="en-US"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ა</a:t>
            </a:r>
            <a:r>
              <a:rPr lang="ka-GE"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სომთავრული</a:t>
            </a:r>
            <a:endParaRPr lang="ru-RU" sz="2000" dirty="0"/>
          </a:p>
        </p:txBody>
      </p:sp>
      <p:sp>
        <p:nvSpPr>
          <p:cNvPr id="6" name="AutoShape 2" descr="ასომთავრული ანბანი და მისი საიდუმლო - ეზოთერიკული ცოდნის ბლოგი"/>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4" descr="ასომთავრული ანბანი და მისი საიდუმლო - ეზოთერიკული ცოდნის ბლოგი"/>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Заголовок 3"/>
          <p:cNvSpPr txBox="1">
            <a:spLocks/>
          </p:cNvSpPr>
          <p:nvPr/>
        </p:nvSpPr>
        <p:spPr>
          <a:xfrm>
            <a:off x="3419872" y="30655"/>
            <a:ext cx="2016224" cy="9529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ნ</a:t>
            </a:r>
            <a:r>
              <a:rPr lang="ka-GE"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უსხური</a:t>
            </a:r>
            <a:endParaRPr lang="ru-RU" sz="2000" b="1" dirty="0">
              <a:solidFill>
                <a:schemeClr val="tx1">
                  <a:lumMod val="95000"/>
                  <a:lumOff val="5000"/>
                </a:schemeClr>
              </a:solidFill>
              <a:effectLst>
                <a:outerShdw blurRad="38100" dist="38100" dir="2700000" algn="tl">
                  <a:srgbClr val="000000">
                    <a:alpha val="43137"/>
                  </a:srgbClr>
                </a:outerShdw>
              </a:effectLst>
            </a:endParaRPr>
          </a:p>
        </p:txBody>
      </p:sp>
      <p:sp>
        <p:nvSpPr>
          <p:cNvPr id="8" name="AutoShape 8" descr="ერთად ვწეროთ ქართულად - მოგესალმებით! დღეს მინდა გესაუბროთ თემაზე, რომელიც  ძალიან მნიშვნელოვანია, რის გამოც შეიქმნა ეს გვერდი. პირველ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0" descr="მშობლიური ქართული ენა - ქართული დამწერლობა მსოფლიოში 5000-მდე ენას ითვლიან.  ამათგან დამწერლობა აქვს მხოლოდ რამდენიმე ასეულს; ანუ კულტურულ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4" name="Picture 12" descr="ფოტოს აღწერილობა მიუწვდომელია."/>
          <p:cNvPicPr>
            <a:picLocks noChangeAspect="1" noChangeArrowheads="1"/>
          </p:cNvPicPr>
          <p:nvPr/>
        </p:nvPicPr>
        <p:blipFill rotWithShape="1">
          <a:blip r:embed="rId3">
            <a:extLst>
              <a:ext uri="{28A0092B-C50C-407E-A947-70E740481C1C}">
                <a14:useLocalDpi xmlns:a14="http://schemas.microsoft.com/office/drawing/2010/main" val="0"/>
              </a:ext>
            </a:extLst>
          </a:blip>
          <a:srcRect l="8952" t="13681" r="80652"/>
          <a:stretch/>
        </p:blipFill>
        <p:spPr bwMode="auto">
          <a:xfrm>
            <a:off x="4130184" y="691120"/>
            <a:ext cx="672033" cy="61014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ფოტოს აღწერილობა მიუწვდომელია."/>
          <p:cNvPicPr>
            <a:picLocks noChangeAspect="1" noChangeArrowheads="1"/>
          </p:cNvPicPr>
          <p:nvPr/>
        </p:nvPicPr>
        <p:blipFill rotWithShape="1">
          <a:blip r:embed="rId3">
            <a:extLst>
              <a:ext uri="{28A0092B-C50C-407E-A947-70E740481C1C}">
                <a14:useLocalDpi xmlns:a14="http://schemas.microsoft.com/office/drawing/2010/main" val="0"/>
              </a:ext>
            </a:extLst>
          </a:blip>
          <a:srcRect l="18948" t="13429" r="74254"/>
          <a:stretch/>
        </p:blipFill>
        <p:spPr bwMode="auto">
          <a:xfrm>
            <a:off x="7380312" y="691119"/>
            <a:ext cx="672033" cy="6101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ფოტოს აღწერილობა მიუწვდომელია."/>
          <p:cNvPicPr>
            <a:picLocks noChangeAspect="1" noChangeArrowheads="1"/>
          </p:cNvPicPr>
          <p:nvPr/>
        </p:nvPicPr>
        <p:blipFill rotWithShape="1">
          <a:blip r:embed="rId3">
            <a:extLst>
              <a:ext uri="{28A0092B-C50C-407E-A947-70E740481C1C}">
                <a14:useLocalDpi xmlns:a14="http://schemas.microsoft.com/office/drawing/2010/main" val="0"/>
              </a:ext>
            </a:extLst>
          </a:blip>
          <a:srcRect t="13178" r="90048"/>
          <a:stretch/>
        </p:blipFill>
        <p:spPr bwMode="auto">
          <a:xfrm>
            <a:off x="1331640" y="764704"/>
            <a:ext cx="677663" cy="5954275"/>
          </a:xfrm>
          <a:prstGeom prst="rect">
            <a:avLst/>
          </a:prstGeom>
          <a:noFill/>
          <a:extLst>
            <a:ext uri="{909E8E84-426E-40DD-AFC4-6F175D3DCCD1}">
              <a14:hiddenFill xmlns:a14="http://schemas.microsoft.com/office/drawing/2010/main">
                <a:solidFill>
                  <a:srgbClr val="FFFFFF"/>
                </a:solidFill>
              </a14:hiddenFill>
            </a:ext>
          </a:extLst>
        </p:spPr>
      </p:pic>
      <p:sp>
        <p:nvSpPr>
          <p:cNvPr id="18" name="Заголовок 3"/>
          <p:cNvSpPr txBox="1">
            <a:spLocks/>
          </p:cNvSpPr>
          <p:nvPr/>
        </p:nvSpPr>
        <p:spPr>
          <a:xfrm>
            <a:off x="6660232" y="30655"/>
            <a:ext cx="2016224" cy="9529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მ</a:t>
            </a:r>
            <a:r>
              <a:rPr lang="ka-GE"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ხედრული</a:t>
            </a:r>
            <a:endParaRPr lang="ru-RU" sz="2000" b="1" dirty="0">
              <a:solidFill>
                <a:schemeClr val="tx1">
                  <a:lumMod val="95000"/>
                  <a:lumOff val="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16075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Подзаголовок 7"/>
          <p:cNvSpPr>
            <a:spLocks noGrp="1"/>
          </p:cNvSpPr>
          <p:nvPr>
            <p:ph type="subTitle" idx="1"/>
          </p:nvPr>
        </p:nvSpPr>
        <p:spPr>
          <a:xfrm>
            <a:off x="22016" y="25318"/>
            <a:ext cx="9121983" cy="1752600"/>
          </a:xfrm>
        </p:spPr>
        <p:txBody>
          <a:bodyPr>
            <a:noAutofit/>
          </a:bodyPr>
          <a:lstStyle/>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ასომთავრულში 3</a:t>
            </a:r>
            <a:r>
              <a:rPr lang="en-US" sz="2800" b="1" dirty="0">
                <a:solidFill>
                  <a:schemeClr val="bg1"/>
                </a:solidFill>
                <a:effectLst>
                  <a:outerShdw blurRad="38100" dist="38100" dir="2700000" algn="tl">
                    <a:srgbClr val="000000">
                      <a:alpha val="43137"/>
                    </a:srgbClr>
                  </a:outerShdw>
                </a:effectLst>
                <a:latin typeface="Sylfaen" panose="010A0502050306030303" pitchFamily="18" charset="0"/>
              </a:rPr>
              <a:t>8</a:t>
            </a:r>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 გრაფიკული სიმბოლო იყო.  ილია ჭავჭავაძემ და მისმა თანამებრძო</a:t>
            </a:r>
            <a:r>
              <a:rPr lang="en-US" sz="2800" b="1" dirty="0">
                <a:solidFill>
                  <a:schemeClr val="bg1"/>
                </a:solidFill>
                <a:effectLst>
                  <a:outerShdw blurRad="38100" dist="38100" dir="2700000" algn="tl">
                    <a:srgbClr val="000000">
                      <a:alpha val="43137"/>
                    </a:srgbClr>
                  </a:outerShdw>
                </a:effectLst>
                <a:latin typeface="Sylfaen" panose="010A0502050306030303" pitchFamily="18" charset="0"/>
              </a:rPr>
              <a:t>-</a:t>
            </a:r>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ლებმა თანამედროვე, ლიტერატურული ქართული ენის შექმნის ჩარჩოებში ჩაატარეს ქართული დამწერლობის უმნიშვნელოვანესი რეფორმა — როდესაც ანბანიდან ამოაგდეს მოძველებული 5 ასო, რომელიც ცოცხალ ქართულ ენაში აღარ გამოიყენებოდა                       </a:t>
            </a:r>
            <a:r>
              <a:rPr lang="ka-GE" sz="2800" dirty="0">
                <a:solidFill>
                  <a:schemeClr val="bg1"/>
                </a:solidFill>
                <a:latin typeface="Sylfaen" panose="010A0502050306030303" pitchFamily="18" charset="0"/>
              </a:rPr>
              <a:t>.</a:t>
            </a:r>
            <a:r>
              <a:rPr lang="en-US" sz="2800" dirty="0">
                <a:solidFill>
                  <a:schemeClr val="bg1"/>
                </a:solidFill>
                <a:latin typeface="Sylfaen" panose="010A0502050306030303" pitchFamily="18" charset="0"/>
              </a:rPr>
              <a:t/>
            </a:r>
            <a:br>
              <a:rPr lang="en-US" sz="2800" dirty="0">
                <a:solidFill>
                  <a:schemeClr val="bg1"/>
                </a:solidFill>
                <a:latin typeface="Sylfaen" panose="010A0502050306030303" pitchFamily="18" charset="0"/>
              </a:rPr>
            </a:br>
            <a:r>
              <a:rPr lang="en-US" sz="2800" dirty="0">
                <a:solidFill>
                  <a:schemeClr val="bg1"/>
                </a:solidFill>
                <a:latin typeface="Sylfaen" panose="010A0502050306030303" pitchFamily="18" charset="0"/>
              </a:rPr>
              <a:t/>
            </a:r>
            <a:br>
              <a:rPr lang="en-US" sz="2800" dirty="0">
                <a:solidFill>
                  <a:schemeClr val="bg1"/>
                </a:solidFill>
                <a:latin typeface="Sylfaen" panose="010A0502050306030303" pitchFamily="18" charset="0"/>
              </a:rPr>
            </a:br>
            <a:endParaRPr lang="ka-GE" sz="2800" dirty="0">
              <a:solidFill>
                <a:schemeClr val="bg1"/>
              </a:solidFill>
              <a:latin typeface="Sylfaen" panose="010A0502050306030303" pitchFamily="18" charset="0"/>
            </a:endParaRPr>
          </a:p>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ჱ — ჰე</a:t>
            </a:r>
          </a:p>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ჲ — იოტა</a:t>
            </a:r>
          </a:p>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ჳ — ვიე</a:t>
            </a:r>
          </a:p>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ჴ — ხარი</a:t>
            </a:r>
          </a:p>
          <a:p>
            <a:pPr algn="just"/>
            <a:r>
              <a:rPr lang="ka-GE" sz="2800" b="1" dirty="0">
                <a:solidFill>
                  <a:schemeClr val="bg1"/>
                </a:solidFill>
                <a:effectLst>
                  <a:outerShdw blurRad="38100" dist="38100" dir="2700000" algn="tl">
                    <a:srgbClr val="000000">
                      <a:alpha val="43137"/>
                    </a:srgbClr>
                  </a:outerShdw>
                </a:effectLst>
                <a:latin typeface="Sylfaen" panose="010A0502050306030303" pitchFamily="18" charset="0"/>
              </a:rPr>
              <a:t>ჵ — </a:t>
            </a:r>
            <a:r>
              <a:rPr lang="ka-GE" sz="2800" b="1" dirty="0" smtClean="0">
                <a:solidFill>
                  <a:schemeClr val="bg1"/>
                </a:solidFill>
                <a:effectLst>
                  <a:outerShdw blurRad="38100" dist="38100" dir="2700000" algn="tl">
                    <a:srgbClr val="000000">
                      <a:alpha val="43137"/>
                    </a:srgbClr>
                  </a:outerShdw>
                </a:effectLst>
                <a:latin typeface="Sylfaen" panose="010A0502050306030303" pitchFamily="18" charset="0"/>
              </a:rPr>
              <a:t>ჰოე</a:t>
            </a:r>
            <a:endParaRPr lang="ru-RU" sz="2800" dirty="0">
              <a:solidFill>
                <a:schemeClr val="bg1"/>
              </a:solidFill>
              <a:latin typeface="Sylfaen" panose="010A0502050306030303" pitchFamily="18" charset="0"/>
            </a:endParaRPr>
          </a:p>
          <a:p>
            <a:pPr algn="just"/>
            <a:endParaRPr lang="ru-RU" sz="2800" dirty="0">
              <a:solidFill>
                <a:schemeClr val="bg1"/>
              </a:solidFill>
              <a:latin typeface="Sylfaen" panose="010A0502050306030303" pitchFamily="18" charset="0"/>
            </a:endParaRPr>
          </a:p>
        </p:txBody>
      </p:sp>
    </p:spTree>
    <p:extLst>
      <p:ext uri="{BB962C8B-B14F-4D97-AF65-F5344CB8AC3E}">
        <p14:creationId xmlns:p14="http://schemas.microsoft.com/office/powerpoint/2010/main" val="20878366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title"/>
          </p:nvPr>
        </p:nvSpPr>
        <p:spPr>
          <a:xfrm>
            <a:off x="4860032" y="0"/>
            <a:ext cx="4283968" cy="6858000"/>
          </a:xfrm>
        </p:spPr>
        <p:txBody>
          <a:bodyPr>
            <a:normAutofit/>
          </a:bodyPr>
          <a:lstStyle/>
          <a:p>
            <a:pPr algn="ctr"/>
            <a:r>
              <a:rPr lang="ka-GE" sz="1800" dirty="0" smtClean="0">
                <a:solidFill>
                  <a:schemeClr val="bg1"/>
                </a:solidFill>
                <a:effectLst>
                  <a:outerShdw blurRad="38100" dist="38100" dir="2700000" algn="tl">
                    <a:srgbClr val="000000">
                      <a:alpha val="43137"/>
                    </a:srgbClr>
                  </a:outerShdw>
                </a:effectLst>
              </a:rPr>
              <a:t/>
            </a:r>
            <a:br>
              <a:rPr lang="ka-GE" sz="1800" dirty="0" smtClean="0">
                <a:solidFill>
                  <a:schemeClr val="bg1"/>
                </a:solidFill>
                <a:effectLst>
                  <a:outerShdw blurRad="38100" dist="38100" dir="2700000" algn="tl">
                    <a:srgbClr val="000000">
                      <a:alpha val="43137"/>
                    </a:srgbClr>
                  </a:outerShdw>
                </a:effectLst>
              </a:rPr>
            </a:br>
            <a:r>
              <a:rPr lang="ka-GE" sz="1800" dirty="0">
                <a:solidFill>
                  <a:schemeClr val="bg1"/>
                </a:solidFill>
                <a:effectLst>
                  <a:outerShdw blurRad="38100" dist="38100" dir="2700000" algn="tl">
                    <a:srgbClr val="000000">
                      <a:alpha val="43137"/>
                    </a:srgbClr>
                  </a:outerShdw>
                </a:effectLst>
              </a:rPr>
              <a:t/>
            </a:r>
            <a:br>
              <a:rPr lang="ka-GE" sz="1800" dirty="0">
                <a:solidFill>
                  <a:schemeClr val="bg1"/>
                </a:solidFill>
                <a:effectLst>
                  <a:outerShdw blurRad="38100" dist="38100" dir="2700000" algn="tl">
                    <a:srgbClr val="000000">
                      <a:alpha val="43137"/>
                    </a:srgbClr>
                  </a:outerShdw>
                </a:effectLst>
              </a:rPr>
            </a:br>
            <a:r>
              <a:rPr lang="ka-GE" sz="1800" dirty="0" smtClean="0">
                <a:solidFill>
                  <a:schemeClr val="bg1"/>
                </a:solidFill>
                <a:effectLst>
                  <a:outerShdw blurRad="38100" dist="38100" dir="2700000" algn="tl">
                    <a:srgbClr val="000000">
                      <a:alpha val="43137"/>
                    </a:srgbClr>
                  </a:outerShdw>
                </a:effectLst>
              </a:rPr>
              <a:t/>
            </a:r>
            <a:br>
              <a:rPr lang="ka-GE" sz="1800" dirty="0" smtClean="0">
                <a:solidFill>
                  <a:schemeClr val="bg1"/>
                </a:solidFill>
                <a:effectLst>
                  <a:outerShdw blurRad="38100" dist="38100" dir="2700000" algn="tl">
                    <a:srgbClr val="000000">
                      <a:alpha val="43137"/>
                    </a:srgbClr>
                  </a:outerShdw>
                </a:effectLst>
              </a:rPr>
            </a:br>
            <a:r>
              <a:rPr lang="ka-GE" sz="1800" dirty="0">
                <a:solidFill>
                  <a:schemeClr val="bg1"/>
                </a:solidFill>
                <a:effectLst>
                  <a:outerShdw blurRad="38100" dist="38100" dir="2700000" algn="tl">
                    <a:srgbClr val="000000">
                      <a:alpha val="43137"/>
                    </a:srgbClr>
                  </a:outerShdw>
                </a:effectLst>
              </a:rPr>
              <a:t/>
            </a:r>
            <a:br>
              <a:rPr lang="ka-GE" sz="1800" dirty="0">
                <a:solidFill>
                  <a:schemeClr val="bg1"/>
                </a:solidFill>
                <a:effectLst>
                  <a:outerShdw blurRad="38100" dist="38100" dir="2700000" algn="tl">
                    <a:srgbClr val="000000">
                      <a:alpha val="43137"/>
                    </a:srgbClr>
                  </a:outerShdw>
                </a:effectLst>
              </a:rPr>
            </a:br>
            <a:r>
              <a:rPr lang="ka-GE" sz="3600" dirty="0" smtClean="0">
                <a:solidFill>
                  <a:schemeClr val="bg1"/>
                </a:solidFill>
                <a:effectLst>
                  <a:outerShdw blurRad="38100" dist="38100" dir="2700000" algn="tl">
                    <a:srgbClr val="000000">
                      <a:alpha val="43137"/>
                    </a:srgbClr>
                  </a:outerShdw>
                </a:effectLst>
              </a:rPr>
              <a:t>იაკობ </a:t>
            </a:r>
            <a:r>
              <a:rPr lang="ka-GE" sz="3600" dirty="0">
                <a:solidFill>
                  <a:schemeClr val="bg1"/>
                </a:solidFill>
                <a:effectLst>
                  <a:outerShdw blurRad="38100" dist="38100" dir="2700000" algn="tl">
                    <a:srgbClr val="000000">
                      <a:alpha val="43137"/>
                    </a:srgbClr>
                  </a:outerShdw>
                </a:effectLst>
              </a:rPr>
              <a:t>გოგებაშვილი </a:t>
            </a:r>
            <a:r>
              <a:rPr lang="ka-GE" sz="3600" dirty="0" smtClean="0">
                <a:solidFill>
                  <a:schemeClr val="bg1"/>
                </a:solidFill>
                <a:effectLst>
                  <a:outerShdw blurRad="38100" dist="38100" dir="2700000" algn="tl">
                    <a:srgbClr val="000000">
                      <a:alpha val="43137"/>
                    </a:srgbClr>
                  </a:outerShdw>
                </a:effectLst>
              </a:rPr>
              <a:t/>
            </a:r>
            <a:br>
              <a:rPr lang="ka-GE" sz="3600" dirty="0" smtClean="0">
                <a:solidFill>
                  <a:schemeClr val="bg1"/>
                </a:solidFill>
                <a:effectLst>
                  <a:outerShdw blurRad="38100" dist="38100" dir="2700000" algn="tl">
                    <a:srgbClr val="000000">
                      <a:alpha val="43137"/>
                    </a:srgbClr>
                  </a:outerShdw>
                </a:effectLst>
              </a:rPr>
            </a:br>
            <a:r>
              <a:rPr lang="ka-GE" sz="3600" dirty="0">
                <a:solidFill>
                  <a:schemeClr val="bg1"/>
                </a:solidFill>
                <a:effectLst>
                  <a:outerShdw blurRad="38100" dist="38100" dir="2700000" algn="tl">
                    <a:srgbClr val="000000">
                      <a:alpha val="43137"/>
                    </a:srgbClr>
                  </a:outerShdw>
                </a:effectLst>
              </a:rPr>
              <a:t/>
            </a:r>
            <a:br>
              <a:rPr lang="ka-GE" sz="3600" dirty="0">
                <a:solidFill>
                  <a:schemeClr val="bg1"/>
                </a:solidFill>
                <a:effectLst>
                  <a:outerShdw blurRad="38100" dist="38100" dir="2700000" algn="tl">
                    <a:srgbClr val="000000">
                      <a:alpha val="43137"/>
                    </a:srgbClr>
                  </a:outerShdw>
                </a:effectLst>
              </a:rPr>
            </a:br>
            <a:r>
              <a:rPr lang="ka-GE" sz="3600" dirty="0" smtClean="0">
                <a:solidFill>
                  <a:schemeClr val="bg1"/>
                </a:solidFill>
                <a:effectLst>
                  <a:outerShdw blurRad="38100" dist="38100" dir="2700000" algn="tl">
                    <a:srgbClr val="000000">
                      <a:alpha val="43137"/>
                    </a:srgbClr>
                  </a:outerShdw>
                </a:effectLst>
              </a:rPr>
              <a:t>1840 – 1912 წწ</a:t>
            </a:r>
            <a:endParaRPr lang="ru-RU" sz="3600" dirty="0">
              <a:solidFill>
                <a:schemeClr val="bg1"/>
              </a:solidFill>
              <a:effectLst>
                <a:outerShdw blurRad="38100" dist="38100" dir="2700000" algn="tl">
                  <a:srgbClr val="000000">
                    <a:alpha val="43137"/>
                  </a:srgbClr>
                </a:outerShdw>
              </a:effectLst>
            </a:endParaRPr>
          </a:p>
        </p:txBody>
      </p:sp>
      <p:pic>
        <p:nvPicPr>
          <p:cNvPr id="1026" name="Picture 2" descr="C:\Users\Merabi\Desktop\0061_goge.jpg"/>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0" y="-26988"/>
            <a:ext cx="4870450" cy="6884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6230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C:\Users\Merabi\Desktop\Deda_Ena_1876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034"/>
            <a:ext cx="5148064" cy="6911216"/>
          </a:xfrm>
          <a:prstGeom prst="rect">
            <a:avLst/>
          </a:prstGeom>
          <a:noFill/>
          <a:extLst>
            <a:ext uri="{909E8E84-426E-40DD-AFC4-6F175D3DCCD1}">
              <a14:hiddenFill xmlns:a14="http://schemas.microsoft.com/office/drawing/2010/main">
                <a:solidFill>
                  <a:srgbClr val="FFFFFF"/>
                </a:solidFill>
              </a14:hiddenFill>
            </a:ext>
          </a:extLst>
        </p:spPr>
      </p:pic>
      <p:sp>
        <p:nvSpPr>
          <p:cNvPr id="5" name="Подзаголовок 4"/>
          <p:cNvSpPr>
            <a:spLocks noGrp="1"/>
          </p:cNvSpPr>
          <p:nvPr>
            <p:ph type="subTitle" idx="1"/>
          </p:nvPr>
        </p:nvSpPr>
        <p:spPr>
          <a:xfrm>
            <a:off x="5148064" y="-7034"/>
            <a:ext cx="3995936" cy="6748402"/>
          </a:xfrm>
        </p:spPr>
        <p:txBody>
          <a:bodyPr>
            <a:normAutofit/>
          </a:bodyPr>
          <a:lstStyle/>
          <a:p>
            <a:r>
              <a:rPr lang="ka-GE" sz="2800" b="1" dirty="0">
                <a:solidFill>
                  <a:schemeClr val="bg1"/>
                </a:solidFill>
                <a:effectLst>
                  <a:outerShdw blurRad="38100" dist="38100" dir="2700000" algn="tl">
                    <a:srgbClr val="000000">
                      <a:alpha val="43137"/>
                    </a:srgbClr>
                  </a:outerShdw>
                </a:effectLst>
                <a:latin typeface="ALortkipanidze" pitchFamily="34" charset="0"/>
              </a:rPr>
              <a:t> </a:t>
            </a:r>
            <a:r>
              <a:rPr lang="en-US" sz="2800" b="1" dirty="0" smtClean="0">
                <a:solidFill>
                  <a:schemeClr val="bg1"/>
                </a:solidFill>
                <a:effectLst>
                  <a:outerShdw blurRad="38100" dist="38100" dir="2700000" algn="tl">
                    <a:srgbClr val="000000">
                      <a:alpha val="43137"/>
                    </a:srgbClr>
                  </a:outerShdw>
                </a:effectLst>
                <a:latin typeface="ALortkipanidze" pitchFamily="34" charset="0"/>
              </a:rPr>
              <a:t> </a:t>
            </a:r>
          </a:p>
          <a:p>
            <a:r>
              <a:rPr lang="en-US" sz="2800" b="1" dirty="0" smtClean="0">
                <a:solidFill>
                  <a:schemeClr val="bg1"/>
                </a:solidFill>
                <a:effectLst>
                  <a:outerShdw blurRad="38100" dist="38100" dir="2700000" algn="tl">
                    <a:srgbClr val="000000">
                      <a:alpha val="43137"/>
                    </a:srgbClr>
                  </a:outerShdw>
                </a:effectLst>
                <a:latin typeface="ALortkipanidze" pitchFamily="34" charset="0"/>
              </a:rPr>
              <a:t>1876 </a:t>
            </a:r>
            <a:r>
              <a:rPr lang="ka-GE" sz="2800" b="1" dirty="0" smtClean="0">
                <a:solidFill>
                  <a:schemeClr val="bg1"/>
                </a:solidFill>
                <a:effectLst>
                  <a:outerShdw blurRad="38100" dist="38100" dir="2700000" algn="tl">
                    <a:srgbClr val="000000">
                      <a:alpha val="43137"/>
                    </a:srgbClr>
                  </a:outerShdw>
                </a:effectLst>
                <a:latin typeface="ALortkipanidze" pitchFamily="34" charset="0"/>
              </a:rPr>
              <a:t>წელს</a:t>
            </a:r>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r>
              <a:rPr lang="ka-GE" sz="2800" b="1" dirty="0">
                <a:solidFill>
                  <a:schemeClr val="bg1"/>
                </a:solidFill>
                <a:effectLst>
                  <a:outerShdw blurRad="38100" dist="38100" dir="2700000" algn="tl">
                    <a:srgbClr val="000000">
                      <a:alpha val="43137"/>
                    </a:srgbClr>
                  </a:outerShdw>
                </a:effectLst>
                <a:latin typeface="ALortkipanidze" pitchFamily="34" charset="0"/>
              </a:rPr>
              <a:t> იაკობ გოგებაშვილმა </a:t>
            </a:r>
          </a:p>
          <a:p>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r>
              <a:rPr lang="en-US" sz="2800" b="1" dirty="0">
                <a:solidFill>
                  <a:schemeClr val="bg1"/>
                </a:solidFill>
                <a:effectLst>
                  <a:outerShdw blurRad="38100" dist="38100" dir="2700000" algn="tl">
                    <a:srgbClr val="000000">
                      <a:alpha val="43137"/>
                    </a:srgbClr>
                  </a:outerShdw>
                </a:effectLst>
                <a:latin typeface="ALortkipanidze" pitchFamily="34" charset="0"/>
              </a:rPr>
              <a:t>P</a:t>
            </a:r>
            <a:r>
              <a:rPr lang="ka-GE" sz="2800" b="1" dirty="0">
                <a:solidFill>
                  <a:schemeClr val="bg1"/>
                </a:solidFill>
                <a:effectLst>
                  <a:outerShdw blurRad="38100" dist="38100" dir="2700000" algn="tl">
                    <a:srgbClr val="000000">
                      <a:alpha val="43137"/>
                    </a:srgbClr>
                  </a:outerShdw>
                </a:effectLst>
                <a:latin typeface="ALortkipanidze" pitchFamily="34" charset="0"/>
              </a:rPr>
              <a:t>ირველად გამოსცა </a:t>
            </a:r>
          </a:p>
          <a:p>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r>
              <a:rPr lang="ka-GE" sz="2800" b="1" dirty="0">
                <a:solidFill>
                  <a:schemeClr val="bg1"/>
                </a:solidFill>
                <a:effectLst>
                  <a:outerShdw blurRad="38100" dist="38100" dir="2700000" algn="tl">
                    <a:srgbClr val="000000">
                      <a:alpha val="43137"/>
                    </a:srgbClr>
                  </a:outerShdw>
                </a:effectLst>
                <a:latin typeface="ALortkipanidze" pitchFamily="34" charset="0"/>
              </a:rPr>
              <a:t>დედაენა </a:t>
            </a:r>
          </a:p>
          <a:p>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r>
              <a:rPr lang="ka-GE" sz="2800" b="1" dirty="0">
                <a:solidFill>
                  <a:schemeClr val="bg1"/>
                </a:solidFill>
                <a:effectLst>
                  <a:outerShdw blurRad="38100" dist="38100" dir="2700000" algn="tl">
                    <a:srgbClr val="000000">
                      <a:alpha val="43137"/>
                    </a:srgbClr>
                  </a:outerShdw>
                </a:effectLst>
                <a:latin typeface="ALortkipanidze" pitchFamily="34" charset="0"/>
              </a:rPr>
              <a:t>დაწყებითი </a:t>
            </a:r>
          </a:p>
          <a:p>
            <a:endParaRPr lang="ka-GE" sz="2800" b="1" dirty="0">
              <a:solidFill>
                <a:schemeClr val="bg1"/>
              </a:solidFill>
              <a:effectLst>
                <a:outerShdw blurRad="38100" dist="38100" dir="2700000" algn="tl">
                  <a:srgbClr val="000000">
                    <a:alpha val="43137"/>
                  </a:srgbClr>
                </a:outerShdw>
              </a:effectLst>
              <a:latin typeface="ALortkipanidze" pitchFamily="34" charset="0"/>
            </a:endParaRPr>
          </a:p>
          <a:p>
            <a:r>
              <a:rPr lang="ka-GE" sz="2800" b="1" dirty="0">
                <a:solidFill>
                  <a:schemeClr val="bg1"/>
                </a:solidFill>
                <a:effectLst>
                  <a:outerShdw blurRad="38100" dist="38100" dir="2700000" algn="tl">
                    <a:srgbClr val="000000">
                      <a:alpha val="43137"/>
                    </a:srgbClr>
                  </a:outerShdw>
                </a:effectLst>
                <a:latin typeface="ALortkipanidze" pitchFamily="34" charset="0"/>
              </a:rPr>
              <a:t>კლასებისათვის</a:t>
            </a:r>
            <a:endParaRPr lang="ru-RU" sz="2800" dirty="0"/>
          </a:p>
        </p:txBody>
      </p:sp>
    </p:spTree>
    <p:extLst>
      <p:ext uri="{BB962C8B-B14F-4D97-AF65-F5344CB8AC3E}">
        <p14:creationId xmlns:p14="http://schemas.microsoft.com/office/powerpoint/2010/main" val="1218775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051" name="Picture 3" descr="C:\Users\Merabi\Desktop\Deda_ena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037" t="5179" r="5249" b="5242"/>
          <a:stretch/>
        </p:blipFill>
        <p:spPr bwMode="auto">
          <a:xfrm>
            <a:off x="323528" y="1091436"/>
            <a:ext cx="4106738" cy="57616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erabi\Desktop\Deda_e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0957" y="1141834"/>
            <a:ext cx="4063805" cy="5711293"/>
          </a:xfrm>
          <a:prstGeom prst="rect">
            <a:avLst/>
          </a:prstGeom>
          <a:noFill/>
          <a:extLst>
            <a:ext uri="{909E8E84-426E-40DD-AFC4-6F175D3DCCD1}">
              <a14:hiddenFill xmlns:a14="http://schemas.microsoft.com/office/drawing/2010/main">
                <a:solidFill>
                  <a:srgbClr val="FFFFFF"/>
                </a:solidFill>
              </a14:hiddenFill>
            </a:ext>
          </a:extLst>
        </p:spPr>
      </p:pic>
      <p:sp>
        <p:nvSpPr>
          <p:cNvPr id="4" name="Подзаголовок 3"/>
          <p:cNvSpPr>
            <a:spLocks noGrp="1"/>
          </p:cNvSpPr>
          <p:nvPr>
            <p:ph type="subTitle" idx="1"/>
          </p:nvPr>
        </p:nvSpPr>
        <p:spPr>
          <a:xfrm>
            <a:off x="0" y="0"/>
            <a:ext cx="9144000" cy="1091436"/>
          </a:xfrm>
        </p:spPr>
        <p:txBody>
          <a:bodyPr/>
          <a:lstStyle/>
          <a:p>
            <a:r>
              <a:rPr lang="en-US" b="1" dirty="0" smtClean="0">
                <a:solidFill>
                  <a:schemeClr val="tx1"/>
                </a:solidFill>
                <a:effectLst>
                  <a:outerShdw blurRad="38100" dist="38100" dir="2700000" algn="tl">
                    <a:srgbClr val="000000">
                      <a:alpha val="43137"/>
                    </a:srgbClr>
                  </a:outerShdw>
                </a:effectLst>
                <a:latin typeface="ALortkipanidze" pitchFamily="34" charset="0"/>
              </a:rPr>
              <a:t>1906 </a:t>
            </a:r>
            <a:r>
              <a:rPr lang="ka-GE" b="1" dirty="0" smtClean="0">
                <a:solidFill>
                  <a:schemeClr val="tx1"/>
                </a:solidFill>
                <a:effectLst>
                  <a:outerShdw blurRad="38100" dist="38100" dir="2700000" algn="tl">
                    <a:srgbClr val="000000">
                      <a:alpha val="43137"/>
                    </a:srgbClr>
                  </a:outerShdw>
                </a:effectLst>
                <a:latin typeface="ALortkipanidze" pitchFamily="34" charset="0"/>
              </a:rPr>
              <a:t>წლიდან </a:t>
            </a:r>
            <a:r>
              <a:rPr lang="ka-GE" b="1" dirty="0">
                <a:solidFill>
                  <a:schemeClr val="tx1"/>
                </a:solidFill>
                <a:effectLst>
                  <a:outerShdw blurRad="38100" dist="38100" dir="2700000" algn="tl">
                    <a:srgbClr val="000000">
                      <a:alpha val="43137"/>
                    </a:srgbClr>
                  </a:outerShdw>
                </a:effectLst>
                <a:latin typeface="ALortkipanidze" pitchFamily="34" charset="0"/>
              </a:rPr>
              <a:t>დედაენა </a:t>
            </a:r>
            <a:br>
              <a:rPr lang="ka-GE" b="1" dirty="0">
                <a:solidFill>
                  <a:schemeClr val="tx1"/>
                </a:solidFill>
                <a:effectLst>
                  <a:outerShdw blurRad="38100" dist="38100" dir="2700000" algn="tl">
                    <a:srgbClr val="000000">
                      <a:alpha val="43137"/>
                    </a:srgbClr>
                  </a:outerShdw>
                </a:effectLst>
                <a:latin typeface="ALortkipanidze" pitchFamily="34" charset="0"/>
              </a:rPr>
            </a:br>
            <a:r>
              <a:rPr lang="ka-GE" b="1" dirty="0" smtClean="0">
                <a:solidFill>
                  <a:schemeClr val="tx1"/>
                </a:solidFill>
                <a:effectLst>
                  <a:outerShdw blurRad="38100" dist="38100" dir="2700000" algn="tl">
                    <a:srgbClr val="000000">
                      <a:alpha val="43137"/>
                    </a:srgbClr>
                  </a:outerShdw>
                </a:effectLst>
                <a:latin typeface="ALortkipanidze" pitchFamily="34" charset="0"/>
              </a:rPr>
              <a:t>გამოიცა</a:t>
            </a:r>
            <a:r>
              <a:rPr lang="en-US" b="1" dirty="0" smtClean="0">
                <a:solidFill>
                  <a:schemeClr val="tx1"/>
                </a:solidFill>
                <a:effectLst>
                  <a:outerShdw blurRad="38100" dist="38100" dir="2700000" algn="tl">
                    <a:srgbClr val="000000">
                      <a:alpha val="43137"/>
                    </a:srgbClr>
                  </a:outerShdw>
                </a:effectLst>
                <a:latin typeface="ALortkipanidze" pitchFamily="34" charset="0"/>
              </a:rPr>
              <a:t> 2</a:t>
            </a:r>
            <a:r>
              <a:rPr lang="ka-GE" b="1" dirty="0" smtClean="0">
                <a:solidFill>
                  <a:schemeClr val="tx1"/>
                </a:solidFill>
                <a:effectLst>
                  <a:outerShdw blurRad="38100" dist="38100" dir="2700000" algn="tl">
                    <a:srgbClr val="000000">
                      <a:alpha val="43137"/>
                    </a:srgbClr>
                  </a:outerShdw>
                </a:effectLst>
                <a:latin typeface="ALortkipanidze" pitchFamily="34" charset="0"/>
              </a:rPr>
              <a:t>   </a:t>
            </a:r>
            <a:r>
              <a:rPr lang="ka-GE" b="1" dirty="0">
                <a:solidFill>
                  <a:schemeClr val="tx1"/>
                </a:solidFill>
                <a:effectLst>
                  <a:outerShdw blurRad="38100" dist="38100" dir="2700000" algn="tl">
                    <a:srgbClr val="000000">
                      <a:alpha val="43137"/>
                    </a:srgbClr>
                  </a:outerShdw>
                </a:effectLst>
                <a:latin typeface="ALortkipanidze" pitchFamily="34" charset="0"/>
              </a:rPr>
              <a:t>წიგნად</a:t>
            </a:r>
            <a:endParaRPr lang="ru-RU" dirty="0">
              <a:solidFill>
                <a:schemeClr val="tx1"/>
              </a:solidFill>
            </a:endParaRPr>
          </a:p>
        </p:txBody>
      </p:sp>
    </p:spTree>
    <p:extLst>
      <p:ext uri="{BB962C8B-B14F-4D97-AF65-F5344CB8AC3E}">
        <p14:creationId xmlns:p14="http://schemas.microsoft.com/office/powerpoint/2010/main" val="1795128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descr="C:\Users\Merabi\Desktop\324926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060845"/>
            <a:ext cx="2952328" cy="404146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075" name="Picture 3" descr="C:\Users\Merabi\Desktop\Mer.qart.1.Sbcopy-500x500.gif"/>
          <p:cNvPicPr>
            <a:picLocks noChangeAspect="1" noChangeArrowheads="1"/>
          </p:cNvPicPr>
          <p:nvPr/>
        </p:nvPicPr>
        <p:blipFill rotWithShape="1">
          <a:blip r:embed="rId4">
            <a:extLst>
              <a:ext uri="{28A0092B-C50C-407E-A947-70E740481C1C}">
                <a14:useLocalDpi xmlns:a14="http://schemas.microsoft.com/office/drawing/2010/main" val="0"/>
              </a:ext>
            </a:extLst>
          </a:blip>
          <a:srcRect l="14967" r="14832"/>
          <a:stretch/>
        </p:blipFill>
        <p:spPr bwMode="auto">
          <a:xfrm>
            <a:off x="6263680" y="2754982"/>
            <a:ext cx="2880320" cy="41030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erabi\Desktop\000000004844-crop-c0-5__0-5-304x405-1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75261"/>
            <a:ext cx="3033596" cy="4041469"/>
          </a:xfrm>
          <a:prstGeom prst="rect">
            <a:avLst/>
          </a:prstGeom>
          <a:noFill/>
          <a:extLst>
            <a:ext uri="{909E8E84-426E-40DD-AFC4-6F175D3DCCD1}">
              <a14:hiddenFill xmlns:a14="http://schemas.microsoft.com/office/drawing/2010/main">
                <a:solidFill>
                  <a:srgbClr val="FFFFFF"/>
                </a:solidFill>
              </a14:hiddenFill>
            </a:ext>
          </a:extLst>
        </p:spPr>
      </p:pic>
      <p:sp>
        <p:nvSpPr>
          <p:cNvPr id="3" name="Подзаголовок 2"/>
          <p:cNvSpPr>
            <a:spLocks noGrp="1"/>
          </p:cNvSpPr>
          <p:nvPr>
            <p:ph type="subTitle" idx="1"/>
          </p:nvPr>
        </p:nvSpPr>
        <p:spPr>
          <a:xfrm>
            <a:off x="0" y="0"/>
            <a:ext cx="9144000" cy="1268760"/>
          </a:xfrm>
        </p:spPr>
        <p:txBody>
          <a:bodyPr/>
          <a:lstStyle/>
          <a:p>
            <a:r>
              <a:rPr lang="ka-GE" dirty="0">
                <a:solidFill>
                  <a:schemeClr val="bg1"/>
                </a:solidFill>
                <a:latin typeface="Sylfaen" panose="010A0502050306030303" pitchFamily="18" charset="0"/>
              </a:rPr>
              <a:t> 1876-1925 წლებში „დედა ენა“ </a:t>
            </a:r>
            <a:endParaRPr lang="en-US" dirty="0">
              <a:solidFill>
                <a:schemeClr val="bg1"/>
              </a:solidFill>
              <a:latin typeface="Sylfaen" panose="010A0502050306030303" pitchFamily="18" charset="0"/>
            </a:endParaRPr>
          </a:p>
          <a:p>
            <a:r>
              <a:rPr lang="ka-GE" dirty="0">
                <a:solidFill>
                  <a:schemeClr val="bg1"/>
                </a:solidFill>
                <a:latin typeface="Sylfaen" panose="010A0502050306030303" pitchFamily="18" charset="0"/>
              </a:rPr>
              <a:t>45-ჯერ გამოიცა.</a:t>
            </a:r>
            <a:endParaRPr lang="ru-RU" dirty="0">
              <a:solidFill>
                <a:schemeClr val="bg1"/>
              </a:solidFill>
              <a:latin typeface="Sylfaen" panose="010A0502050306030303" pitchFamily="18" charset="0"/>
            </a:endParaRPr>
          </a:p>
          <a:p>
            <a:endParaRPr lang="ru-RU" dirty="0">
              <a:solidFill>
                <a:schemeClr val="bg1"/>
              </a:solidFill>
              <a:latin typeface="Sylfaen" panose="010A0502050306030303" pitchFamily="18" charset="0"/>
            </a:endParaRPr>
          </a:p>
        </p:txBody>
      </p:sp>
    </p:spTree>
    <p:extLst>
      <p:ext uri="{BB962C8B-B14F-4D97-AF65-F5344CB8AC3E}">
        <p14:creationId xmlns:p14="http://schemas.microsoft.com/office/powerpoint/2010/main" val="2733543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Подзаголовок 5"/>
          <p:cNvSpPr>
            <a:spLocks noGrp="1"/>
          </p:cNvSpPr>
          <p:nvPr>
            <p:ph type="subTitle" idx="1"/>
          </p:nvPr>
        </p:nvSpPr>
        <p:spPr>
          <a:xfrm>
            <a:off x="467545" y="404664"/>
            <a:ext cx="8212246" cy="946406"/>
          </a:xfrm>
        </p:spPr>
        <p:txBody>
          <a:bodyPr>
            <a:noAutofit/>
          </a:bodyPr>
          <a:lstStyle/>
          <a:p>
            <a:pPr algn="just"/>
            <a:r>
              <a:rPr lang="ka-GE" sz="2400" dirty="0">
                <a:solidFill>
                  <a:schemeClr val="bg1"/>
                </a:solidFill>
                <a:latin typeface="Sylfaen" panose="010A0502050306030303" pitchFamily="18" charset="0"/>
              </a:rPr>
              <a:t>14 აპრილს საქართველოში დედაენის დღე აღინიშნება. 1978 წლის 14 აპრილს საქართველოს მოსახლეობამ, ინტელიგენციის წარმომადგენლებთან ერთად, მასობრივი გამოსვლა მოაწყო და წინ აღუდგა საბჭოთა კავშირის გადაწყვეტილებას, საქართველოში ქართული ენის, როგორც სახელმწიფო ენის გაუქმების შესახებ. 1978 წლის 14 აპრილს თბილისის </a:t>
            </a:r>
            <a:br>
              <a:rPr lang="ka-GE" sz="2400" dirty="0">
                <a:solidFill>
                  <a:schemeClr val="bg1"/>
                </a:solidFill>
                <a:latin typeface="Sylfaen" panose="010A0502050306030303" pitchFamily="18" charset="0"/>
              </a:rPr>
            </a:br>
            <a:r>
              <a:rPr lang="ka-GE" sz="2400" dirty="0">
                <a:solidFill>
                  <a:schemeClr val="bg1"/>
                </a:solidFill>
                <a:latin typeface="Sylfaen" panose="010A0502050306030303" pitchFamily="18" charset="0"/>
              </a:rPr>
              <a:t>სახელმწიფო უნივერსიტეტიდან რუსთაველის გამზირისკენ 15 000-მდე ადამიანი დაიძრა. სტუდენტებსა და ინტელიგენციის წარმომადგენლებს სხვა მოქალაქეებიც შეუერთდნენ და რუსთაველის გამზირზე თითქმის 100 000 ადამიანი შეიკრიბა და პირველად საბჭოთა კავშირის ისტორიაში, კომუნისტურმა რეჟიმმა უკან დაიხია. 14 აპრილი დედაენის დღედ</a:t>
            </a:r>
            <a:br>
              <a:rPr lang="ka-GE" sz="2400" dirty="0">
                <a:solidFill>
                  <a:schemeClr val="bg1"/>
                </a:solidFill>
                <a:latin typeface="Sylfaen" panose="010A0502050306030303" pitchFamily="18" charset="0"/>
              </a:rPr>
            </a:br>
            <a:r>
              <a:rPr lang="ka-GE" sz="2400" dirty="0">
                <a:solidFill>
                  <a:schemeClr val="bg1"/>
                </a:solidFill>
                <a:latin typeface="Sylfaen" panose="010A0502050306030303" pitchFamily="18" charset="0"/>
              </a:rPr>
              <a:t>გამოცხადდა ამ თარიღთან დაკავშირებით დედაენის ძეგლთან, ტრადიციულად, ყოველ წელს, სხვადასხვა ღონისძიება ეწყობა.</a:t>
            </a:r>
            <a:br>
              <a:rPr lang="ka-GE" sz="2400" dirty="0">
                <a:solidFill>
                  <a:schemeClr val="bg1"/>
                </a:solidFill>
                <a:latin typeface="Sylfaen" panose="010A0502050306030303" pitchFamily="18" charset="0"/>
              </a:rPr>
            </a:br>
            <a:endParaRPr lang="ru-RU" sz="2400" dirty="0">
              <a:solidFill>
                <a:schemeClr val="bg1"/>
              </a:solidFill>
              <a:latin typeface="Sylfaen" panose="010A0502050306030303" pitchFamily="18" charset="0"/>
            </a:endParaRPr>
          </a:p>
        </p:txBody>
      </p:sp>
    </p:spTree>
    <p:extLst>
      <p:ext uri="{BB962C8B-B14F-4D97-AF65-F5344CB8AC3E}">
        <p14:creationId xmlns:p14="http://schemas.microsoft.com/office/powerpoint/2010/main" val="35351864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583"/>
            <a:ext cx="9144000" cy="1323439"/>
          </a:xfrm>
          <a:prstGeom prst="rect">
            <a:avLst/>
          </a:prstGeom>
        </p:spPr>
        <p:txBody>
          <a:bodyPr wrap="square">
            <a:spAutoFit/>
          </a:bodyPr>
          <a:lstStyle/>
          <a:p>
            <a:pPr algn="ctr"/>
            <a:endParaRPr lang="ru-RU" sz="8000" dirty="0"/>
          </a:p>
        </p:txBody>
      </p:sp>
      <p:pic>
        <p:nvPicPr>
          <p:cNvPr id="7171" name="Picture 3" descr="C:\Users\Merabi\Desktop\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2" y="24563"/>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Заголовок 3"/>
          <p:cNvSpPr txBox="1">
            <a:spLocks/>
          </p:cNvSpPr>
          <p:nvPr/>
        </p:nvSpPr>
        <p:spPr>
          <a:xfrm>
            <a:off x="665187" y="3068960"/>
            <a:ext cx="7772400" cy="14700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smtClean="0">
                <a:solidFill>
                  <a:srgbClr val="C00000"/>
                </a:solidFill>
                <a:latin typeface="ALortkipanidze" pitchFamily="34" charset="0"/>
              </a:rPr>
              <a:t/>
            </a:r>
            <a:br>
              <a:rPr lang="en-US" sz="8800" b="1" dirty="0" smtClean="0">
                <a:solidFill>
                  <a:srgbClr val="C00000"/>
                </a:solidFill>
                <a:latin typeface="ALortkipanidze" pitchFamily="34" charset="0"/>
              </a:rPr>
            </a:br>
            <a:r>
              <a:rPr lang="en-US" sz="8800" b="1" dirty="0" err="1" smtClean="0">
                <a:solidFill>
                  <a:srgbClr val="C00000"/>
                </a:solidFill>
                <a:latin typeface="ALortkipanidze" pitchFamily="34" charset="0"/>
              </a:rPr>
              <a:t>Dedaenis</a:t>
            </a:r>
            <a:r>
              <a:rPr lang="en-US" sz="8800" b="1" dirty="0" smtClean="0">
                <a:solidFill>
                  <a:srgbClr val="C00000"/>
                </a:solidFill>
                <a:latin typeface="ALortkipanidze" pitchFamily="34" charset="0"/>
              </a:rPr>
              <a:t/>
            </a:r>
            <a:br>
              <a:rPr lang="en-US" sz="8800" b="1" dirty="0" smtClean="0">
                <a:solidFill>
                  <a:srgbClr val="C00000"/>
                </a:solidFill>
                <a:latin typeface="ALortkipanidze" pitchFamily="34" charset="0"/>
              </a:rPr>
            </a:br>
            <a:r>
              <a:rPr lang="en-US" sz="8800" b="1" dirty="0" smtClean="0">
                <a:solidFill>
                  <a:srgbClr val="C00000"/>
                </a:solidFill>
                <a:latin typeface="ALortkipanidze" pitchFamily="34" charset="0"/>
              </a:rPr>
              <a:t/>
            </a:r>
            <a:br>
              <a:rPr lang="en-US" sz="8800" b="1" dirty="0" smtClean="0">
                <a:solidFill>
                  <a:srgbClr val="C00000"/>
                </a:solidFill>
                <a:latin typeface="ALortkipanidze" pitchFamily="34" charset="0"/>
              </a:rPr>
            </a:br>
            <a:r>
              <a:rPr lang="en-US" sz="8800" b="1" dirty="0" err="1" smtClean="0">
                <a:solidFill>
                  <a:srgbClr val="C00000"/>
                </a:solidFill>
                <a:latin typeface="ALortkipanidze" pitchFamily="34" charset="0"/>
              </a:rPr>
              <a:t>Zegli</a:t>
            </a:r>
            <a:r>
              <a:rPr lang="ru-RU" sz="8800" b="1" dirty="0" smtClean="0">
                <a:solidFill>
                  <a:srgbClr val="C00000"/>
                </a:solidFill>
              </a:rPr>
              <a:t/>
            </a:r>
            <a:br>
              <a:rPr lang="ru-RU" sz="8800" b="1" dirty="0" smtClean="0">
                <a:solidFill>
                  <a:srgbClr val="C00000"/>
                </a:solidFill>
              </a:rPr>
            </a:br>
            <a:r>
              <a:rPr lang="ru-RU" sz="8800" b="1" dirty="0" smtClean="0">
                <a:solidFill>
                  <a:srgbClr val="C00000"/>
                </a:solidFill>
              </a:rPr>
              <a:t/>
            </a:r>
            <a:br>
              <a:rPr lang="ru-RU" sz="8800" b="1" dirty="0" smtClean="0">
                <a:solidFill>
                  <a:srgbClr val="C00000"/>
                </a:solidFill>
              </a:rPr>
            </a:br>
            <a:endParaRPr lang="ru-RU" sz="8800" b="1" dirty="0">
              <a:solidFill>
                <a:srgbClr val="C00000"/>
              </a:solidFill>
            </a:endParaRPr>
          </a:p>
        </p:txBody>
      </p:sp>
    </p:spTree>
    <p:extLst>
      <p:ext uri="{BB962C8B-B14F-4D97-AF65-F5344CB8AC3E}">
        <p14:creationId xmlns:p14="http://schemas.microsoft.com/office/powerpoint/2010/main" val="12398773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971600" y="2003278"/>
            <a:ext cx="7560840" cy="4536505"/>
          </a:xfrm>
          <a:effectLst>
            <a:outerShdw blurRad="50800" dist="38100" dir="5400000" algn="t" rotWithShape="0">
              <a:prstClr val="black">
                <a:alpha val="40000"/>
              </a:prstClr>
            </a:outerShdw>
          </a:effectLst>
        </p:spPr>
        <p:txBody>
          <a:bodyPr>
            <a:noAutofit/>
          </a:bodyPr>
          <a:lstStyle/>
          <a:p>
            <a:pPr algn="just">
              <a:lnSpc>
                <a:spcPct val="150000"/>
              </a:lnSpc>
            </a:pPr>
            <a:r>
              <a:rPr lang="en-US" sz="2800" b="1" dirty="0" err="1" smtClean="0">
                <a:solidFill>
                  <a:schemeClr val="bg1"/>
                </a:solidFill>
                <a:latin typeface="AR Archy" pitchFamily="2" charset="0"/>
              </a:rPr>
              <a:t>Avtorebi</a:t>
            </a:r>
            <a:r>
              <a:rPr lang="en-US" sz="2800" b="1" dirty="0" smtClean="0">
                <a:solidFill>
                  <a:schemeClr val="bg1"/>
                </a:solidFill>
                <a:latin typeface="AR Archy" pitchFamily="2" charset="0"/>
              </a:rPr>
              <a:t>: </a:t>
            </a:r>
            <a:r>
              <a:rPr lang="en-US" sz="2800" b="1" dirty="0" err="1">
                <a:solidFill>
                  <a:schemeClr val="bg1"/>
                </a:solidFill>
                <a:latin typeface="AR Archy" pitchFamily="2" charset="0"/>
              </a:rPr>
              <a:t>elguja</a:t>
            </a:r>
            <a:r>
              <a:rPr lang="en-US" sz="2800" b="1" dirty="0">
                <a:solidFill>
                  <a:schemeClr val="bg1"/>
                </a:solidFill>
                <a:latin typeface="AR Archy" pitchFamily="2" charset="0"/>
              </a:rPr>
              <a:t> </a:t>
            </a:r>
            <a:r>
              <a:rPr lang="en-US" sz="2800" b="1" dirty="0" err="1">
                <a:solidFill>
                  <a:schemeClr val="bg1"/>
                </a:solidFill>
                <a:latin typeface="AR Archy" pitchFamily="2" charset="0"/>
              </a:rPr>
              <a:t>amaSukeli</a:t>
            </a:r>
            <a:r>
              <a:rPr lang="en-US" sz="2800" b="1" dirty="0">
                <a:solidFill>
                  <a:schemeClr val="bg1"/>
                </a:solidFill>
                <a:latin typeface="AR Archy" pitchFamily="2" charset="0"/>
              </a:rPr>
              <a:t> da </a:t>
            </a:r>
            <a:r>
              <a:rPr lang="en-US" sz="2800" b="1" dirty="0" err="1">
                <a:solidFill>
                  <a:schemeClr val="bg1"/>
                </a:solidFill>
                <a:latin typeface="AR Archy" pitchFamily="2" charset="0"/>
              </a:rPr>
              <a:t>nodar</a:t>
            </a:r>
            <a:r>
              <a:rPr lang="en-US" sz="2800" b="1" dirty="0">
                <a:solidFill>
                  <a:schemeClr val="bg1"/>
                </a:solidFill>
                <a:latin typeface="AR Archy" pitchFamily="2" charset="0"/>
              </a:rPr>
              <a:t> </a:t>
            </a:r>
            <a:r>
              <a:rPr lang="en-US" sz="2800" b="1" dirty="0" err="1" smtClean="0">
                <a:solidFill>
                  <a:schemeClr val="bg1"/>
                </a:solidFill>
                <a:latin typeface="AR Archy" pitchFamily="2" charset="0"/>
              </a:rPr>
              <a:t>mgalobliSvili</a:t>
            </a:r>
            <a:r>
              <a:rPr lang="en-US" sz="2800" b="1" dirty="0" smtClean="0">
                <a:solidFill>
                  <a:schemeClr val="bg1"/>
                </a:solidFill>
                <a:latin typeface="AR Archy" pitchFamily="2" charset="0"/>
              </a:rPr>
              <a:t>. </a:t>
            </a:r>
            <a:r>
              <a:rPr lang="en-US" sz="2800" b="1" dirty="0" err="1">
                <a:solidFill>
                  <a:schemeClr val="bg1"/>
                </a:solidFill>
                <a:latin typeface="AR Archy" pitchFamily="2" charset="0"/>
              </a:rPr>
              <a:t>daidga</a:t>
            </a:r>
            <a:r>
              <a:rPr lang="en-US" sz="2800" b="1" dirty="0">
                <a:solidFill>
                  <a:schemeClr val="bg1"/>
                </a:solidFill>
                <a:latin typeface="AR Archy" pitchFamily="2" charset="0"/>
              </a:rPr>
              <a:t> 1983 </a:t>
            </a:r>
            <a:r>
              <a:rPr lang="en-US" sz="2800" b="1" dirty="0" err="1">
                <a:solidFill>
                  <a:schemeClr val="bg1"/>
                </a:solidFill>
                <a:latin typeface="AR Archy" pitchFamily="2" charset="0"/>
              </a:rPr>
              <a:t>wels</a:t>
            </a:r>
            <a:r>
              <a:rPr lang="en-US" sz="2800" b="1" dirty="0">
                <a:solidFill>
                  <a:schemeClr val="bg1"/>
                </a:solidFill>
                <a:latin typeface="AR Archy" pitchFamily="2" charset="0"/>
              </a:rPr>
              <a:t> </a:t>
            </a:r>
            <a:r>
              <a:rPr lang="en-US" sz="2800" b="1" dirty="0" err="1">
                <a:solidFill>
                  <a:schemeClr val="bg1"/>
                </a:solidFill>
                <a:latin typeface="AR Archy" pitchFamily="2" charset="0"/>
              </a:rPr>
              <a:t>mtkvris</a:t>
            </a:r>
            <a:r>
              <a:rPr lang="en-US" sz="2800" b="1" dirty="0">
                <a:solidFill>
                  <a:schemeClr val="bg1"/>
                </a:solidFill>
                <a:latin typeface="AR Archy" pitchFamily="2" charset="0"/>
              </a:rPr>
              <a:t> </a:t>
            </a:r>
            <a:r>
              <a:rPr lang="en-US" sz="2800" b="1" dirty="0" err="1">
                <a:solidFill>
                  <a:schemeClr val="bg1"/>
                </a:solidFill>
                <a:latin typeface="AR Archy" pitchFamily="2" charset="0"/>
              </a:rPr>
              <a:t>marjvena</a:t>
            </a:r>
            <a:r>
              <a:rPr lang="en-US" sz="2800" b="1" dirty="0">
                <a:solidFill>
                  <a:schemeClr val="bg1"/>
                </a:solidFill>
                <a:latin typeface="AR Archy" pitchFamily="2" charset="0"/>
              </a:rPr>
              <a:t> </a:t>
            </a:r>
            <a:r>
              <a:rPr lang="en-US" sz="2800" b="1" dirty="0" err="1">
                <a:solidFill>
                  <a:schemeClr val="bg1"/>
                </a:solidFill>
                <a:latin typeface="AR Archy" pitchFamily="2" charset="0"/>
              </a:rPr>
              <a:t>sanapiroze</a:t>
            </a:r>
            <a:r>
              <a:rPr lang="en-US" sz="2800" b="1" dirty="0">
                <a:solidFill>
                  <a:schemeClr val="bg1"/>
                </a:solidFill>
                <a:latin typeface="AR Archy" pitchFamily="2" charset="0"/>
              </a:rPr>
              <a:t>, </a:t>
            </a:r>
            <a:r>
              <a:rPr lang="en-US" sz="2800" b="1" dirty="0" err="1">
                <a:solidFill>
                  <a:schemeClr val="bg1"/>
                </a:solidFill>
                <a:latin typeface="AR Archy" pitchFamily="2" charset="0"/>
              </a:rPr>
              <a:t>e.w.</a:t>
            </a:r>
            <a:r>
              <a:rPr lang="en-US" sz="2800" b="1" dirty="0">
                <a:solidFill>
                  <a:schemeClr val="bg1"/>
                </a:solidFill>
                <a:latin typeface="AR Archy" pitchFamily="2" charset="0"/>
              </a:rPr>
              <a:t> “</a:t>
            </a:r>
            <a:r>
              <a:rPr lang="en-US" sz="2800" b="1" dirty="0" err="1">
                <a:solidFill>
                  <a:schemeClr val="bg1"/>
                </a:solidFill>
                <a:latin typeface="AR Archy" pitchFamily="2" charset="0"/>
              </a:rPr>
              <a:t>mSral</a:t>
            </a:r>
            <a:r>
              <a:rPr lang="en-US" sz="2800" b="1" dirty="0">
                <a:solidFill>
                  <a:schemeClr val="bg1"/>
                </a:solidFill>
                <a:latin typeface="AR Archy" pitchFamily="2" charset="0"/>
              </a:rPr>
              <a:t> </a:t>
            </a:r>
            <a:r>
              <a:rPr lang="en-US" sz="2800" b="1" dirty="0" err="1">
                <a:solidFill>
                  <a:schemeClr val="bg1"/>
                </a:solidFill>
                <a:latin typeface="AR Archy" pitchFamily="2" charset="0"/>
              </a:rPr>
              <a:t>xidTan</a:t>
            </a:r>
            <a:r>
              <a:rPr lang="en-US" sz="2800" b="1" dirty="0" smtClean="0">
                <a:solidFill>
                  <a:schemeClr val="bg1"/>
                </a:solidFill>
                <a:latin typeface="AR Archy" pitchFamily="2" charset="0"/>
              </a:rPr>
              <a:t>”. </a:t>
            </a:r>
            <a:r>
              <a:rPr lang="en-US" sz="2800" b="1" dirty="0" err="1" smtClean="0">
                <a:solidFill>
                  <a:schemeClr val="bg1"/>
                </a:solidFill>
                <a:latin typeface="AR Archy" pitchFamily="2" charset="0"/>
              </a:rPr>
              <a:t>masze</a:t>
            </a:r>
            <a:r>
              <a:rPr lang="en-US" sz="2800" b="1" dirty="0" smtClean="0">
                <a:solidFill>
                  <a:schemeClr val="bg1"/>
                </a:solidFill>
                <a:latin typeface="AR Archy" pitchFamily="2" charset="0"/>
              </a:rPr>
              <a:t> </a:t>
            </a:r>
            <a:r>
              <a:rPr lang="en-US" sz="2800" b="1" dirty="0" err="1">
                <a:solidFill>
                  <a:schemeClr val="bg1"/>
                </a:solidFill>
                <a:latin typeface="AR Archy" pitchFamily="2" charset="0"/>
              </a:rPr>
              <a:t>gamosaxulia</a:t>
            </a:r>
            <a:r>
              <a:rPr lang="en-US" sz="2800" b="1" dirty="0">
                <a:solidFill>
                  <a:schemeClr val="bg1"/>
                </a:solidFill>
                <a:latin typeface="AR Archy" pitchFamily="2" charset="0"/>
              </a:rPr>
              <a:t> </a:t>
            </a:r>
            <a:r>
              <a:rPr lang="en-US" sz="2800" b="1" dirty="0" err="1">
                <a:solidFill>
                  <a:schemeClr val="bg1"/>
                </a:solidFill>
                <a:latin typeface="AR Archy" pitchFamily="2" charset="0"/>
              </a:rPr>
              <a:t>codnis</a:t>
            </a:r>
            <a:r>
              <a:rPr lang="en-US" sz="2800" b="1" dirty="0">
                <a:solidFill>
                  <a:schemeClr val="bg1"/>
                </a:solidFill>
                <a:latin typeface="AR Archy" pitchFamily="2" charset="0"/>
              </a:rPr>
              <a:t> </a:t>
            </a:r>
            <a:r>
              <a:rPr lang="en-US" sz="2800" b="1" dirty="0" err="1">
                <a:solidFill>
                  <a:schemeClr val="bg1"/>
                </a:solidFill>
                <a:latin typeface="AR Archy" pitchFamily="2" charset="0"/>
              </a:rPr>
              <a:t>wyurviliT</a:t>
            </a:r>
            <a:r>
              <a:rPr lang="en-US" sz="2800" b="1" dirty="0">
                <a:solidFill>
                  <a:schemeClr val="bg1"/>
                </a:solidFill>
                <a:latin typeface="AR Archy" pitchFamily="2" charset="0"/>
              </a:rPr>
              <a:t> </a:t>
            </a:r>
            <a:r>
              <a:rPr lang="en-US" sz="2800" b="1" dirty="0" err="1">
                <a:solidFill>
                  <a:schemeClr val="bg1"/>
                </a:solidFill>
                <a:latin typeface="AR Archy" pitchFamily="2" charset="0"/>
              </a:rPr>
              <a:t>zecisken</a:t>
            </a:r>
            <a:r>
              <a:rPr lang="en-US" sz="2800" b="1" dirty="0">
                <a:solidFill>
                  <a:schemeClr val="bg1"/>
                </a:solidFill>
                <a:latin typeface="AR Archy" pitchFamily="2" charset="0"/>
              </a:rPr>
              <a:t> </a:t>
            </a:r>
            <a:r>
              <a:rPr lang="en-US" sz="2800" b="1" dirty="0" err="1">
                <a:solidFill>
                  <a:schemeClr val="bg1"/>
                </a:solidFill>
                <a:latin typeface="AR Archy" pitchFamily="2" charset="0"/>
              </a:rPr>
              <a:t>xelebapyrobili</a:t>
            </a:r>
            <a:r>
              <a:rPr lang="en-US" sz="2800" b="1" dirty="0">
                <a:solidFill>
                  <a:schemeClr val="bg1"/>
                </a:solidFill>
                <a:latin typeface="AR Archy" pitchFamily="2" charset="0"/>
              </a:rPr>
              <a:t> </a:t>
            </a:r>
            <a:r>
              <a:rPr lang="en-US" sz="2800" b="1" dirty="0" err="1">
                <a:solidFill>
                  <a:schemeClr val="bg1"/>
                </a:solidFill>
                <a:latin typeface="AR Archy" pitchFamily="2" charset="0"/>
              </a:rPr>
              <a:t>ymawvili</a:t>
            </a:r>
            <a:r>
              <a:rPr lang="en-US" sz="2800" b="1" dirty="0">
                <a:solidFill>
                  <a:schemeClr val="bg1"/>
                </a:solidFill>
                <a:latin typeface="AR Archy" pitchFamily="2" charset="0"/>
              </a:rPr>
              <a:t>, </a:t>
            </a:r>
            <a:r>
              <a:rPr lang="en-US" sz="2800" b="1" dirty="0" err="1">
                <a:solidFill>
                  <a:schemeClr val="bg1"/>
                </a:solidFill>
                <a:latin typeface="AR Archy" pitchFamily="2" charset="0"/>
              </a:rPr>
              <a:t>romelic</a:t>
            </a:r>
            <a:r>
              <a:rPr lang="en-US" sz="2800" b="1" dirty="0">
                <a:solidFill>
                  <a:schemeClr val="bg1"/>
                </a:solidFill>
                <a:latin typeface="AR Archy" pitchFamily="2" charset="0"/>
              </a:rPr>
              <a:t> </a:t>
            </a:r>
            <a:r>
              <a:rPr lang="en-US" sz="2800" b="1" dirty="0" err="1">
                <a:solidFill>
                  <a:schemeClr val="bg1"/>
                </a:solidFill>
                <a:latin typeface="AR Archy" pitchFamily="2" charset="0"/>
              </a:rPr>
              <a:t>es</a:t>
            </a:r>
            <a:r>
              <a:rPr lang="en-US" sz="2800" b="1" dirty="0">
                <a:solidFill>
                  <a:schemeClr val="bg1"/>
                </a:solidFill>
                <a:latin typeface="AR Archy" pitchFamily="2" charset="0"/>
              </a:rPr>
              <a:t> </a:t>
            </a:r>
            <a:r>
              <a:rPr lang="en-US" sz="2800" b="1" dirty="0" err="1">
                <a:solidFill>
                  <a:schemeClr val="bg1"/>
                </a:solidFill>
                <a:latin typeface="AR Archy" pitchFamily="2" charset="0"/>
              </a:rPr>
              <a:t>esaa</a:t>
            </a:r>
            <a:r>
              <a:rPr lang="en-US" sz="2800" b="1" dirty="0">
                <a:solidFill>
                  <a:schemeClr val="bg1"/>
                </a:solidFill>
                <a:latin typeface="AR Archy" pitchFamily="2" charset="0"/>
              </a:rPr>
              <a:t> </a:t>
            </a:r>
            <a:r>
              <a:rPr lang="en-US" sz="2800" b="1" dirty="0" err="1">
                <a:solidFill>
                  <a:schemeClr val="bg1"/>
                </a:solidFill>
                <a:latin typeface="AR Archy" pitchFamily="2" charset="0"/>
              </a:rPr>
              <a:t>zars</a:t>
            </a:r>
            <a:r>
              <a:rPr lang="en-US" sz="2800" b="1" dirty="0">
                <a:solidFill>
                  <a:schemeClr val="bg1"/>
                </a:solidFill>
                <a:latin typeface="AR Archy" pitchFamily="2" charset="0"/>
              </a:rPr>
              <a:t> </a:t>
            </a:r>
            <a:r>
              <a:rPr lang="en-US" sz="2800" b="1" dirty="0" err="1">
                <a:solidFill>
                  <a:schemeClr val="bg1"/>
                </a:solidFill>
                <a:latin typeface="AR Archy" pitchFamily="2" charset="0"/>
              </a:rPr>
              <a:t>Semokravs</a:t>
            </a:r>
            <a:r>
              <a:rPr lang="en-US" sz="2800" b="1" dirty="0">
                <a:solidFill>
                  <a:schemeClr val="bg1"/>
                </a:solidFill>
                <a:latin typeface="AR Archy" pitchFamily="2" charset="0"/>
              </a:rPr>
              <a:t>.</a:t>
            </a:r>
            <a:endParaRPr lang="ru-RU" sz="2800" b="1" dirty="0">
              <a:solidFill>
                <a:schemeClr val="bg1"/>
              </a:solidFill>
            </a:endParaRPr>
          </a:p>
        </p:txBody>
      </p:sp>
      <p:sp>
        <p:nvSpPr>
          <p:cNvPr id="7" name="Заголовок 1"/>
          <p:cNvSpPr txBox="1">
            <a:spLocks/>
          </p:cNvSpPr>
          <p:nvPr/>
        </p:nvSpPr>
        <p:spPr>
          <a:xfrm>
            <a:off x="683568" y="860278"/>
            <a:ext cx="8229600" cy="1143000"/>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a-GE" b="1" dirty="0">
                <a:solidFill>
                  <a:schemeClr val="bg1"/>
                </a:solidFill>
                <a:latin typeface="AR Archy" pitchFamily="2" charset="0"/>
              </a:rPr>
              <a:t>ძეგლი "დედა ენა" („ცოდნის ზარი“) </a:t>
            </a:r>
            <a:br>
              <a:rPr lang="ka-GE" b="1" dirty="0">
                <a:solidFill>
                  <a:schemeClr val="bg1"/>
                </a:solidFill>
                <a:latin typeface="AR Archy" pitchFamily="2" charset="0"/>
              </a:rPr>
            </a:br>
            <a:endParaRPr lang="ru-RU" dirty="0"/>
          </a:p>
        </p:txBody>
      </p:sp>
    </p:spTree>
    <p:extLst>
      <p:ext uri="{BB962C8B-B14F-4D97-AF65-F5344CB8AC3E}">
        <p14:creationId xmlns:p14="http://schemas.microsoft.com/office/powerpoint/2010/main" val="2455935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Заголовок 3"/>
          <p:cNvSpPr>
            <a:spLocks noGrp="1"/>
          </p:cNvSpPr>
          <p:nvPr>
            <p:ph type="ctrTitle"/>
          </p:nvPr>
        </p:nvSpPr>
        <p:spPr>
          <a:xfrm>
            <a:off x="971600" y="2003278"/>
            <a:ext cx="7560840" cy="4536505"/>
          </a:xfrm>
          <a:effectLst>
            <a:outerShdw blurRad="50800" dist="38100" dir="5400000" algn="t" rotWithShape="0">
              <a:prstClr val="black">
                <a:alpha val="40000"/>
              </a:prstClr>
            </a:outerShdw>
          </a:effectLst>
        </p:spPr>
        <p:txBody>
          <a:bodyPr>
            <a:noAutofit/>
          </a:bodyPr>
          <a:lstStyle/>
          <a:p>
            <a:pPr algn="just">
              <a:lnSpc>
                <a:spcPct val="150000"/>
              </a:lnSpc>
            </a:pPr>
            <a:r>
              <a:rPr lang="ka-GE" sz="2800" b="1" dirty="0" smtClean="0">
                <a:solidFill>
                  <a:schemeClr val="bg1"/>
                </a:solidFill>
                <a:latin typeface="Sylfaen" panose="010A0502050306030303" pitchFamily="18" charset="0"/>
              </a:rPr>
              <a:t>ავტორები</a:t>
            </a:r>
            <a:r>
              <a:rPr lang="ka-GE" sz="2800" b="1" dirty="0">
                <a:solidFill>
                  <a:schemeClr val="bg1"/>
                </a:solidFill>
                <a:latin typeface="Sylfaen" panose="010A0502050306030303" pitchFamily="18" charset="0"/>
              </a:rPr>
              <a:t>: ელგუჯა ამაშუკელი და ნოდარ მგალობლიშვილი. დაიდგა 1983 წელს მტკვრის მარჯვენა სანაპიროზე, ე.წ. “მშრალ ხიდთან”. მასზე გამოსახულია ცოდნის წყურვილით ზეცისკენ ხელებაპყრობილი ყმაწვილი, რომელიც ეს ესაა ზარს შემოკრავს.</a:t>
            </a:r>
            <a:endParaRPr lang="ru-RU" sz="2800" b="1" dirty="0">
              <a:solidFill>
                <a:schemeClr val="bg1"/>
              </a:solidFill>
              <a:latin typeface="Sylfaen" panose="010A0502050306030303" pitchFamily="18" charset="0"/>
            </a:endParaRPr>
          </a:p>
        </p:txBody>
      </p:sp>
      <p:sp>
        <p:nvSpPr>
          <p:cNvPr id="7" name="Заголовок 1"/>
          <p:cNvSpPr txBox="1">
            <a:spLocks/>
          </p:cNvSpPr>
          <p:nvPr/>
        </p:nvSpPr>
        <p:spPr>
          <a:xfrm>
            <a:off x="683568" y="860278"/>
            <a:ext cx="8229600" cy="1143000"/>
          </a:xfrm>
          <a:prstGeom prst="rect">
            <a:avLst/>
          </a:prstGeom>
          <a:effectLst>
            <a:outerShdw blurRad="50800" dist="38100" dir="8100000" algn="tr" rotWithShape="0">
              <a:prstClr val="black">
                <a:alpha val="40000"/>
              </a:prstClr>
            </a:outerShdw>
          </a:effectLst>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ka-GE" b="1" dirty="0" smtClean="0">
                <a:solidFill>
                  <a:schemeClr val="bg1"/>
                </a:solidFill>
                <a:latin typeface="Sylfaen" panose="010A0502050306030303" pitchFamily="18" charset="0"/>
              </a:rPr>
              <a:t>ძეგლი </a:t>
            </a:r>
            <a:r>
              <a:rPr lang="ka-GE" b="1" dirty="0">
                <a:solidFill>
                  <a:schemeClr val="bg1"/>
                </a:solidFill>
                <a:latin typeface="Sylfaen" panose="010A0502050306030303" pitchFamily="18" charset="0"/>
              </a:rPr>
              <a:t>"დედა ენა" („ცოდნის ზარი“) </a:t>
            </a:r>
            <a:br>
              <a:rPr lang="ka-GE" b="1" dirty="0">
                <a:solidFill>
                  <a:schemeClr val="bg1"/>
                </a:solidFill>
                <a:latin typeface="Sylfaen" panose="010A0502050306030303" pitchFamily="18" charset="0"/>
              </a:rPr>
            </a:br>
            <a:endParaRPr lang="ru-RU" dirty="0">
              <a:latin typeface="Sylfaen" panose="010A0502050306030303" pitchFamily="18" charset="0"/>
            </a:endParaRPr>
          </a:p>
        </p:txBody>
      </p:sp>
    </p:spTree>
    <p:extLst>
      <p:ext uri="{BB962C8B-B14F-4D97-AF65-F5344CB8AC3E}">
        <p14:creationId xmlns:p14="http://schemas.microsoft.com/office/powerpoint/2010/main" val="3625349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descr="C:\Users\Merabi\Desktop\03dde254b91b.jpg"/>
          <p:cNvPicPr>
            <a:picLocks noChangeAspect="1" noChangeArrowheads="1"/>
          </p:cNvPicPr>
          <p:nvPr/>
        </p:nvPicPr>
        <p:blipFill rotWithShape="1">
          <a:blip r:embed="rId3">
            <a:extLst>
              <a:ext uri="{28A0092B-C50C-407E-A947-70E740481C1C}">
                <a14:useLocalDpi xmlns:a14="http://schemas.microsoft.com/office/drawing/2010/main" val="0"/>
              </a:ext>
            </a:extLst>
          </a:blip>
          <a:srcRect t="-1" b="655"/>
          <a:stretch/>
        </p:blipFill>
        <p:spPr bwMode="auto">
          <a:xfrm>
            <a:off x="152948" y="180109"/>
            <a:ext cx="4779092" cy="6583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4987" y="332656"/>
            <a:ext cx="3930183" cy="3711840"/>
          </a:xfrm>
          <a:prstGeom prst="rect">
            <a:avLst/>
          </a:prstGeom>
          <a:ln>
            <a:noFill/>
          </a:ln>
          <a:effectLst>
            <a:outerShdw blurRad="292100" dist="139700" dir="2700000" algn="tl" rotWithShape="0">
              <a:srgbClr val="333333">
                <a:alpha val="65000"/>
              </a:srgbClr>
            </a:outerShdw>
          </a:effectLst>
        </p:spPr>
      </p:pic>
      <p:sp>
        <p:nvSpPr>
          <p:cNvPr id="7" name="Прямоугольник 6"/>
          <p:cNvSpPr/>
          <p:nvPr/>
        </p:nvSpPr>
        <p:spPr>
          <a:xfrm>
            <a:off x="5088806" y="4455394"/>
            <a:ext cx="3930183" cy="2308324"/>
          </a:xfrm>
          <a:prstGeom prst="rect">
            <a:avLst/>
          </a:prstGeom>
          <a:solidFill>
            <a:schemeClr val="bg1"/>
          </a:solidFill>
        </p:spPr>
        <p:txBody>
          <a:bodyPr wrap="square">
            <a:spAutoFit/>
          </a:bodyPr>
          <a:lstStyle/>
          <a:p>
            <a:endParaRPr lang="ka-GE" sz="1600" dirty="0" smtClean="0">
              <a:solidFill>
                <a:srgbClr val="050505"/>
              </a:solidFill>
              <a:latin typeface="Sylfaen" panose="010A0502050306030303" pitchFamily="18" charset="0"/>
            </a:endParaRPr>
          </a:p>
          <a:p>
            <a:endParaRPr lang="ka-GE" sz="1600" dirty="0">
              <a:solidFill>
                <a:srgbClr val="050505"/>
              </a:solidFill>
              <a:latin typeface="Sylfaen" panose="010A0502050306030303" pitchFamily="18" charset="0"/>
            </a:endParaRPr>
          </a:p>
          <a:p>
            <a:endParaRPr lang="ka-GE" sz="1600" dirty="0" smtClean="0">
              <a:solidFill>
                <a:srgbClr val="050505"/>
              </a:solidFill>
              <a:latin typeface="Sylfaen" panose="010A0502050306030303" pitchFamily="18" charset="0"/>
            </a:endParaRPr>
          </a:p>
          <a:p>
            <a:pPr algn="ctr"/>
            <a:r>
              <a:rPr lang="ka-GE" sz="1600" dirty="0" smtClean="0">
                <a:solidFill>
                  <a:srgbClr val="050505"/>
                </a:solidFill>
                <a:latin typeface="Sylfaen" panose="010A0502050306030303" pitchFamily="18" charset="0"/>
              </a:rPr>
              <a:t>თიხის ფილა. </a:t>
            </a:r>
            <a:r>
              <a:rPr lang="ka-GE" sz="1600" dirty="0">
                <a:latin typeface="Sylfaen" panose="010A0502050306030303" pitchFamily="18" charset="0"/>
              </a:rPr>
              <a:t>შუმერული </a:t>
            </a:r>
            <a:endParaRPr lang="ka-GE" sz="1600" dirty="0" smtClean="0">
              <a:latin typeface="Sylfaen" panose="010A0502050306030303" pitchFamily="18" charset="0"/>
            </a:endParaRPr>
          </a:p>
          <a:p>
            <a:pPr algn="ctr"/>
            <a:r>
              <a:rPr lang="ka-GE" sz="1600" dirty="0" smtClean="0">
                <a:solidFill>
                  <a:srgbClr val="050505"/>
                </a:solidFill>
                <a:latin typeface="Sylfaen" panose="010A0502050306030303" pitchFamily="18" charset="0"/>
              </a:rPr>
              <a:t>ლურსმული წარწერა</a:t>
            </a:r>
          </a:p>
          <a:p>
            <a:endParaRPr lang="ka-GE" sz="1600" dirty="0" smtClean="0">
              <a:solidFill>
                <a:srgbClr val="050505"/>
              </a:solidFill>
              <a:latin typeface="Sylfaen" panose="010A0502050306030303" pitchFamily="18" charset="0"/>
            </a:endParaRPr>
          </a:p>
          <a:p>
            <a:endParaRPr lang="ka-GE" sz="1600" dirty="0">
              <a:solidFill>
                <a:srgbClr val="050505"/>
              </a:solidFill>
              <a:latin typeface="Sylfaen" panose="010A0502050306030303" pitchFamily="18" charset="0"/>
            </a:endParaRPr>
          </a:p>
          <a:p>
            <a:endParaRPr lang="ka-GE" sz="1600" dirty="0" smtClean="0">
              <a:solidFill>
                <a:srgbClr val="050505"/>
              </a:solidFill>
              <a:latin typeface="Sylfaen" panose="010A0502050306030303" pitchFamily="18" charset="0"/>
            </a:endParaRPr>
          </a:p>
          <a:p>
            <a:endParaRPr lang="ru-RU" sz="1600" dirty="0">
              <a:latin typeface="Sylfaen" panose="010A0502050306030303" pitchFamily="18" charset="0"/>
            </a:endParaRPr>
          </a:p>
        </p:txBody>
      </p:sp>
    </p:spTree>
    <p:extLst>
      <p:ext uri="{BB962C8B-B14F-4D97-AF65-F5344CB8AC3E}">
        <p14:creationId xmlns:p14="http://schemas.microsoft.com/office/powerpoint/2010/main" val="4020743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Подзаголовок 4"/>
          <p:cNvSpPr>
            <a:spLocks noGrp="1"/>
          </p:cNvSpPr>
          <p:nvPr>
            <p:ph type="subTitle" idx="1"/>
          </p:nvPr>
        </p:nvSpPr>
        <p:spPr>
          <a:xfrm>
            <a:off x="395536" y="0"/>
            <a:ext cx="8493284" cy="6741368"/>
          </a:xfrm>
        </p:spPr>
        <p:txBody>
          <a:bodyPr>
            <a:noAutofit/>
          </a:bodyPr>
          <a:lstStyle/>
          <a:p>
            <a:pPr algn="just"/>
            <a:endParaRPr lang="ka-GE" sz="2800" b="1" dirty="0" smtClean="0">
              <a:solidFill>
                <a:schemeClr val="bg1"/>
              </a:solidFill>
              <a:effectLst>
                <a:outerShdw blurRad="38100" dist="38100" dir="2700000" algn="tl">
                  <a:srgbClr val="000000">
                    <a:alpha val="43137"/>
                  </a:srgbClr>
                </a:outerShdw>
              </a:effectLst>
            </a:endParaRPr>
          </a:p>
          <a:p>
            <a:pPr algn="just"/>
            <a:endParaRPr lang="ka-GE" sz="2800" b="1" dirty="0">
              <a:solidFill>
                <a:schemeClr val="bg1"/>
              </a:solidFill>
              <a:effectLst>
                <a:outerShdw blurRad="38100" dist="38100" dir="2700000" algn="tl">
                  <a:srgbClr val="000000">
                    <a:alpha val="43137"/>
                  </a:srgbClr>
                </a:outerShdw>
              </a:effectLst>
            </a:endParaRPr>
          </a:p>
          <a:p>
            <a:pPr algn="just"/>
            <a:r>
              <a:rPr lang="ka-GE" sz="2800" b="1" dirty="0" smtClean="0">
                <a:solidFill>
                  <a:schemeClr val="bg1"/>
                </a:solidFill>
                <a:effectLst>
                  <a:outerShdw blurRad="38100" dist="38100" dir="2700000" algn="tl">
                    <a:srgbClr val="000000">
                      <a:alpha val="43137"/>
                    </a:srgbClr>
                  </a:outerShdw>
                </a:effectLst>
              </a:rPr>
              <a:t>2017-ში </a:t>
            </a:r>
            <a:r>
              <a:rPr lang="ka-GE" sz="2800" b="1" dirty="0">
                <a:solidFill>
                  <a:schemeClr val="bg1"/>
                </a:solidFill>
                <a:effectLst>
                  <a:outerShdw blurRad="38100" dist="38100" dir="2700000" algn="tl">
                    <a:srgbClr val="000000">
                      <a:alpha val="43137"/>
                    </a:srgbClr>
                  </a:outerShdw>
                </a:effectLst>
              </a:rPr>
              <a:t>ქართული ანბანი შევიდა მსოფლიო მემკვიდრეობის ნუსხაში</a:t>
            </a:r>
            <a:r>
              <a:rPr lang="en-US" sz="2800" b="1" dirty="0">
                <a:solidFill>
                  <a:schemeClr val="bg1"/>
                </a:solidFill>
                <a:effectLst>
                  <a:outerShdw blurRad="38100" dist="38100" dir="2700000" algn="tl">
                    <a:srgbClr val="000000">
                      <a:alpha val="43137"/>
                    </a:srgbClr>
                  </a:outerShdw>
                </a:effectLst>
              </a:rPr>
              <a:t>.</a:t>
            </a:r>
            <a:r>
              <a:rPr lang="ka-GE" sz="2800" b="1" dirty="0">
                <a:solidFill>
                  <a:schemeClr val="bg1"/>
                </a:solidFill>
                <a:effectLst>
                  <a:outerShdw blurRad="38100" dist="38100" dir="2700000" algn="tl">
                    <a:srgbClr val="000000">
                      <a:alpha val="43137"/>
                    </a:srgbClr>
                  </a:outerShdw>
                </a:effectLst>
              </a:rPr>
              <a:t> მსოფლიოში არსებული 14 ანბანიდან პირველები ვართ, ვინც მსოფლიო მემკვირეობის ნუსხაში მოვხვდით, 14 ანბანიდან ერთადერთები ვართ, ვისაც ანბანის სამი ცოცხალი სახეობა გვაქვს (მრგლოვანი, ნუსხური, მხედრული) და ეს აღიარა მსოფლიომ. </a:t>
            </a:r>
            <a:endParaRPr lang="ru-RU" sz="28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8217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450" b="98800" l="2929" r="98500"/>
                    </a14:imgEffect>
                  </a14:imgLayer>
                </a14:imgProps>
              </a:ext>
              <a:ext uri="{28A0092B-C50C-407E-A947-70E740481C1C}">
                <a14:useLocalDpi xmlns:a14="http://schemas.microsoft.com/office/drawing/2010/main" val="0"/>
              </a:ext>
            </a:extLst>
          </a:blip>
          <a:srcRect/>
          <a:stretch>
            <a:fillRect/>
          </a:stretch>
        </p:blipFill>
        <p:spPr bwMode="auto">
          <a:xfrm>
            <a:off x="-13203" y="161507"/>
            <a:ext cx="9112428" cy="650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11887" y="2132856"/>
            <a:ext cx="4423006" cy="2062103"/>
          </a:xfrm>
          <a:prstGeom prst="rect">
            <a:avLst/>
          </a:prstGeom>
          <a:noFill/>
          <a:effectLst>
            <a:outerShdw blurRad="50800" dist="38100" dir="8100000" algn="tr" rotWithShape="0">
              <a:prstClr val="black">
                <a:alpha val="40000"/>
              </a:prstClr>
            </a:outerShdw>
          </a:effectLst>
        </p:spPr>
        <p:txBody>
          <a:bodyPr wrap="none" rtlCol="0">
            <a:spAutoFit/>
          </a:bodyPr>
          <a:lstStyle/>
          <a:p>
            <a:pPr algn="ctr"/>
            <a:r>
              <a:rPr lang="en-US" sz="4400" dirty="0" err="1" smtClean="0">
                <a:latin typeface="AGroteskN" pitchFamily="49" charset="0"/>
              </a:rPr>
              <a:t>gmadlobT</a:t>
            </a:r>
            <a:endParaRPr lang="en-US" sz="4400" dirty="0" smtClean="0">
              <a:latin typeface="AGroteskN" pitchFamily="49" charset="0"/>
            </a:endParaRPr>
          </a:p>
          <a:p>
            <a:pPr algn="ctr"/>
            <a:r>
              <a:rPr lang="en-US" sz="4400" dirty="0" smtClean="0">
                <a:latin typeface="AGroteskN" pitchFamily="49" charset="0"/>
              </a:rPr>
              <a:t> </a:t>
            </a:r>
          </a:p>
          <a:p>
            <a:pPr algn="ctr"/>
            <a:r>
              <a:rPr lang="en-US" sz="4000" dirty="0" err="1" smtClean="0">
                <a:latin typeface="AGroteskN" pitchFamily="49" charset="0"/>
              </a:rPr>
              <a:t>yuradRebisaTvis</a:t>
            </a:r>
            <a:endParaRPr lang="ru-RU" sz="4000" dirty="0"/>
          </a:p>
        </p:txBody>
      </p:sp>
      <p:sp>
        <p:nvSpPr>
          <p:cNvPr id="7" name="TextBox 6"/>
          <p:cNvSpPr txBox="1"/>
          <p:nvPr/>
        </p:nvSpPr>
        <p:spPr>
          <a:xfrm>
            <a:off x="5858865" y="6484694"/>
            <a:ext cx="3240360" cy="369332"/>
          </a:xfrm>
          <a:prstGeom prst="rect">
            <a:avLst/>
          </a:prstGeom>
          <a:noFill/>
        </p:spPr>
        <p:txBody>
          <a:bodyPr wrap="square" rtlCol="0">
            <a:spAutoFit/>
          </a:bodyPr>
          <a:lstStyle/>
          <a:p>
            <a:r>
              <a:rPr lang="en-US" dirty="0" smtClean="0">
                <a:solidFill>
                  <a:schemeClr val="bg1"/>
                </a:solidFill>
                <a:latin typeface="Amartve" pitchFamily="34" charset="0"/>
              </a:rPr>
              <a:t>14 </a:t>
            </a:r>
            <a:r>
              <a:rPr lang="en-US" dirty="0" err="1" smtClean="0">
                <a:solidFill>
                  <a:schemeClr val="bg1"/>
                </a:solidFill>
                <a:latin typeface="Amartve" pitchFamily="34" charset="0"/>
              </a:rPr>
              <a:t>aprili</a:t>
            </a:r>
            <a:r>
              <a:rPr lang="en-US" dirty="0" smtClean="0">
                <a:solidFill>
                  <a:schemeClr val="bg1"/>
                </a:solidFill>
                <a:latin typeface="Amartve" pitchFamily="34" charset="0"/>
              </a:rPr>
              <a:t> 2022</a:t>
            </a:r>
            <a:endParaRPr lang="ru-RU" dirty="0">
              <a:solidFill>
                <a:schemeClr val="bg1"/>
              </a:solidFill>
            </a:endParaRPr>
          </a:p>
        </p:txBody>
      </p:sp>
    </p:spTree>
    <p:extLst>
      <p:ext uri="{BB962C8B-B14F-4D97-AF65-F5344CB8AC3E}">
        <p14:creationId xmlns:p14="http://schemas.microsoft.com/office/powerpoint/2010/main" val="266708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Прямоугольник 3"/>
          <p:cNvSpPr/>
          <p:nvPr/>
        </p:nvSpPr>
        <p:spPr>
          <a:xfrm>
            <a:off x="179512" y="4941168"/>
            <a:ext cx="8804321" cy="1323439"/>
          </a:xfrm>
          <a:prstGeom prst="rect">
            <a:avLst/>
          </a:prstGeom>
          <a:solidFill>
            <a:schemeClr val="bg1"/>
          </a:solidFill>
        </p:spPr>
        <p:txBody>
          <a:bodyPr wrap="square">
            <a:spAutoFit/>
          </a:bodyPr>
          <a:lstStyle/>
          <a:p>
            <a:pPr algn="ctr"/>
            <a:endParaRPr lang="ka-GE" sz="2000" dirty="0" smtClean="0">
              <a:solidFill>
                <a:schemeClr val="tx1">
                  <a:lumMod val="95000"/>
                  <a:lumOff val="5000"/>
                </a:schemeClr>
              </a:solidFill>
              <a:latin typeface="Sylfaen" panose="010A0502050306030303" pitchFamily="18" charset="0"/>
              <a:cs typeface="Times New Roman" panose="02020603050405020304" pitchFamily="18" charset="0"/>
            </a:endParaRPr>
          </a:p>
          <a:p>
            <a:pPr algn="ctr"/>
            <a:r>
              <a:rPr lang="ka-GE" sz="2000" dirty="0" smtClean="0">
                <a:solidFill>
                  <a:schemeClr val="tx1">
                    <a:lumMod val="95000"/>
                    <a:lumOff val="5000"/>
                  </a:schemeClr>
                </a:solidFill>
                <a:latin typeface="Sylfaen" panose="010A0502050306030303" pitchFamily="18" charset="0"/>
                <a:cs typeface="Times New Roman" panose="02020603050405020304" pitchFamily="18" charset="0"/>
              </a:rPr>
              <a:t>ტიგლათფილესერ </a:t>
            </a:r>
            <a:r>
              <a:rPr lang="en-US" sz="2000" dirty="0" smtClean="0">
                <a:solidFill>
                  <a:schemeClr val="tx1">
                    <a:lumMod val="95000"/>
                    <a:lumOff val="5000"/>
                  </a:schemeClr>
                </a:solidFill>
                <a:latin typeface="Sylfaen" panose="010A0502050306030303" pitchFamily="18" charset="0"/>
                <a:cs typeface="Times New Roman" panose="02020603050405020304" pitchFamily="18" charset="0"/>
              </a:rPr>
              <a:t>III</a:t>
            </a:r>
            <a:r>
              <a:rPr lang="ka-GE" sz="2000" dirty="0" smtClean="0">
                <a:solidFill>
                  <a:schemeClr val="tx1">
                    <a:lumMod val="95000"/>
                    <a:lumOff val="5000"/>
                  </a:schemeClr>
                </a:solidFill>
                <a:latin typeface="Sylfaen" panose="010A0502050306030303" pitchFamily="18" charset="0"/>
                <a:cs typeface="Times New Roman" panose="02020603050405020304" pitchFamily="18" charset="0"/>
              </a:rPr>
              <a:t> </a:t>
            </a:r>
            <a:endParaRPr lang="en-US" sz="2000" dirty="0" smtClean="0">
              <a:solidFill>
                <a:schemeClr val="tx1">
                  <a:lumMod val="95000"/>
                  <a:lumOff val="5000"/>
                </a:schemeClr>
              </a:solidFill>
              <a:latin typeface="Sylfaen" panose="010A0502050306030303" pitchFamily="18" charset="0"/>
              <a:cs typeface="Times New Roman" panose="02020603050405020304" pitchFamily="18" charset="0"/>
            </a:endParaRPr>
          </a:p>
          <a:p>
            <a:pPr algn="ctr"/>
            <a:r>
              <a:rPr lang="en-US" sz="2000" dirty="0">
                <a:solidFill>
                  <a:schemeClr val="tx1">
                    <a:lumMod val="95000"/>
                    <a:lumOff val="5000"/>
                  </a:schemeClr>
                </a:solidFill>
                <a:latin typeface="Sylfaen" panose="010A0502050306030303" pitchFamily="18" charset="0"/>
                <a:cs typeface="Times New Roman" panose="02020603050405020304" pitchFamily="18" charset="0"/>
              </a:rPr>
              <a:t>(</a:t>
            </a:r>
            <a:r>
              <a:rPr lang="ka-GE" sz="2000" dirty="0" smtClean="0">
                <a:solidFill>
                  <a:schemeClr val="tx1">
                    <a:lumMod val="95000"/>
                    <a:lumOff val="5000"/>
                  </a:schemeClr>
                </a:solidFill>
                <a:latin typeface="Sylfaen" panose="010A0502050306030303" pitchFamily="18" charset="0"/>
                <a:cs typeface="Times New Roman" panose="02020603050405020304" pitchFamily="18" charset="0"/>
              </a:rPr>
              <a:t>ასურეთის მეფე. ძვ.წ </a:t>
            </a:r>
            <a:r>
              <a:rPr lang="en-US" sz="2000" dirty="0" smtClean="0">
                <a:solidFill>
                  <a:schemeClr val="tx1">
                    <a:lumMod val="95000"/>
                    <a:lumOff val="5000"/>
                  </a:schemeClr>
                </a:solidFill>
                <a:latin typeface="Sylfaen" panose="010A0502050306030303" pitchFamily="18" charset="0"/>
                <a:cs typeface="Times New Roman" panose="02020603050405020304" pitchFamily="18" charset="0"/>
              </a:rPr>
              <a:t>745-727</a:t>
            </a:r>
            <a:r>
              <a:rPr lang="ka-GE" sz="2000" dirty="0" smtClean="0">
                <a:solidFill>
                  <a:schemeClr val="tx1">
                    <a:lumMod val="95000"/>
                    <a:lumOff val="5000"/>
                  </a:schemeClr>
                </a:solidFill>
                <a:latin typeface="Sylfaen" panose="010A0502050306030303" pitchFamily="18" charset="0"/>
                <a:cs typeface="Times New Roman" panose="02020603050405020304" pitchFamily="18" charset="0"/>
              </a:rPr>
              <a:t> წწ</a:t>
            </a:r>
            <a:r>
              <a:rPr lang="en-US" sz="2000" dirty="0" smtClean="0">
                <a:solidFill>
                  <a:schemeClr val="tx1">
                    <a:lumMod val="95000"/>
                    <a:lumOff val="5000"/>
                  </a:schemeClr>
                </a:solidFill>
                <a:latin typeface="Sylfaen" panose="010A0502050306030303" pitchFamily="18" charset="0"/>
                <a:cs typeface="Times New Roman" panose="02020603050405020304" pitchFamily="18" charset="0"/>
              </a:rPr>
              <a:t>.</a:t>
            </a:r>
            <a:r>
              <a:rPr lang="en-US" sz="2000" dirty="0">
                <a:solidFill>
                  <a:schemeClr val="tx1">
                    <a:lumMod val="95000"/>
                    <a:lumOff val="5000"/>
                  </a:schemeClr>
                </a:solidFill>
                <a:latin typeface="Sylfaen" panose="010A0502050306030303" pitchFamily="18" charset="0"/>
                <a:cs typeface="Times New Roman" panose="02020603050405020304" pitchFamily="18" charset="0"/>
              </a:rPr>
              <a:t> </a:t>
            </a:r>
            <a:r>
              <a:rPr lang="en-US" sz="2000" dirty="0" smtClean="0">
                <a:solidFill>
                  <a:schemeClr val="tx1">
                    <a:lumMod val="95000"/>
                    <a:lumOff val="5000"/>
                  </a:schemeClr>
                </a:solidFill>
                <a:latin typeface="Sylfaen" panose="010A0502050306030303" pitchFamily="18" charset="0"/>
                <a:cs typeface="Times New Roman" panose="02020603050405020304" pitchFamily="18" charset="0"/>
              </a:rPr>
              <a:t>)</a:t>
            </a:r>
            <a:endParaRPr lang="ka-GE" sz="2000" dirty="0" smtClean="0">
              <a:solidFill>
                <a:schemeClr val="tx1">
                  <a:lumMod val="95000"/>
                  <a:lumOff val="5000"/>
                </a:schemeClr>
              </a:solidFill>
              <a:latin typeface="Sylfaen" panose="010A0502050306030303" pitchFamily="18" charset="0"/>
              <a:cs typeface="Times New Roman" panose="02020603050405020304" pitchFamily="18" charset="0"/>
            </a:endParaRPr>
          </a:p>
          <a:p>
            <a:pPr algn="ctr"/>
            <a:endParaRPr lang="ru-RU" sz="2000" dirty="0">
              <a:solidFill>
                <a:schemeClr val="tx1">
                  <a:lumMod val="95000"/>
                  <a:lumOff val="5000"/>
                </a:schemeClr>
              </a:solidFill>
              <a:latin typeface="Sylfaen" panose="010A0502050306030303"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88640"/>
            <a:ext cx="8804321" cy="4608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2235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074" name="Picture 2" descr="C:\Users\Merabi\Desktop\depositphotos_5121346-stock-photo-old-paper-shee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2838" r="90315"/>
                    </a14:imgEffect>
                  </a14:imgLayer>
                </a14:imgProps>
              </a:ext>
              <a:ext uri="{28A0092B-C50C-407E-A947-70E740481C1C}">
                <a14:useLocalDpi xmlns:a14="http://schemas.microsoft.com/office/drawing/2010/main" val="0"/>
              </a:ext>
            </a:extLst>
          </a:blip>
          <a:srcRect l="3154"/>
          <a:stretch/>
        </p:blipFill>
        <p:spPr bwMode="auto">
          <a:xfrm>
            <a:off x="705184" y="4127747"/>
            <a:ext cx="3125122" cy="2249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5" name="Picture 3" descr="C:\Users\Merabi\Desktop\etrati.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18800"/>
            <a:ext cx="3281853" cy="61905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043607" y="6272073"/>
            <a:ext cx="2664297" cy="400110"/>
          </a:xfrm>
          <a:prstGeom prst="rect">
            <a:avLst/>
          </a:prstGeom>
          <a:solidFill>
            <a:schemeClr val="bg1"/>
          </a:solidFill>
        </p:spPr>
        <p:txBody>
          <a:bodyPr wrap="square">
            <a:spAutoFit/>
          </a:bodyPr>
          <a:lstStyle/>
          <a:p>
            <a:pPr algn="ctr"/>
            <a:r>
              <a:rPr lang="ka-GE"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პერგამენტი</a:t>
            </a:r>
            <a:endParaRPr lang="ru-RU" sz="2000" b="1" dirty="0">
              <a:solidFill>
                <a:schemeClr val="tx1">
                  <a:lumMod val="95000"/>
                  <a:lumOff val="5000"/>
                </a:schemeClr>
              </a:solidFill>
              <a:effectLst>
                <a:outerShdw blurRad="38100" dist="38100" dir="2700000" algn="tl">
                  <a:srgbClr val="000000">
                    <a:alpha val="43137"/>
                  </a:srgbClr>
                </a:outerShdw>
              </a:effectLst>
            </a:endParaRPr>
          </a:p>
        </p:txBody>
      </p:sp>
      <p:sp>
        <p:nvSpPr>
          <p:cNvPr id="7" name="Прямоугольник 6"/>
          <p:cNvSpPr/>
          <p:nvPr/>
        </p:nvSpPr>
        <p:spPr>
          <a:xfrm>
            <a:off x="5004048" y="6395871"/>
            <a:ext cx="3308228" cy="400110"/>
          </a:xfrm>
          <a:prstGeom prst="rect">
            <a:avLst/>
          </a:prstGeom>
          <a:solidFill>
            <a:schemeClr val="bg1"/>
          </a:solidFill>
        </p:spPr>
        <p:txBody>
          <a:bodyPr wrap="square">
            <a:spAutoFit/>
          </a:bodyPr>
          <a:lstStyle/>
          <a:p>
            <a:pPr algn="ctr"/>
            <a:r>
              <a:rPr lang="ka-GE" sz="2000" b="1" dirty="0" smtClean="0">
                <a:solidFill>
                  <a:schemeClr val="tx1">
                    <a:lumMod val="95000"/>
                    <a:lumOff val="5000"/>
                  </a:schemeClr>
                </a:solidFill>
                <a:effectLst>
                  <a:outerShdw blurRad="38100" dist="38100" dir="2700000" algn="tl">
                    <a:srgbClr val="000000">
                      <a:alpha val="43137"/>
                    </a:srgbClr>
                  </a:outerShdw>
                </a:effectLst>
                <a:latin typeface="AGroteskN" pitchFamily="49" charset="0"/>
              </a:rPr>
              <a:t>ჭილეტრატი</a:t>
            </a:r>
            <a:endParaRPr lang="ru-RU" sz="2000" b="1" dirty="0">
              <a:solidFill>
                <a:schemeClr val="tx1">
                  <a:lumMod val="95000"/>
                  <a:lumOff val="5000"/>
                </a:schemeClr>
              </a:solidFill>
              <a:effectLst>
                <a:outerShdw blurRad="38100" dist="38100" dir="2700000" algn="tl">
                  <a:srgbClr val="000000">
                    <a:alpha val="43137"/>
                  </a:srgbClr>
                </a:outerShdw>
              </a:effectLst>
            </a:endParaRPr>
          </a:p>
        </p:txBody>
      </p:sp>
      <p:sp>
        <p:nvSpPr>
          <p:cNvPr id="8" name="Прямоугольник 7"/>
          <p:cNvSpPr/>
          <p:nvPr/>
        </p:nvSpPr>
        <p:spPr>
          <a:xfrm>
            <a:off x="1043608" y="3777181"/>
            <a:ext cx="2664296" cy="400110"/>
          </a:xfrm>
          <a:prstGeom prst="rect">
            <a:avLst/>
          </a:prstGeom>
          <a:solidFill>
            <a:schemeClr val="bg1"/>
          </a:solidFill>
        </p:spPr>
        <p:txBody>
          <a:bodyPr wrap="square">
            <a:spAutoFit/>
          </a:bodyPr>
          <a:lstStyle/>
          <a:p>
            <a:pPr algn="ctr"/>
            <a:r>
              <a:rPr lang="ka-GE" sz="2000" b="1" dirty="0" smtClean="0">
                <a:solidFill>
                  <a:schemeClr val="tx1">
                    <a:lumMod val="95000"/>
                    <a:lumOff val="5000"/>
                  </a:schemeClr>
                </a:solidFill>
                <a:effectLst>
                  <a:outerShdw blurRad="38100" dist="38100" dir="2700000" algn="tl">
                    <a:srgbClr val="000000">
                      <a:alpha val="43137"/>
                    </a:srgbClr>
                  </a:outerShdw>
                </a:effectLst>
              </a:rPr>
              <a:t>პაპირუსი</a:t>
            </a:r>
            <a:endParaRPr lang="ru-RU" sz="2000" b="1" dirty="0">
              <a:solidFill>
                <a:schemeClr val="tx1">
                  <a:lumMod val="95000"/>
                  <a:lumOff val="5000"/>
                </a:schemeClr>
              </a:solidFill>
              <a:effectLst>
                <a:outerShdw blurRad="38100" dist="38100" dir="2700000" algn="tl">
                  <a:srgbClr val="000000">
                    <a:alpha val="43137"/>
                  </a:srgbClr>
                </a:outerShdw>
              </a:effectLst>
            </a:endParaRPr>
          </a:p>
        </p:txBody>
      </p:sp>
      <p:pic>
        <p:nvPicPr>
          <p:cNvPr id="10" name="Picture 3" descr="C:\Users\Merabi\Desktop\img_u_b.jpg"/>
          <p:cNvPicPr>
            <a:picLocks noChangeAspect="1" noChangeArrowheads="1"/>
          </p:cNvPicPr>
          <p:nvPr/>
        </p:nvPicPr>
        <p:blipFill rotWithShape="1">
          <a:blip r:embed="rId6">
            <a:extLst>
              <a:ext uri="{28A0092B-C50C-407E-A947-70E740481C1C}">
                <a14:useLocalDpi xmlns:a14="http://schemas.microsoft.com/office/drawing/2010/main" val="0"/>
              </a:ext>
            </a:extLst>
          </a:blip>
          <a:srcRect b="1883"/>
          <a:stretch/>
        </p:blipFill>
        <p:spPr bwMode="auto">
          <a:xfrm>
            <a:off x="1043608" y="118800"/>
            <a:ext cx="2664296" cy="3526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5568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098" name="Picture 2" descr="C:\Users\Merabi\Desktop\7d3127571c6cc25c3714b82dce1c1fcf_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686" t="14297" r="22725" b="16632"/>
          <a:stretch/>
        </p:blipFill>
        <p:spPr bwMode="auto">
          <a:xfrm>
            <a:off x="179512" y="188640"/>
            <a:ext cx="4392488" cy="28309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Merabi\Desktop\1388222058.jpg"/>
          <p:cNvPicPr>
            <a:picLocks noChangeAspect="1" noChangeArrowheads="1"/>
          </p:cNvPicPr>
          <p:nvPr/>
        </p:nvPicPr>
        <p:blipFill rotWithShape="1">
          <a:blip r:embed="rId4">
            <a:extLst>
              <a:ext uri="{28A0092B-C50C-407E-A947-70E740481C1C}">
                <a14:useLocalDpi xmlns:a14="http://schemas.microsoft.com/office/drawing/2010/main" val="0"/>
              </a:ext>
            </a:extLst>
          </a:blip>
          <a:srcRect l="7577" r="8685"/>
          <a:stretch/>
        </p:blipFill>
        <p:spPr bwMode="auto">
          <a:xfrm>
            <a:off x="4731574" y="1050659"/>
            <a:ext cx="3983165" cy="4756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C:\Users\Merabi\Desktop\boo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882" y="3208218"/>
            <a:ext cx="4415810" cy="33891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011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26" name="Picture 2" descr="ზოგიერთი არაქართულენოვანი გრიფირებული სასკოლო სახელმძღვანელო ონლაინაა  ხელმისაწვდომი - Metronom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92" y="512676"/>
            <a:ext cx="7740940" cy="5805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223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122" name="Picture 2" descr="C:\Users\Merabi\Desktop\2548234bd30e.jpg"/>
          <p:cNvPicPr>
            <a:picLocks noChangeAspect="1" noChangeArrowheads="1"/>
          </p:cNvPicPr>
          <p:nvPr/>
        </p:nvPicPr>
        <p:blipFill rotWithShape="1">
          <a:blip r:embed="rId3">
            <a:extLst>
              <a:ext uri="{28A0092B-C50C-407E-A947-70E740481C1C}">
                <a14:useLocalDpi xmlns:a14="http://schemas.microsoft.com/office/drawing/2010/main" val="0"/>
              </a:ext>
            </a:extLst>
          </a:blip>
          <a:srcRect t="28339" r="23380"/>
          <a:stretch/>
        </p:blipFill>
        <p:spPr bwMode="auto">
          <a:xfrm>
            <a:off x="179512" y="148625"/>
            <a:ext cx="2560913" cy="1781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Merabi\Desktop\ac1775a724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28" y="1997270"/>
            <a:ext cx="2559228" cy="19726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OQROS FONDI\tbilisis museumi\1=2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229" r="74138" b="6543"/>
          <a:stretch/>
        </p:blipFill>
        <p:spPr bwMode="auto">
          <a:xfrm>
            <a:off x="6436190" y="148625"/>
            <a:ext cx="2448776" cy="62035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OQROS FONDI\tbilisis museumi\1=2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724" t="4172" r="47414" b="64839"/>
          <a:stretch/>
        </p:blipFill>
        <p:spPr bwMode="auto">
          <a:xfrm>
            <a:off x="179511" y="4036525"/>
            <a:ext cx="2572961" cy="23156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OQROS FONDI\tbilisis museumi\1=22.tif"/>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346" b="43219"/>
          <a:stretch/>
        </p:blipFill>
        <p:spPr bwMode="auto">
          <a:xfrm>
            <a:off x="2931983" y="2188655"/>
            <a:ext cx="3312368" cy="35624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OQROS FONDI\tbilisis museumi\1=22.tif"/>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755" t="42060" r="11633" b="11252"/>
          <a:stretch/>
        </p:blipFill>
        <p:spPr bwMode="auto">
          <a:xfrm>
            <a:off x="2931984" y="163353"/>
            <a:ext cx="3312368" cy="194855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931982" y="5827838"/>
            <a:ext cx="3312369" cy="584775"/>
          </a:xfrm>
          <a:prstGeom prst="rect">
            <a:avLst/>
          </a:prstGeom>
          <a:solidFill>
            <a:schemeClr val="bg1"/>
          </a:solidFill>
        </p:spPr>
        <p:txBody>
          <a:bodyPr wrap="square" rtlCol="0">
            <a:spAutoFit/>
          </a:bodyPr>
          <a:lstStyle/>
          <a:p>
            <a:pPr algn="ctr"/>
            <a:r>
              <a:rPr lang="ka-GE" sz="1600" b="1" dirty="0" smtClean="0">
                <a:latin typeface="Sylfaen" panose="010A0502050306030303" pitchFamily="18" charset="0"/>
              </a:rPr>
              <a:t>მცხეთის სამარხი -</a:t>
            </a:r>
          </a:p>
          <a:p>
            <a:pPr algn="ctr"/>
            <a:r>
              <a:rPr lang="ka-GE" sz="1600" b="1" dirty="0" smtClean="0">
                <a:latin typeface="Sylfaen" panose="010A0502050306030303" pitchFamily="18" charset="0"/>
              </a:rPr>
              <a:t>აკლდამა </a:t>
            </a:r>
            <a:r>
              <a:rPr lang="en-US" sz="1600" b="1" dirty="0" smtClean="0">
                <a:latin typeface="A_Nusxuri" panose="00000400000000000000" pitchFamily="2" charset="0"/>
                <a:cs typeface="Times New Roman" panose="02020603050405020304" pitchFamily="18" charset="0"/>
              </a:rPr>
              <a:t>#</a:t>
            </a:r>
            <a:r>
              <a:rPr lang="ka-GE" sz="1600" b="1" dirty="0" smtClean="0">
                <a:latin typeface="Sylfaen" panose="010A0502050306030303" pitchFamily="18" charset="0"/>
              </a:rPr>
              <a:t>14 ახ.წ. </a:t>
            </a:r>
            <a:r>
              <a:rPr lang="en-US" sz="1600" b="1" dirty="0" smtClean="0">
                <a:latin typeface="Sylfaen" panose="010A0502050306030303" pitchFamily="18" charset="0"/>
              </a:rPr>
              <a:t>III-IV </a:t>
            </a:r>
            <a:r>
              <a:rPr lang="ka-GE" sz="1600" b="1" dirty="0" smtClean="0">
                <a:latin typeface="Sylfaen" panose="010A0502050306030303" pitchFamily="18" charset="0"/>
              </a:rPr>
              <a:t>სს</a:t>
            </a:r>
            <a:endParaRPr lang="en-US" sz="1600" b="1" dirty="0">
              <a:latin typeface="Sylfaen" panose="010A0502050306030303" pitchFamily="18" charset="0"/>
            </a:endParaRPr>
          </a:p>
        </p:txBody>
      </p:sp>
    </p:spTree>
    <p:extLst>
      <p:ext uri="{BB962C8B-B14F-4D97-AF65-F5344CB8AC3E}">
        <p14:creationId xmlns:p14="http://schemas.microsoft.com/office/powerpoint/2010/main" val="98746675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720</Words>
  <Application>Microsoft Office PowerPoint</Application>
  <PresentationFormat>Экран (4:3)</PresentationFormat>
  <Paragraphs>117</Paragraphs>
  <Slides>41</Slides>
  <Notes>2</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41</vt:i4>
      </vt:variant>
    </vt:vector>
  </HeadingPairs>
  <TitlesOfParts>
    <vt:vector size="53" baseType="lpstr">
      <vt:lpstr>A_Nusxuri</vt:lpstr>
      <vt:lpstr>AGroteskN</vt:lpstr>
      <vt:lpstr>ALortkipanidze</vt:lpstr>
      <vt:lpstr>Amartve</vt:lpstr>
      <vt:lpstr>AR Archy</vt:lpstr>
      <vt:lpstr>Arial</vt:lpstr>
      <vt:lpstr>Calibri</vt:lpstr>
      <vt:lpstr>Calibri Light</vt:lpstr>
      <vt:lpstr>Rustaveli Nusx</vt:lpstr>
      <vt:lpstr>Sylfaen</vt:lpstr>
      <vt:lpstr>Times New Roman</vt:lpstr>
      <vt:lpstr>Тема Office</vt:lpstr>
      <vt:lpstr>Презентация PowerPoint</vt:lpstr>
      <vt:lpstr>უძველესი წიგნები  და   საწერი მასალა</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დამწერლობის     განვითარების ეტაპები </vt:lpstr>
      <vt:lpstr>ეგვიპტური იეროგლიფულრი დამწერლობა გამოიყენებოდა  ძვ.წ. 3200-დან ახ.წ. 300-წლამდე ეგვიპტესა და ნიმიაში</vt:lpstr>
      <vt:lpstr>სოლისებრი  - ლურსმული დამწერლობა შექმნეს შუმერებმა ძვ. წ. III ათასწლეულში. გავრცელებული იყო წინა აზიასა და ახლო აღმოსავლეთში. აქადში, ელამში, ხურიტებში, ხეთებში,  ურარტუში და სხვა...</vt:lpstr>
      <vt:lpstr>Mარცლოვანი - სილაბური დამწერლობა გადმოსცემს არა მთელ სიტყვას არამედ გარკვეულ ბგერათა თანმიმდევრობას (მარცვალს). Gამოიყენებოდა ძვ.წ IV ათასწლეულიდან - ძვ.წ. III საუკუნემდე. Gავრცელებული  იყო  ეგვიპტეში, წინააზიაში, ინდურში, ჩინურში, ირანულში და ა.შ  </vt:lpstr>
      <vt:lpstr>Презентация PowerPoint</vt:lpstr>
      <vt:lpstr> ფესტოსის დისკო. უცნაური არქეოლოგიური აღმოჩენა, რომელიც ბრინჯაოს ხანით თარიღდება. მისი დანიშნულება და მნიშვნელობა, ასევე მისი თავდაპირველი გეოგრაფიული წარმოშობის ადგილი დღემდე კამათის საგანია, რაც მას არქეოლოგიის ერთ-ერთ ყველაზე განთქმულ საიდუმლოს სტატუსს ანიჭებს. ეს არის დღეისთვის ცნობილი ჩვენამდე მოღწეული პირველი დოკუმენტი, რომელიც მრავალჯერადი გამოყენების ნიშან-ყალიბებით შეიქმნა. ფესტოსის დისკო 1908 წელს იტალიელმა არქეოლოგმა ლ. პერნიემ აღმოაჩინა საბერძნეთში, კუნძულ კრეტაზე, არქეოლოგიურ ქალაქ ფესტოსში. დისკო პირობითად დათარიღებულია ძვ. წ. 1850-1600 წწ-ით. ეს უნიკალური ობიექტი ამჟამად გამოფენილია ჰერაკლიონის არქეოლოგიურ მუზეუმში კრეტაზე. </vt:lpstr>
      <vt:lpstr>პირველი ანბანი დაახლოებით 3500 წლის წინ შეიქმნა ფინიკიელების მიერ, ჩვენს წელთაღრიცხვამდე 3000 წლის წინ. Fინიკიური დამწერლობა გავრცელდა აღმოსავლეთით (არაბული და ებრაული) და დასავლეთით (ძველ საბერძნეთი). ძველი ბერძნული ანბანი საფუძვლად დაედო ეტრუსკულ, ლათინურ, გოთურ, სლავურ ანბანებს. ძველ ფინიკიურ კონსონანტურ ანბანში - 22 ასო იყო. ძველ ბერძნულში - 24, ქართულ ანბანში კი - 33 ასოა, მათ შორის 28 თანხმოვანი და 5 ხმოვანი.</vt:lpstr>
      <vt:lpstr>ქართული ანბანის ტავგდასავალი  ჰე, ფარნავაზ ჰქმენ  ერთ-მთავრობა, შენ მოეც ქართველს წიგნი პირველი.</vt:lpstr>
      <vt:lpstr>ახ.წ. IV საუკუნემდე  საქართველოს   ტერიტორიაზე გამოვლენილი წარწერები   შესრულებულია   არამეულად, ბერძნულად და   ლათინურად. </vt:lpstr>
      <vt:lpstr>გრაკლიანი გორა — შიდა ქართლის მხარეში, კასპის მუნიციპალიტეტის სოფ. იგოეთისა და სამთავისის ტერიტორიაზე, 2008 წელს გზატკეცილის გაფართოებასთან დაკავშირებით ჩატარებული გადარჩენითი არქეოლოგიური გათხრების დროს  აღმოჩნდა უძველესი წარწერები. თბილისის სახელმწიფო უნივერსიტეტის ექსპედიციამ, რომელიც გრაკლიანის გორაზე აწარმოებს გათხრებს, წარწერის თარიღის დაზუსტების მიზნით ნიმუშები მაიამის ლაბორატორიაში გააგზავნა. მაიამის ლაბორატორიის მიერ დადგენილი თარიღი არის ძვ. წ. XI-X საუკუნეები  </vt:lpstr>
      <vt:lpstr>ეპიგრაფიკული ძეგლები იყოფა ოთხ ჯგუფად: ლაპიდარული, მოზაიკური, ჭედური, და ფრესკული. მათ შორის უძველესია ლაპიდარული წარწერა.  ლაპიდარული წარწერები გვხდება ეკლესიათა კედლებზე, ქვა-ჯვრების კვარცხლბეკებზე, საფლავთა ქვებსა და სარკოფაგებზე.</vt:lpstr>
      <vt:lpstr>Презентация PowerPoint</vt:lpstr>
      <vt:lpstr>ქართული   ეპიგრაფიკული   ძეგლები</vt:lpstr>
      <vt:lpstr>Презентация PowerPoint</vt:lpstr>
      <vt:lpstr>Презентация PowerPoint</vt:lpstr>
      <vt:lpstr>Презентация PowerPoint</vt:lpstr>
      <vt:lpstr>Презентация PowerPoint</vt:lpstr>
      <vt:lpstr>Презентация PowerPoint</vt:lpstr>
      <vt:lpstr>ქართული დამწერლობის საფეხურები</vt:lpstr>
      <vt:lpstr>ასომთავრული</vt:lpstr>
      <vt:lpstr>Презентация PowerPoint</vt:lpstr>
      <vt:lpstr>    იაკობ გოგებაშვილი   1840 – 1912 წწ</vt:lpstr>
      <vt:lpstr>Презентация PowerPoint</vt:lpstr>
      <vt:lpstr>Презентация PowerPoint</vt:lpstr>
      <vt:lpstr>Презентация PowerPoint</vt:lpstr>
      <vt:lpstr>Презентация PowerPoint</vt:lpstr>
      <vt:lpstr>Презентация PowerPoint</vt:lpstr>
      <vt:lpstr>Avtorebi: elguja amaSukeli da nodar mgalobliSvili. daidga 1983 wels mtkvris marjvena sanapiroze, e.w. “mSral xidTan”. masze gamosaxulia codnis wyurviliT zecisken xelebapyrobili ymawvili, romelic es esaa zars Semokravs.</vt:lpstr>
      <vt:lpstr>ავტორები: ელგუჯა ამაშუკელი და ნოდარ მგალობლიშვილი. დაიდგა 1983 წელს მტკვრის მარჯვენა სანაპიროზე, ე.წ. “მშრალ ხიდთან”. მასზე გამოსახულია ცოდნის წყურვილით ზეცისკენ ხელებაპყრობილი ყმაწვილი, რომელიც ეს ესაა ზარს შემოკრავს.</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Merabi</dc:creator>
  <cp:lastModifiedBy>Merabi</cp:lastModifiedBy>
  <cp:revision>2</cp:revision>
  <dcterms:created xsi:type="dcterms:W3CDTF">2024-04-17T08:27:28Z</dcterms:created>
  <dcterms:modified xsi:type="dcterms:W3CDTF">2024-04-17T08:28:27Z</dcterms:modified>
</cp:coreProperties>
</file>