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Rg st="1" end="35"/>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09" d="100"/>
          <a:sy n="109" d="100"/>
        </p:scale>
        <p:origin x="108"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a:t>Образец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F22B112F-A08F-403B-AFFC-BA2A77F5B753}" type="datetimeFigureOut">
              <a:rPr lang="ru-RU" smtClean="0"/>
              <a:t>14.06.2022</a:t>
            </a:fld>
            <a:endParaRPr lang="ru-RU"/>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ru-RU"/>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3F83A17-4A63-4E31-B7B4-663BAF35B5BA}" type="slidenum">
              <a:rPr lang="ru-RU" smtClean="0"/>
              <a:t>‹#›</a:t>
            </a:fld>
            <a:endParaRPr lang="ru-RU"/>
          </a:p>
        </p:txBody>
      </p:sp>
    </p:spTree>
    <p:extLst>
      <p:ext uri="{BB962C8B-B14F-4D97-AF65-F5344CB8AC3E}">
        <p14:creationId xmlns:p14="http://schemas.microsoft.com/office/powerpoint/2010/main" val="441151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22B112F-A08F-403B-AFFC-BA2A77F5B753}" type="datetimeFigureOut">
              <a:rPr lang="ru-RU" smtClean="0"/>
              <a:t>14.06.2022</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3F83A17-4A63-4E31-B7B4-663BAF35B5BA}" type="slidenum">
              <a:rPr lang="ru-RU" smtClean="0"/>
              <a:t>‹#›</a:t>
            </a:fld>
            <a:endParaRPr lang="ru-RU"/>
          </a:p>
        </p:txBody>
      </p:sp>
    </p:spTree>
    <p:extLst>
      <p:ext uri="{BB962C8B-B14F-4D97-AF65-F5344CB8AC3E}">
        <p14:creationId xmlns:p14="http://schemas.microsoft.com/office/powerpoint/2010/main" val="100540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ru-RU"/>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F22B112F-A08F-403B-AFFC-BA2A77F5B753}" type="datetimeFigureOut">
              <a:rPr lang="ru-RU" smtClean="0"/>
              <a:t>14.06.2022</a:t>
            </a:fld>
            <a:endParaRPr lang="ru-RU"/>
          </a:p>
        </p:txBody>
      </p:sp>
      <p:sp>
        <p:nvSpPr>
          <p:cNvPr id="5" name="Footer Placeholder 4"/>
          <p:cNvSpPr>
            <a:spLocks noGrp="1"/>
          </p:cNvSpPr>
          <p:nvPr>
            <p:ph type="ftr" sz="quarter" idx="11"/>
          </p:nvPr>
        </p:nvSpPr>
        <p:spPr/>
        <p:txBody>
          <a:bodyPr/>
          <a:lstStyle/>
          <a:p>
            <a:endParaRPr lang="ru-R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3F83A17-4A63-4E31-B7B4-663BAF35B5BA}" type="slidenum">
              <a:rPr lang="ru-RU" smtClean="0"/>
              <a:t>‹#›</a:t>
            </a:fld>
            <a:endParaRPr lang="ru-RU"/>
          </a:p>
        </p:txBody>
      </p:sp>
    </p:spTree>
    <p:extLst>
      <p:ext uri="{BB962C8B-B14F-4D97-AF65-F5344CB8AC3E}">
        <p14:creationId xmlns:p14="http://schemas.microsoft.com/office/powerpoint/2010/main" val="3642016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ru-RU"/>
              <a:t>Образец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F22B112F-A08F-403B-AFFC-BA2A77F5B753}" type="datetimeFigureOut">
              <a:rPr lang="ru-RU" smtClean="0"/>
              <a:t>14.06.2022</a:t>
            </a:fld>
            <a:endParaRPr lang="ru-RU"/>
          </a:p>
        </p:txBody>
      </p:sp>
      <p:sp>
        <p:nvSpPr>
          <p:cNvPr id="5" name="Footer Placeholder 4"/>
          <p:cNvSpPr>
            <a:spLocks noGrp="1"/>
          </p:cNvSpPr>
          <p:nvPr>
            <p:ph type="ftr" sz="quarter" idx="11"/>
          </p:nvPr>
        </p:nvSpPr>
        <p:spPr/>
        <p:txBody>
          <a:bodyPr/>
          <a:lstStyle/>
          <a:p>
            <a:endParaRPr lang="ru-RU"/>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3F83A17-4A63-4E31-B7B4-663BAF35B5BA}" type="slidenum">
              <a:rPr lang="ru-RU" smtClean="0"/>
              <a:t>‹#›</a:t>
            </a:fld>
            <a:endParaRPr lang="ru-RU"/>
          </a:p>
        </p:txBody>
      </p:sp>
    </p:spTree>
    <p:extLst>
      <p:ext uri="{BB962C8B-B14F-4D97-AF65-F5344CB8AC3E}">
        <p14:creationId xmlns:p14="http://schemas.microsoft.com/office/powerpoint/2010/main" val="4016328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22B112F-A08F-403B-AFFC-BA2A77F5B753}" type="datetimeFigureOut">
              <a:rPr lang="ru-RU" smtClean="0"/>
              <a:t>14.06.2022</a:t>
            </a:fld>
            <a:endParaRPr lang="ru-RU"/>
          </a:p>
        </p:txBody>
      </p:sp>
      <p:sp>
        <p:nvSpPr>
          <p:cNvPr id="5" name="Footer Placeholder 4"/>
          <p:cNvSpPr>
            <a:spLocks noGrp="1"/>
          </p:cNvSpPr>
          <p:nvPr>
            <p:ph type="ftr" sz="quarter" idx="11"/>
          </p:nvPr>
        </p:nvSpPr>
        <p:spPr/>
        <p:txBody>
          <a:bodyPr/>
          <a:lstStyle/>
          <a:p>
            <a:endParaRPr lang="ru-R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3F83A17-4A63-4E31-B7B4-663BAF35B5BA}" type="slidenum">
              <a:rPr lang="ru-RU" smtClean="0"/>
              <a:t>‹#›</a:t>
            </a:fld>
            <a:endParaRPr lang="ru-RU"/>
          </a:p>
        </p:txBody>
      </p:sp>
    </p:spTree>
    <p:extLst>
      <p:ext uri="{BB962C8B-B14F-4D97-AF65-F5344CB8AC3E}">
        <p14:creationId xmlns:p14="http://schemas.microsoft.com/office/powerpoint/2010/main" val="2470679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22B112F-A08F-403B-AFFC-BA2A77F5B753}" type="datetimeFigureOut">
              <a:rPr lang="ru-RU" smtClean="0"/>
              <a:t>14.06.2022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3F83A17-4A63-4E31-B7B4-663BAF35B5BA}" type="slidenum">
              <a:rPr lang="ru-RU" smtClean="0"/>
              <a:t>‹#›</a:t>
            </a:fld>
            <a:endParaRPr lang="ru-RU"/>
          </a:p>
        </p:txBody>
      </p:sp>
    </p:spTree>
    <p:extLst>
      <p:ext uri="{BB962C8B-B14F-4D97-AF65-F5344CB8AC3E}">
        <p14:creationId xmlns:p14="http://schemas.microsoft.com/office/powerpoint/2010/main" val="395497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22B112F-A08F-403B-AFFC-BA2A77F5B753}" type="datetimeFigureOut">
              <a:rPr lang="ru-RU" smtClean="0"/>
              <a:t>14.06.2022</a:t>
            </a:fld>
            <a:endParaRPr lang="ru-RU"/>
          </a:p>
        </p:txBody>
      </p:sp>
      <p:sp>
        <p:nvSpPr>
          <p:cNvPr id="8" name="Footer Placeholder 7"/>
          <p:cNvSpPr>
            <a:spLocks noGrp="1"/>
          </p:cNvSpPr>
          <p:nvPr>
            <p:ph type="ftr" sz="quarter" idx="11"/>
          </p:nvPr>
        </p:nvSpPr>
        <p:spPr>
          <a:xfrm>
            <a:off x="561111" y="6391838"/>
            <a:ext cx="3644282" cy="304801"/>
          </a:xfrm>
        </p:spPr>
        <p:txBody>
          <a:bodyPr/>
          <a:lstStyle/>
          <a:p>
            <a:endParaRPr lang="ru-RU"/>
          </a:p>
        </p:txBody>
      </p:sp>
      <p:sp>
        <p:nvSpPr>
          <p:cNvPr id="9" name="Slide Number Placeholder 8"/>
          <p:cNvSpPr>
            <a:spLocks noGrp="1"/>
          </p:cNvSpPr>
          <p:nvPr>
            <p:ph type="sldNum" sz="quarter" idx="12"/>
          </p:nvPr>
        </p:nvSpPr>
        <p:spPr/>
        <p:txBody>
          <a:bodyPr/>
          <a:lstStyle/>
          <a:p>
            <a:fld id="{A3F83A17-4A63-4E31-B7B4-663BAF35B5BA}" type="slidenum">
              <a:rPr lang="ru-RU" smtClean="0"/>
              <a:t>‹#›</a:t>
            </a:fld>
            <a:endParaRPr lang="ru-RU"/>
          </a:p>
        </p:txBody>
      </p:sp>
    </p:spTree>
    <p:extLst>
      <p:ext uri="{BB962C8B-B14F-4D97-AF65-F5344CB8AC3E}">
        <p14:creationId xmlns:p14="http://schemas.microsoft.com/office/powerpoint/2010/main" val="1890137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22B112F-A08F-403B-AFFC-BA2A77F5B753}" type="datetimeFigureOut">
              <a:rPr lang="ru-RU" smtClean="0"/>
              <a:t>14.06.2022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F83A17-4A63-4E31-B7B4-663BAF35B5BA}" type="slidenum">
              <a:rPr lang="ru-RU" smtClean="0"/>
              <a:t>‹#›</a:t>
            </a:fld>
            <a:endParaRPr lang="ru-RU"/>
          </a:p>
        </p:txBody>
      </p:sp>
    </p:spTree>
    <p:extLst>
      <p:ext uri="{BB962C8B-B14F-4D97-AF65-F5344CB8AC3E}">
        <p14:creationId xmlns:p14="http://schemas.microsoft.com/office/powerpoint/2010/main" val="2436498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22B112F-A08F-403B-AFFC-BA2A77F5B753}" type="datetimeFigureOut">
              <a:rPr lang="ru-RU" smtClean="0"/>
              <a:t>14.06.2022</a:t>
            </a:fld>
            <a:endParaRPr lang="ru-RU"/>
          </a:p>
        </p:txBody>
      </p:sp>
      <p:sp>
        <p:nvSpPr>
          <p:cNvPr id="5" name="Footer Placeholder 4"/>
          <p:cNvSpPr>
            <a:spLocks noGrp="1"/>
          </p:cNvSpPr>
          <p:nvPr>
            <p:ph type="ftr" sz="quarter" idx="11"/>
          </p:nvPr>
        </p:nvSpPr>
        <p:spPr/>
        <p:txBody>
          <a:bodyPr/>
          <a:lstStyle/>
          <a:p>
            <a:endParaRPr lang="ru-R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3F83A17-4A63-4E31-B7B4-663BAF35B5BA}" type="slidenum">
              <a:rPr lang="ru-RU" smtClean="0"/>
              <a:t>‹#›</a:t>
            </a:fld>
            <a:endParaRPr lang="ru-RU"/>
          </a:p>
        </p:txBody>
      </p:sp>
    </p:spTree>
    <p:extLst>
      <p:ext uri="{BB962C8B-B14F-4D97-AF65-F5344CB8AC3E}">
        <p14:creationId xmlns:p14="http://schemas.microsoft.com/office/powerpoint/2010/main" val="288524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22B112F-A08F-403B-AFFC-BA2A77F5B753}" type="datetimeFigureOut">
              <a:rPr lang="ru-RU" smtClean="0"/>
              <a:t>14.06.2022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F83A17-4A63-4E31-B7B4-663BAF35B5BA}" type="slidenum">
              <a:rPr lang="ru-RU" smtClean="0"/>
              <a:t>‹#›</a:t>
            </a:fld>
            <a:endParaRPr lang="ru-RU"/>
          </a:p>
        </p:txBody>
      </p:sp>
    </p:spTree>
    <p:extLst>
      <p:ext uri="{BB962C8B-B14F-4D97-AF65-F5344CB8AC3E}">
        <p14:creationId xmlns:p14="http://schemas.microsoft.com/office/powerpoint/2010/main" val="3890099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22B112F-A08F-403B-AFFC-BA2A77F5B753}" type="datetimeFigureOut">
              <a:rPr lang="ru-RU" smtClean="0"/>
              <a:t>14.06.2022</a:t>
            </a:fld>
            <a:endParaRPr lang="ru-RU"/>
          </a:p>
        </p:txBody>
      </p:sp>
      <p:sp>
        <p:nvSpPr>
          <p:cNvPr id="5" name="Footer Placeholder 4"/>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3F83A17-4A63-4E31-B7B4-663BAF35B5BA}" type="slidenum">
              <a:rPr lang="ru-RU" smtClean="0"/>
              <a:t>‹#›</a:t>
            </a:fld>
            <a:endParaRPr lang="ru-RU"/>
          </a:p>
        </p:txBody>
      </p:sp>
    </p:spTree>
    <p:extLst>
      <p:ext uri="{BB962C8B-B14F-4D97-AF65-F5344CB8AC3E}">
        <p14:creationId xmlns:p14="http://schemas.microsoft.com/office/powerpoint/2010/main" val="126308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22B112F-A08F-403B-AFFC-BA2A77F5B753}" type="datetimeFigureOut">
              <a:rPr lang="ru-RU" smtClean="0"/>
              <a:t>14.06.2022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3F83A17-4A63-4E31-B7B4-663BAF35B5BA}" type="slidenum">
              <a:rPr lang="ru-RU" smtClean="0"/>
              <a:t>‹#›</a:t>
            </a:fld>
            <a:endParaRPr lang="ru-RU"/>
          </a:p>
        </p:txBody>
      </p:sp>
    </p:spTree>
    <p:extLst>
      <p:ext uri="{BB962C8B-B14F-4D97-AF65-F5344CB8AC3E}">
        <p14:creationId xmlns:p14="http://schemas.microsoft.com/office/powerpoint/2010/main" val="379516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22B112F-A08F-403B-AFFC-BA2A77F5B753}" type="datetimeFigureOut">
              <a:rPr lang="ru-RU" smtClean="0"/>
              <a:t>14.06.2022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3F83A17-4A63-4E31-B7B4-663BAF35B5BA}" type="slidenum">
              <a:rPr lang="ru-RU" smtClean="0"/>
              <a:t>‹#›</a:t>
            </a:fld>
            <a:endParaRPr lang="ru-RU"/>
          </a:p>
        </p:txBody>
      </p:sp>
    </p:spTree>
    <p:extLst>
      <p:ext uri="{BB962C8B-B14F-4D97-AF65-F5344CB8AC3E}">
        <p14:creationId xmlns:p14="http://schemas.microsoft.com/office/powerpoint/2010/main" val="3471812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22B112F-A08F-403B-AFFC-BA2A77F5B753}" type="datetimeFigureOut">
              <a:rPr lang="ru-RU" smtClean="0"/>
              <a:t>14.06.2022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3F83A17-4A63-4E31-B7B4-663BAF35B5BA}" type="slidenum">
              <a:rPr lang="ru-RU" smtClean="0"/>
              <a:t>‹#›</a:t>
            </a:fld>
            <a:endParaRPr lang="ru-RU"/>
          </a:p>
        </p:txBody>
      </p:sp>
    </p:spTree>
    <p:extLst>
      <p:ext uri="{BB962C8B-B14F-4D97-AF65-F5344CB8AC3E}">
        <p14:creationId xmlns:p14="http://schemas.microsoft.com/office/powerpoint/2010/main" val="1914620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2B112F-A08F-403B-AFFC-BA2A77F5B753}" type="datetimeFigureOut">
              <a:rPr lang="ru-RU" smtClean="0"/>
              <a:t>14.06.2022</a:t>
            </a:fld>
            <a:endParaRPr lang="ru-RU"/>
          </a:p>
        </p:txBody>
      </p:sp>
      <p:sp>
        <p:nvSpPr>
          <p:cNvPr id="3" name="Footer Placeholder 2"/>
          <p:cNvSpPr>
            <a:spLocks noGrp="1"/>
          </p:cNvSpPr>
          <p:nvPr>
            <p:ph type="ftr" sz="quarter" idx="11"/>
          </p:nvPr>
        </p:nvSpPr>
        <p:spPr/>
        <p:txBody>
          <a:bodyPr/>
          <a:lstStyle/>
          <a:p>
            <a:endParaRPr lang="ru-RU"/>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3F83A17-4A63-4E31-B7B4-663BAF35B5BA}" type="slidenum">
              <a:rPr lang="ru-RU" smtClean="0"/>
              <a:t>‹#›</a:t>
            </a:fld>
            <a:endParaRPr lang="ru-RU"/>
          </a:p>
        </p:txBody>
      </p:sp>
    </p:spTree>
    <p:extLst>
      <p:ext uri="{BB962C8B-B14F-4D97-AF65-F5344CB8AC3E}">
        <p14:creationId xmlns:p14="http://schemas.microsoft.com/office/powerpoint/2010/main" val="1267649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22B112F-A08F-403B-AFFC-BA2A77F5B753}" type="datetimeFigureOut">
              <a:rPr lang="ru-RU" smtClean="0"/>
              <a:t>14.06.2022</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3F83A17-4A63-4E31-B7B4-663BAF35B5BA}" type="slidenum">
              <a:rPr lang="ru-RU" smtClean="0"/>
              <a:t>‹#›</a:t>
            </a:fld>
            <a:endParaRPr lang="ru-RU"/>
          </a:p>
        </p:txBody>
      </p:sp>
    </p:spTree>
    <p:extLst>
      <p:ext uri="{BB962C8B-B14F-4D97-AF65-F5344CB8AC3E}">
        <p14:creationId xmlns:p14="http://schemas.microsoft.com/office/powerpoint/2010/main" val="652660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ru-RU"/>
              <a:t>Вставка рисунка</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22B112F-A08F-403B-AFFC-BA2A77F5B753}" type="datetimeFigureOut">
              <a:rPr lang="ru-RU" smtClean="0"/>
              <a:t>14.06.2022</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3F83A17-4A63-4E31-B7B4-663BAF35B5BA}" type="slidenum">
              <a:rPr lang="ru-RU" smtClean="0"/>
              <a:t>‹#›</a:t>
            </a:fld>
            <a:endParaRPr lang="ru-RU"/>
          </a:p>
        </p:txBody>
      </p:sp>
    </p:spTree>
    <p:extLst>
      <p:ext uri="{BB962C8B-B14F-4D97-AF65-F5344CB8AC3E}">
        <p14:creationId xmlns:p14="http://schemas.microsoft.com/office/powerpoint/2010/main" val="419571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22B112F-A08F-403B-AFFC-BA2A77F5B753}" type="datetimeFigureOut">
              <a:rPr lang="ru-RU" smtClean="0"/>
              <a:t>14.06.2022</a:t>
            </a:fld>
            <a:endParaRPr lang="ru-RU"/>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ru-RU"/>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3F83A17-4A63-4E31-B7B4-663BAF35B5BA}" type="slidenum">
              <a:rPr lang="ru-RU" smtClean="0"/>
              <a:t>‹#›</a:t>
            </a:fld>
            <a:endParaRPr lang="ru-RU"/>
          </a:p>
        </p:txBody>
      </p:sp>
    </p:spTree>
    <p:extLst>
      <p:ext uri="{BB962C8B-B14F-4D97-AF65-F5344CB8AC3E}">
        <p14:creationId xmlns:p14="http://schemas.microsoft.com/office/powerpoint/2010/main" val="3408531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ფოტოს გახსნა">
            <a:extLst>
              <a:ext uri="{FF2B5EF4-FFF2-40B4-BE49-F238E27FC236}">
                <a16:creationId xmlns:a16="http://schemas.microsoft.com/office/drawing/2014/main" id="{2A29FCEB-3BCC-778B-934A-F1DD2A955E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6132" y="685799"/>
            <a:ext cx="5960535" cy="5300134"/>
          </a:xfrm>
          <a:prstGeom prst="rect">
            <a:avLst/>
          </a:prstGeom>
          <a:noFill/>
          <a:extLst>
            <a:ext uri="{909E8E84-426E-40DD-AFC4-6F175D3DCCD1}">
              <a14:hiddenFill xmlns:a14="http://schemas.microsoft.com/office/drawing/2010/main">
                <a:solidFill>
                  <a:srgbClr val="FFFFFF"/>
                </a:solidFill>
              </a14:hiddenFill>
            </a:ext>
          </a:extLst>
        </p:spPr>
      </p:pic>
      <p:pic>
        <p:nvPicPr>
          <p:cNvPr id="3" name="yt1s.com - ДЕМИС РУССОС СУВЕНИР воспоминания">
            <a:hlinkClick r:id="" action="ppaction://media"/>
            <a:extLst>
              <a:ext uri="{FF2B5EF4-FFF2-40B4-BE49-F238E27FC236}">
                <a16:creationId xmlns:a16="http://schemas.microsoft.com/office/drawing/2014/main" id="{E3020C45-E769-F0B3-843D-229BAD85F2F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234471869"/>
      </p:ext>
    </p:extLst>
  </p:cSld>
  <p:clrMapOvr>
    <a:masterClrMapping/>
  </p:clrMapOvr>
  <mc:AlternateContent xmlns:mc="http://schemas.openxmlformats.org/markup-compatibility/2006">
    <mc:Choice xmlns:p14="http://schemas.microsoft.com/office/powerpoint/2010/main" Requires="p14">
      <p:transition spd="slow" p14:dur="3400" advTm="2000">
        <p14:reveal/>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1" presetClass="entr" presetSubtype="1"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heel(1)">
                                      <p:cBhvr>
                                        <p:cTn id="1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A8FE25-52CD-C50B-53A1-4D2C7005582E}"/>
              </a:ext>
            </a:extLst>
          </p:cNvPr>
          <p:cNvSpPr>
            <a:spLocks noGrp="1"/>
          </p:cNvSpPr>
          <p:nvPr>
            <p:ph type="title"/>
          </p:nvPr>
        </p:nvSpPr>
        <p:spPr>
          <a:xfrm>
            <a:off x="984738" y="536331"/>
            <a:ext cx="9791373" cy="1362807"/>
          </a:xfrm>
        </p:spPr>
        <p:txBody>
          <a:bodyPr>
            <a:noAutofit/>
          </a:bodyPr>
          <a:lstStyle/>
          <a:p>
            <a:r>
              <a:rPr lang="ka-GE" sz="2400" dirty="0">
                <a:solidFill>
                  <a:srgbClr val="7030A0"/>
                </a:solidFill>
              </a:rPr>
              <a:t>                აჭარის მხატვართა შორის მნიშვნელოვანი მოვლენა</a:t>
            </a:r>
            <a:br>
              <a:rPr lang="ka-GE" sz="2400" dirty="0">
                <a:solidFill>
                  <a:srgbClr val="7030A0"/>
                </a:solidFill>
              </a:rPr>
            </a:br>
            <a:r>
              <a:rPr lang="ka-GE" sz="2400" dirty="0">
                <a:solidFill>
                  <a:srgbClr val="7030A0"/>
                </a:solidFill>
              </a:rPr>
              <a:t>               იყო ვლადიმერ ილუშინი. იგი ბათუმში ცხოვრობდა და </a:t>
            </a:r>
            <a:br>
              <a:rPr lang="ka-GE" sz="2400" dirty="0">
                <a:solidFill>
                  <a:srgbClr val="7030A0"/>
                </a:solidFill>
              </a:rPr>
            </a:br>
            <a:r>
              <a:rPr lang="ka-GE" sz="2400" dirty="0">
                <a:solidFill>
                  <a:srgbClr val="7030A0"/>
                </a:solidFill>
              </a:rPr>
              <a:t>                     მოღვაწეობდა 1907 წლიდან 1942 წლამდე.</a:t>
            </a:r>
            <a:br>
              <a:rPr lang="ka-GE" sz="2400" dirty="0">
                <a:solidFill>
                  <a:srgbClr val="7030A0"/>
                </a:solidFill>
              </a:rPr>
            </a:br>
            <a:endParaRPr lang="ru-RU" sz="2400" dirty="0">
              <a:solidFill>
                <a:srgbClr val="7030A0"/>
              </a:solidFill>
            </a:endParaRPr>
          </a:p>
        </p:txBody>
      </p:sp>
      <p:pic>
        <p:nvPicPr>
          <p:cNvPr id="5" name="Объект 4">
            <a:extLst>
              <a:ext uri="{FF2B5EF4-FFF2-40B4-BE49-F238E27FC236}">
                <a16:creationId xmlns:a16="http://schemas.microsoft.com/office/drawing/2014/main" id="{AB5A54D8-E00F-4E2A-9DEF-E7E4163827BF}"/>
              </a:ext>
            </a:extLst>
          </p:cNvPr>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48731" y="1991619"/>
            <a:ext cx="4766734" cy="3652308"/>
          </a:xfrm>
          <a:prstGeom prst="rect">
            <a:avLst/>
          </a:prstGeom>
          <a:noFill/>
          <a:ln>
            <a:noFill/>
          </a:ln>
        </p:spPr>
      </p:pic>
      <p:pic>
        <p:nvPicPr>
          <p:cNvPr id="8" name="Объект 7">
            <a:extLst>
              <a:ext uri="{FF2B5EF4-FFF2-40B4-BE49-F238E27FC236}">
                <a16:creationId xmlns:a16="http://schemas.microsoft.com/office/drawing/2014/main" id="{08AB320B-D473-4F5E-80B7-B6935F7E2E6D}"/>
              </a:ext>
            </a:extLst>
          </p:cNvPr>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7173595" y="1929850"/>
            <a:ext cx="4476867" cy="3652308"/>
          </a:xfrm>
          <a:prstGeom prst="rect">
            <a:avLst/>
          </a:prstGeom>
          <a:noFill/>
          <a:ln>
            <a:noFill/>
          </a:ln>
        </p:spPr>
      </p:pic>
      <p:sp>
        <p:nvSpPr>
          <p:cNvPr id="7" name="TextBox 6">
            <a:extLst>
              <a:ext uri="{FF2B5EF4-FFF2-40B4-BE49-F238E27FC236}">
                <a16:creationId xmlns:a16="http://schemas.microsoft.com/office/drawing/2014/main" id="{D5F8F8A8-AADB-6B95-FA7F-924D1225197C}"/>
              </a:ext>
            </a:extLst>
          </p:cNvPr>
          <p:cNvSpPr txBox="1"/>
          <p:nvPr/>
        </p:nvSpPr>
        <p:spPr>
          <a:xfrm>
            <a:off x="838200" y="5612870"/>
            <a:ext cx="4868333" cy="379848"/>
          </a:xfrm>
          <a:prstGeom prst="rect">
            <a:avLst/>
          </a:prstGeom>
          <a:noFill/>
        </p:spPr>
        <p:txBody>
          <a:bodyPr wrap="square">
            <a:spAutoFit/>
          </a:bodyPr>
          <a:lstStyle/>
          <a:p>
            <a:pPr>
              <a:lnSpc>
                <a:spcPct val="107000"/>
              </a:lnSpc>
              <a:spcAft>
                <a:spcPts val="800"/>
              </a:spcAft>
            </a:pPr>
            <a:r>
              <a:rPr lang="ka-GE" dirty="0">
                <a:solidFill>
                  <a:srgbClr val="7030A0"/>
                </a:solidFill>
                <a:ea typeface="Calibri" panose="020F0502020204030204" pitchFamily="34" charset="0"/>
                <a:cs typeface="Times New Roman" panose="02020603050405020304" pitchFamily="18" charset="0"/>
              </a:rPr>
              <a:t>ვლადიმერ ილუშინი თავის მოსწავლეებთან</a:t>
            </a:r>
            <a:endParaRPr lang="ka-GE" sz="1200" dirty="0">
              <a:solidFill>
                <a:srgbClr val="7030A0"/>
              </a:solidFill>
              <a:effectLs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9C419F0-02A6-DD66-5E0C-03D837BBE87F}"/>
              </a:ext>
            </a:extLst>
          </p:cNvPr>
          <p:cNvSpPr txBox="1"/>
          <p:nvPr/>
        </p:nvSpPr>
        <p:spPr>
          <a:xfrm>
            <a:off x="6096002" y="5579003"/>
            <a:ext cx="6096000" cy="379848"/>
          </a:xfrm>
          <a:prstGeom prst="rect">
            <a:avLst/>
          </a:prstGeom>
          <a:noFill/>
        </p:spPr>
        <p:txBody>
          <a:bodyPr wrap="square">
            <a:spAutoFit/>
          </a:bodyPr>
          <a:lstStyle/>
          <a:p>
            <a:pPr>
              <a:lnSpc>
                <a:spcPct val="107000"/>
              </a:lnSpc>
              <a:spcAft>
                <a:spcPts val="800"/>
              </a:spcAft>
            </a:pPr>
            <a:r>
              <a:rPr lang="ka-GE" dirty="0">
                <a:solidFill>
                  <a:srgbClr val="7030A0"/>
                </a:solidFill>
                <a:ea typeface="Calibri" panose="020F0502020204030204" pitchFamily="34" charset="0"/>
                <a:cs typeface="Times New Roman" panose="02020603050405020304" pitchFamily="18" charset="0"/>
              </a:rPr>
              <a:t>ვლადიმერ ილუშინი თავისი მოსწავლეების გამოფენაზე</a:t>
            </a:r>
            <a:endParaRPr lang="ka-GE" sz="1200" dirty="0">
              <a:solidFill>
                <a:srgbClr val="7030A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7758731"/>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par>
                          <p:cTn id="8" fill="hold">
                            <p:stCondLst>
                              <p:cond delay="2000"/>
                            </p:stCondLst>
                            <p:childTnLst>
                              <p:par>
                                <p:cTn id="9" presetID="2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31"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 calcmode="lin" valueType="num">
                                      <p:cBhvr>
                                        <p:cTn id="18" dur="1000" fill="hold"/>
                                        <p:tgtEl>
                                          <p:spTgt spid="7"/>
                                        </p:tgtEl>
                                        <p:attrNameLst>
                                          <p:attrName>style.rotation</p:attrName>
                                        </p:attrNameLst>
                                      </p:cBhvr>
                                      <p:tavLst>
                                        <p:tav tm="0">
                                          <p:val>
                                            <p:fltVal val="90"/>
                                          </p:val>
                                        </p:tav>
                                        <p:tav tm="100000">
                                          <p:val>
                                            <p:fltVal val="0"/>
                                          </p:val>
                                        </p:tav>
                                      </p:tavLst>
                                    </p:anim>
                                    <p:animEffect transition="in" filter="fade">
                                      <p:cBhvr>
                                        <p:cTn id="19" dur="1000"/>
                                        <p:tgtEl>
                                          <p:spTgt spid="7"/>
                                        </p:tgtEl>
                                      </p:cBhvr>
                                    </p:animEffect>
                                  </p:childTnLst>
                                </p:cTn>
                              </p:par>
                            </p:childTnLst>
                          </p:cTn>
                        </p:par>
                        <p:par>
                          <p:cTn id="20" fill="hold">
                            <p:stCondLst>
                              <p:cond delay="3500"/>
                            </p:stCondLst>
                            <p:childTnLst>
                              <p:par>
                                <p:cTn id="21" presetID="1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childTnLst>
                          </p:cTn>
                        </p:par>
                        <p:par>
                          <p:cTn id="25" fill="hold">
                            <p:stCondLst>
                              <p:cond delay="4000"/>
                            </p:stCondLst>
                            <p:childTnLst>
                              <p:par>
                                <p:cTn id="26" presetID="3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C14CDB-FE44-BCF9-1139-D2F88B120570}"/>
              </a:ext>
            </a:extLst>
          </p:cNvPr>
          <p:cNvSpPr txBox="1"/>
          <p:nvPr/>
        </p:nvSpPr>
        <p:spPr>
          <a:xfrm>
            <a:off x="609599" y="254000"/>
            <a:ext cx="11362267" cy="6198620"/>
          </a:xfrm>
          <a:prstGeom prst="rect">
            <a:avLst/>
          </a:prstGeom>
          <a:noFill/>
        </p:spPr>
        <p:txBody>
          <a:bodyPr wrap="square">
            <a:spAutoFit/>
          </a:bodyPr>
          <a:lstStyle/>
          <a:p>
            <a:pPr>
              <a:lnSpc>
                <a:spcPct val="107000"/>
              </a:lnSpc>
              <a:spcAft>
                <a:spcPts val="800"/>
              </a:spcAft>
            </a:pPr>
            <a:r>
              <a:rPr lang="ka-GE" dirty="0">
                <a:ea typeface="Calibri" panose="020F0502020204030204" pitchFamily="34" charset="0"/>
                <a:cs typeface="Times New Roman" panose="02020603050405020304" pitchFamily="18" charset="0"/>
              </a:rPr>
              <a:t> </a:t>
            </a:r>
            <a:r>
              <a:rPr lang="ka-GE" sz="2000" dirty="0">
                <a:solidFill>
                  <a:srgbClr val="7030A0"/>
                </a:solidFill>
                <a:ea typeface="Calibri" panose="020F0502020204030204" pitchFamily="34" charset="0"/>
                <a:cs typeface="Times New Roman" panose="02020603050405020304" pitchFamily="18" charset="0"/>
              </a:rPr>
              <a:t>მართალია ილუშინს არ ჰქონდა უმაღლეს განათლება, მაგრამ ხანგრძლივი მუყაითი შრომის შედეგად ჩამოყალიბდა დახვეწილი ხელოვნების ოსტატად. ქალაქ ბათუმში 1939 წლის ზაფხულში მოწყობილი გამოფენა  გამოირჩეოდა თემატური მრავალფეროვნებით, ნამუშევრებითა და მხატვრული ღირებულებით</a:t>
            </a:r>
            <a:r>
              <a:rPr lang="en-US" sz="2000" dirty="0">
                <a:solidFill>
                  <a:srgbClr val="7030A0"/>
                </a:solidFill>
                <a:ea typeface="Calibri" panose="020F0502020204030204" pitchFamily="34" charset="0"/>
                <a:cs typeface="Times New Roman" panose="02020603050405020304" pitchFamily="18" charset="0"/>
              </a:rPr>
              <a:t>,</a:t>
            </a:r>
            <a:r>
              <a:rPr lang="ka-GE" sz="2000" dirty="0">
                <a:solidFill>
                  <a:srgbClr val="7030A0"/>
                </a:solidFill>
                <a:ea typeface="Calibri" panose="020F0502020204030204" pitchFamily="34" charset="0"/>
                <a:cs typeface="Times New Roman" panose="02020603050405020304" pitchFamily="18" charset="0"/>
              </a:rPr>
              <a:t> ყველაზე დიდი იყო და ძირითადად საანგარიშო  ხასიათს ატარებდა. გამოფენას ეწვივნენ  მხატვართა კავშირის საორგანიზაციო კომიტეტის წევრები: ა. ლასტოვი და ფ. რეშეტნიკოვი, რომლებმაც ბათუმელი მხატვრები დადებითად შეაფასეს.</a:t>
            </a:r>
          </a:p>
          <a:p>
            <a:pPr>
              <a:lnSpc>
                <a:spcPct val="107000"/>
              </a:lnSpc>
              <a:spcAft>
                <a:spcPts val="800"/>
              </a:spcAft>
            </a:pPr>
            <a:r>
              <a:rPr lang="ka-GE" sz="2000" dirty="0">
                <a:solidFill>
                  <a:srgbClr val="7030A0"/>
                </a:solidFill>
                <a:ea typeface="Calibri" panose="020F0502020204030204" pitchFamily="34" charset="0"/>
                <a:cs typeface="Times New Roman" panose="02020603050405020304" pitchFamily="18" charset="0"/>
              </a:rPr>
              <a:t>   ამაზე სრულად მოგვითხრობს თავის წიგნში „ნარკვევები-მოგონებები“ ხელოვნებისა და კულტურის დამსახურებული მოღვაწე, ხელოვნებათმცოდნე ლადო შარაშიძე. ზუსტად მისი დამსახურებით ვეცნობით იმდროინდელი მხატვრების ცხოვრებასა და მოღვაწეობას.</a:t>
            </a:r>
          </a:p>
          <a:p>
            <a:pPr>
              <a:lnSpc>
                <a:spcPct val="107000"/>
              </a:lnSpc>
              <a:spcAft>
                <a:spcPts val="800"/>
              </a:spcAft>
            </a:pPr>
            <a:r>
              <a:rPr lang="ka-GE" sz="2000" dirty="0">
                <a:solidFill>
                  <a:srgbClr val="7030A0"/>
                </a:solidFill>
                <a:effectLst/>
                <a:ea typeface="Calibri" panose="020F0502020204030204" pitchFamily="34" charset="0"/>
                <a:cs typeface="Times New Roman" panose="02020603050405020304" pitchFamily="18" charset="0"/>
              </a:rPr>
              <a:t>     </a:t>
            </a:r>
            <a:r>
              <a:rPr lang="ka-GE" sz="2000" dirty="0">
                <a:solidFill>
                  <a:srgbClr val="7030A0"/>
                </a:solidFill>
              </a:rPr>
              <a:t>ამ და სხვა ეპოქაში მოღვაწე მხატვრების შემოქმედებაა დაცულია ხარიტონ ახვლედიანის სახელობის მუზეუმის ფონდსაცავში.</a:t>
            </a:r>
          </a:p>
          <a:p>
            <a:r>
              <a:rPr lang="ka-GE" sz="2000" dirty="0">
                <a:solidFill>
                  <a:srgbClr val="7030A0"/>
                </a:solidFill>
                <a:effectLst/>
                <a:ea typeface="Calibri" panose="020F0502020204030204" pitchFamily="34" charset="0"/>
                <a:cs typeface="Times New Roman" panose="02020603050405020304" pitchFamily="18" charset="0"/>
              </a:rPr>
              <a:t>     </a:t>
            </a:r>
            <a:r>
              <a:rPr lang="ka-GE" sz="2000" dirty="0">
                <a:solidFill>
                  <a:srgbClr val="7030A0"/>
                </a:solidFill>
              </a:rPr>
              <a:t>ნამუშევრები მართლაც რომ მთელი სიზუსტით ასახავს იმ დროის ყოფა-ცხოვრებას. ამ პერიოდის მხატვრები ცდილობდნენ მთელი სიზუსტით ასახონ ის, რასაც ხედავენ. მათი შემოქმედება ძირითადად პეიზაჟები და ნატურმორტებია, </a:t>
            </a:r>
          </a:p>
          <a:p>
            <a:r>
              <a:rPr lang="ka-GE" sz="2000" dirty="0">
                <a:solidFill>
                  <a:srgbClr val="7030A0"/>
                </a:solidFill>
              </a:rPr>
              <a:t>     ფერების შეზავებით მიღებული სურათი დღესაც ცოცხლად ასახავს ბატალურ სცენებს, მითოლოგიურ სიუჟეტებს და  ასევე ყოფა-ცხოვრებას. მათი გუშინდელი ცხოვრება დღეს ეთნოგრაფიული ისტორიაა.</a:t>
            </a:r>
            <a:endParaRPr lang="ru-RU" sz="2000" dirty="0">
              <a:solidFill>
                <a:srgbClr val="7030A0"/>
              </a:solidFill>
            </a:endParaRPr>
          </a:p>
        </p:txBody>
      </p:sp>
    </p:spTree>
    <p:extLst>
      <p:ext uri="{BB962C8B-B14F-4D97-AF65-F5344CB8AC3E}">
        <p14:creationId xmlns:p14="http://schemas.microsoft.com/office/powerpoint/2010/main" val="3193992388"/>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A6EE631B-0046-E41F-DE3C-ACA43D81E42F}"/>
              </a:ext>
            </a:extLst>
          </p:cNvPr>
          <p:cNvSpPr/>
          <p:nvPr/>
        </p:nvSpPr>
        <p:spPr>
          <a:xfrm>
            <a:off x="1735667" y="677333"/>
            <a:ext cx="8485373" cy="830997"/>
          </a:xfrm>
          <a:prstGeom prst="rect">
            <a:avLst/>
          </a:prstGeom>
          <a:noFill/>
        </p:spPr>
        <p:txBody>
          <a:bodyPr wrap="square" lIns="91440" tIns="45720" rIns="91440" bIns="45720">
            <a:spAutoFit/>
          </a:bodyPr>
          <a:lstStyle/>
          <a:p>
            <a:pPr algn="ctr"/>
            <a:r>
              <a:rPr lang="ka-GE"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ავტორი:ვლადიმერ ილუშინი</a:t>
            </a:r>
          </a:p>
          <a:p>
            <a:pPr algn="ctr"/>
            <a:r>
              <a:rPr lang="ka-GE"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დასახელება:“ქურთების საცხოვრებელი ყარა-დერეში“</a:t>
            </a:r>
            <a:endParaRPr lang="ru-RU"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4" name="Рисунок 3" descr="მხ.ილუშინი-ქურთების საცხოვრებელი ყარა-დერეში-ტ-ზ-34-43">
            <a:extLst>
              <a:ext uri="{FF2B5EF4-FFF2-40B4-BE49-F238E27FC236}">
                <a16:creationId xmlns:a16="http://schemas.microsoft.com/office/drawing/2014/main" id="{94731BE6-3723-4E6F-A003-A506199328D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3314" y="2282417"/>
            <a:ext cx="8485372" cy="4131734"/>
          </a:xfrm>
          <a:prstGeom prst="rect">
            <a:avLst/>
          </a:prstGeom>
          <a:noFill/>
          <a:ln>
            <a:noFill/>
          </a:ln>
        </p:spPr>
      </p:pic>
    </p:spTree>
    <p:extLst>
      <p:ext uri="{BB962C8B-B14F-4D97-AF65-F5344CB8AC3E}">
        <p14:creationId xmlns:p14="http://schemas.microsoft.com/office/powerpoint/2010/main" val="2261399313"/>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par>
                          <p:cTn id="8" fill="hold">
                            <p:stCondLst>
                              <p:cond delay="2000"/>
                            </p:stCondLst>
                            <p:childTnLst>
                              <p:par>
                                <p:cTn id="9" presetID="43"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
                                        <p:tgtEl>
                                          <p:spTgt spid="4"/>
                                        </p:tgtEl>
                                      </p:cBhvr>
                                    </p:animEffect>
                                    <p:anim calcmode="lin" valueType="num">
                                      <p:cBhvr>
                                        <p:cTn id="12" dur="400" fill="hold"/>
                                        <p:tgtEl>
                                          <p:spTgt spid="4"/>
                                        </p:tgtEl>
                                        <p:attrNameLst>
                                          <p:attrName>ppt_x</p:attrName>
                                        </p:attrNameLst>
                                      </p:cBhvr>
                                      <p:tavLst>
                                        <p:tav tm="0">
                                          <p:val>
                                            <p:strVal val="#ppt_x"/>
                                          </p:val>
                                        </p:tav>
                                        <p:tav tm="100000">
                                          <p:val>
                                            <p:strVal val="#ppt_x"/>
                                          </p:val>
                                        </p:tav>
                                      </p:tavLst>
                                    </p:anim>
                                    <p:anim calcmode="lin" valueType="num">
                                      <p:cBhvr>
                                        <p:cTn id="13" dur="400" fill="hold"/>
                                        <p:tgtEl>
                                          <p:spTgt spid="4"/>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C107C30-3722-3CB6-0F44-A56A3E639CEA}"/>
              </a:ext>
            </a:extLst>
          </p:cNvPr>
          <p:cNvSpPr/>
          <p:nvPr/>
        </p:nvSpPr>
        <p:spPr>
          <a:xfrm>
            <a:off x="1507067" y="618067"/>
            <a:ext cx="8713973" cy="954107"/>
          </a:xfrm>
          <a:prstGeom prst="rect">
            <a:avLst/>
          </a:prstGeom>
          <a:noFill/>
        </p:spPr>
        <p:txBody>
          <a:bodyPr wrap="square" lIns="91440" tIns="45720" rIns="91440" bIns="45720">
            <a:spAutoFit/>
          </a:bodyPr>
          <a:lstStyle/>
          <a:p>
            <a:pPr algn="ctr"/>
            <a:r>
              <a:rPr lang="ka-GE"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ავტორი: ვლადიმერ ილუშინი</a:t>
            </a:r>
          </a:p>
          <a:p>
            <a:pPr algn="ctr"/>
            <a:r>
              <a:rPr lang="ka-GE"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დასახელება:“ურემი კამეჩებით“</a:t>
            </a:r>
            <a:endParaRPr lang="ru-RU"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3" name="Рисунок 2" descr="მხ.ილუშინი-ურემი კამეჩებიტ, 1938მუზეუმში შემოვიდა 1943წელს,ტ-ზ37  56">
            <a:extLst>
              <a:ext uri="{FF2B5EF4-FFF2-40B4-BE49-F238E27FC236}">
                <a16:creationId xmlns:a16="http://schemas.microsoft.com/office/drawing/2014/main" id="{A9C73DB0-3CD7-48E4-BC3A-722F75F6485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5133" y="1981200"/>
            <a:ext cx="7586133" cy="4038600"/>
          </a:xfrm>
          <a:prstGeom prst="rect">
            <a:avLst/>
          </a:prstGeom>
          <a:noFill/>
          <a:ln>
            <a:noFill/>
          </a:ln>
        </p:spPr>
      </p:pic>
    </p:spTree>
    <p:extLst>
      <p:ext uri="{BB962C8B-B14F-4D97-AF65-F5344CB8AC3E}">
        <p14:creationId xmlns:p14="http://schemas.microsoft.com/office/powerpoint/2010/main" val="792652551"/>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AF7A222-F5C6-34AB-542F-5B118D0EAEBD}"/>
              </a:ext>
            </a:extLst>
          </p:cNvPr>
          <p:cNvSpPr/>
          <p:nvPr/>
        </p:nvSpPr>
        <p:spPr>
          <a:xfrm>
            <a:off x="584200" y="440267"/>
            <a:ext cx="9636840" cy="1200329"/>
          </a:xfrm>
          <a:prstGeom prst="rect">
            <a:avLst/>
          </a:prstGeom>
          <a:noFill/>
        </p:spPr>
        <p:txBody>
          <a:bodyPr wrap="square" lIns="91440" tIns="45720" rIns="91440" bIns="45720">
            <a:spAutoFit/>
          </a:bodyPr>
          <a:lstStyle/>
          <a:p>
            <a:pPr algn="ctr"/>
            <a:r>
              <a:rPr lang="ka-GE"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ავტორი:ნიკოლოზ იავენკო</a:t>
            </a:r>
          </a:p>
          <a:p>
            <a:pPr algn="ctr"/>
            <a:r>
              <a:rPr lang="ka-GE"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დასახელება:“დამწყები მშენებლები“</a:t>
            </a:r>
            <a:endParaRPr lang="ru-RU"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3" name="Рисунок 2" descr="ნიკოლოზ იაკოვენკდამწყები მშენებლები-1965-ტ-ზ-210-140">
            <a:extLst>
              <a:ext uri="{FF2B5EF4-FFF2-40B4-BE49-F238E27FC236}">
                <a16:creationId xmlns:a16="http://schemas.microsoft.com/office/drawing/2014/main" id="{455E96AB-F06F-492F-8DC2-8EC47694312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7267" y="1718733"/>
            <a:ext cx="5046133" cy="4936067"/>
          </a:xfrm>
          <a:prstGeom prst="rect">
            <a:avLst/>
          </a:prstGeom>
          <a:noFill/>
          <a:ln>
            <a:noFill/>
          </a:ln>
        </p:spPr>
      </p:pic>
    </p:spTree>
    <p:extLst>
      <p:ext uri="{BB962C8B-B14F-4D97-AF65-F5344CB8AC3E}">
        <p14:creationId xmlns:p14="http://schemas.microsoft.com/office/powerpoint/2010/main" val="1890930009"/>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8DA9816-1E2F-0930-B334-919307EA7F35}"/>
              </a:ext>
            </a:extLst>
          </p:cNvPr>
          <p:cNvSpPr/>
          <p:nvPr/>
        </p:nvSpPr>
        <p:spPr>
          <a:xfrm>
            <a:off x="1617133" y="745067"/>
            <a:ext cx="8603907" cy="1323439"/>
          </a:xfrm>
          <a:prstGeom prst="rect">
            <a:avLst/>
          </a:prstGeom>
          <a:noFill/>
        </p:spPr>
        <p:txBody>
          <a:bodyPr wrap="square" lIns="91440" tIns="45720" rIns="91440" bIns="45720">
            <a:spAutoFit/>
          </a:bodyPr>
          <a:lstStyle/>
          <a:p>
            <a:pPr algn="ctr"/>
            <a:r>
              <a:rPr lang="ka-GE"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ავტორი:გრაჩ სეჩენი</a:t>
            </a:r>
          </a:p>
          <a:p>
            <a:pPr algn="ctr"/>
            <a:r>
              <a:rPr lang="ka-GE"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დასახელება:“ყურძნის კრეფა“</a:t>
            </a:r>
          </a:p>
        </p:txBody>
      </p:sp>
      <p:pic>
        <p:nvPicPr>
          <p:cNvPr id="3" name="Рисунок 2" descr="13">
            <a:extLst>
              <a:ext uri="{FF2B5EF4-FFF2-40B4-BE49-F238E27FC236}">
                <a16:creationId xmlns:a16="http://schemas.microsoft.com/office/drawing/2014/main" id="{4E478E7F-29F2-4377-B4FA-63D934A6561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8732" y="2181834"/>
            <a:ext cx="6980707" cy="3645798"/>
          </a:xfrm>
          <a:prstGeom prst="rect">
            <a:avLst/>
          </a:prstGeom>
          <a:noFill/>
          <a:ln>
            <a:noFill/>
          </a:ln>
        </p:spPr>
      </p:pic>
    </p:spTree>
    <p:extLst>
      <p:ext uri="{BB962C8B-B14F-4D97-AF65-F5344CB8AC3E}">
        <p14:creationId xmlns:p14="http://schemas.microsoft.com/office/powerpoint/2010/main" val="19496861"/>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E9797E-CAA2-F97A-E285-BF31B4D90148}"/>
              </a:ext>
            </a:extLst>
          </p:cNvPr>
          <p:cNvSpPr txBox="1"/>
          <p:nvPr/>
        </p:nvSpPr>
        <p:spPr>
          <a:xfrm>
            <a:off x="508001" y="372533"/>
            <a:ext cx="11108266" cy="7148880"/>
          </a:xfrm>
          <a:prstGeom prst="rect">
            <a:avLst/>
          </a:prstGeom>
          <a:noFill/>
        </p:spPr>
        <p:txBody>
          <a:bodyPr wrap="square">
            <a:spAutoFit/>
          </a:bodyPr>
          <a:lstStyle/>
          <a:p>
            <a:pPr>
              <a:lnSpc>
                <a:spcPct val="107000"/>
              </a:lnSpc>
              <a:spcAft>
                <a:spcPts val="800"/>
              </a:spcAft>
            </a:pPr>
            <a:r>
              <a:rPr lang="ka-GE" sz="2000" dirty="0">
                <a:solidFill>
                  <a:srgbClr val="7030A0"/>
                </a:solidFill>
                <a:ea typeface="Calibri" panose="020F0502020204030204" pitchFamily="34" charset="0"/>
                <a:cs typeface="Times New Roman" panose="02020603050405020304" pitchFamily="18" charset="0"/>
              </a:rPr>
              <a:t>ბატონი ლადო შარაშიძე ეხება თეატრის ცხოვრებასაც და თეატრის მხატვრობას. ის ასე მოგვითხრობს.</a:t>
            </a:r>
          </a:p>
          <a:p>
            <a:pPr>
              <a:lnSpc>
                <a:spcPct val="107000"/>
              </a:lnSpc>
              <a:spcAft>
                <a:spcPts val="800"/>
              </a:spcAft>
            </a:pPr>
            <a:r>
              <a:rPr lang="ka-GE" sz="2000" dirty="0">
                <a:solidFill>
                  <a:srgbClr val="7030A0"/>
                </a:solidFill>
                <a:ea typeface="Calibri" panose="020F0502020204030204" pitchFamily="34" charset="0"/>
                <a:cs typeface="Times New Roman" panose="02020603050405020304" pitchFamily="18" charset="0"/>
              </a:rPr>
              <a:t>   „ბათუმის დრამატიული თეატრი სცენაზე საკმაო რეზონანსით  გამოხმაურებული  რიგი დადგმებისა,  მხატვრულ გაფორმებით ავტორებად აქტიური მხატვრები გვევლინებიან. ოციანი წლების შუალედში ბათუმის თეატრი რესპუბლიკაში ერთ-ერთ საუკეთესოდ ითვლებოდა.</a:t>
            </a:r>
          </a:p>
          <a:p>
            <a:pPr>
              <a:lnSpc>
                <a:spcPct val="107000"/>
              </a:lnSpc>
              <a:spcAft>
                <a:spcPts val="800"/>
              </a:spcAft>
            </a:pPr>
            <a:r>
              <a:rPr lang="ka-GE" sz="2000" dirty="0">
                <a:solidFill>
                  <a:srgbClr val="7030A0"/>
                </a:solidFill>
                <a:ea typeface="Calibri" panose="020F0502020204030204" pitchFamily="34" charset="0"/>
                <a:cs typeface="Times New Roman" panose="02020603050405020304" pitchFamily="18" charset="0"/>
              </a:rPr>
              <a:t>    მას სათავეში ედგა ცნობილი რეჟისორი გაბრიელ ღვინიაშვილი. მაღალი კულტურის რეჟისორმა თეატრში სამუშაოდ  ბათუმელი მხატვარი ნიკოლაი პოგოდინი მიიწვია და რამოდენიმე პიესის გაფორმება დაავალა. ახალგაზრდა მხატვარმა ამ  ამოცანას შესანიშნავად გაართვა თავი. განსაკუთრებით ბრწყინავდა მისი მონუმენტური დეკორაციები დადგმაში „შავი მატარებელი“.</a:t>
            </a:r>
          </a:p>
          <a:p>
            <a:pPr>
              <a:lnSpc>
                <a:spcPct val="107000"/>
              </a:lnSpc>
              <a:spcAft>
                <a:spcPts val="800"/>
              </a:spcAft>
            </a:pPr>
            <a:r>
              <a:rPr lang="ka-GE" sz="2000" dirty="0">
                <a:solidFill>
                  <a:srgbClr val="7030A0"/>
                </a:solidFill>
                <a:ea typeface="Calibri" panose="020F0502020204030204" pitchFamily="34" charset="0"/>
                <a:cs typeface="Times New Roman" panose="02020603050405020304" pitchFamily="18" charset="0"/>
              </a:rPr>
              <a:t>     ბათუმელი მხატვრების თეატრთან შემოქმედებითი კავშირი შემდგომში კიდევ უფრო განამტკიცა ცნობილმა რეჟისორმა ალექსანდრე (შოშია) ჩხარტიშვილმა,  რომელიც საკმაო დროის მანძილზე ხელმძღვანელობდა ჩვენს დრამატულ თეატრს. მთელი რიგი დადგმების მხატვრობა შესრულებული იყო დურსუნ ინაიშვილის მიერ. იგი ხუთი წლის მანძილზე ასრულებდა თეატრის  მთავარი მხატვრის მოვალეობას. შემდეგ ანტონ ფილიპოვი დაინიშნა თეატრის მთავარ მხატვრად, რომელიც 40 წლის განმავლობაში უცვლელად მუშაობდა ამ თანამდებობაზე.</a:t>
            </a:r>
          </a:p>
          <a:p>
            <a:pPr>
              <a:lnSpc>
                <a:spcPct val="107000"/>
              </a:lnSpc>
              <a:spcAft>
                <a:spcPts val="800"/>
              </a:spcAft>
            </a:pPr>
            <a:endParaRPr lang="ka-GE" dirty="0">
              <a:ea typeface="Calibri" panose="020F0502020204030204" pitchFamily="34" charset="0"/>
              <a:cs typeface="Times New Roman" panose="02020603050405020304" pitchFamily="18" charset="0"/>
            </a:endParaRPr>
          </a:p>
          <a:p>
            <a:pPr>
              <a:lnSpc>
                <a:spcPct val="107000"/>
              </a:lnSpc>
              <a:spcAft>
                <a:spcPts val="800"/>
              </a:spcAft>
            </a:pPr>
            <a:r>
              <a:rPr lang="ka-GE" sz="2000" dirty="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7894509"/>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 (2)">
            <a:extLst>
              <a:ext uri="{FF2B5EF4-FFF2-40B4-BE49-F238E27FC236}">
                <a16:creationId xmlns:a16="http://schemas.microsoft.com/office/drawing/2014/main" id="{652AE8FF-67D2-461C-955E-1B93C947887C}"/>
              </a:ext>
            </a:extLst>
          </p:cNvPr>
          <p:cNvPicPr>
            <a:picLocks noGrp="1"/>
          </p:cNvPicPr>
          <p:nvPr>
            <p:ph type="pic" idx="1"/>
          </p:nvPr>
        </p:nvPicPr>
        <p:blipFill>
          <a:blip r:embed="rId2">
            <a:extLst>
              <a:ext uri="{28A0092B-C50C-407E-A947-70E740481C1C}">
                <a14:useLocalDpi xmlns:a14="http://schemas.microsoft.com/office/drawing/2010/main" val="0"/>
              </a:ext>
            </a:extLst>
          </a:blip>
          <a:srcRect l="5892" r="5892"/>
          <a:stretch>
            <a:fillRect/>
          </a:stretch>
        </p:blipFill>
        <p:spPr bwMode="auto">
          <a:xfrm>
            <a:off x="5420255" y="457200"/>
            <a:ext cx="6172200" cy="4873625"/>
          </a:xfrm>
          <a:prstGeom prst="rect">
            <a:avLst/>
          </a:prstGeom>
          <a:noFill/>
          <a:ln>
            <a:noFill/>
          </a:ln>
        </p:spPr>
      </p:pic>
      <p:sp>
        <p:nvSpPr>
          <p:cNvPr id="4" name="Текст 3">
            <a:extLst>
              <a:ext uri="{FF2B5EF4-FFF2-40B4-BE49-F238E27FC236}">
                <a16:creationId xmlns:a16="http://schemas.microsoft.com/office/drawing/2014/main" id="{9AE4B211-0A47-CD70-74E3-E5FDEB6AA13B}"/>
              </a:ext>
            </a:extLst>
          </p:cNvPr>
          <p:cNvSpPr>
            <a:spLocks noGrp="1"/>
          </p:cNvSpPr>
          <p:nvPr>
            <p:ph type="body" sz="half" idx="2"/>
          </p:nvPr>
        </p:nvSpPr>
        <p:spPr>
          <a:xfrm>
            <a:off x="880533" y="575733"/>
            <a:ext cx="3891492" cy="5293255"/>
          </a:xfrm>
        </p:spPr>
        <p:txBody>
          <a:bodyPr/>
          <a:lstStyle/>
          <a:p>
            <a:r>
              <a:rPr lang="ka-GE" sz="2000" dirty="0">
                <a:solidFill>
                  <a:srgbClr val="7030A0"/>
                </a:solidFill>
                <a:ea typeface="Calibri" panose="020F0502020204030204" pitchFamily="34" charset="0"/>
                <a:cs typeface="Times New Roman" panose="02020603050405020304" pitchFamily="18" charset="0"/>
              </a:rPr>
              <a:t>აქ დაცულია ძირითადად XXსაუკუნის დასაწყისის   მხატვრების შემოქმედება. მათ შორის არის დიმიტრი პოხომოვი, მარიამნა სტოლპნიკოვა, მამუდ ბოლქვაძე, ოლღა ჩაჩუა-სელეზნიოვა, ვლადიმერ სელეზნიოვი,  ვართან ჩიზმენჯიანი, ვლადიმერ ილუშინი, ლადო გუდიაშვილი, ელენა ახვლედიანი, უჩა ჯაფარიძე, შოთა ზამთარაძე, დურსუნ ინაიშვილი, ანტონ ფილიპოვი, შოთა ხოლუაშვილი და სხვები.</a:t>
            </a:r>
            <a:endParaRPr lang="ka-GE"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7" name="TextBox 6">
            <a:extLst>
              <a:ext uri="{FF2B5EF4-FFF2-40B4-BE49-F238E27FC236}">
                <a16:creationId xmlns:a16="http://schemas.microsoft.com/office/drawing/2014/main" id="{72D292CB-7523-79A9-5A09-B5D7E6FEAEB2}"/>
              </a:ext>
            </a:extLst>
          </p:cNvPr>
          <p:cNvSpPr txBox="1"/>
          <p:nvPr/>
        </p:nvSpPr>
        <p:spPr>
          <a:xfrm>
            <a:off x="5496455" y="5409705"/>
            <a:ext cx="6096000" cy="972574"/>
          </a:xfrm>
          <a:prstGeom prst="rect">
            <a:avLst/>
          </a:prstGeom>
          <a:noFill/>
        </p:spPr>
        <p:txBody>
          <a:bodyPr wrap="square">
            <a:spAutoFit/>
          </a:bodyPr>
          <a:lstStyle/>
          <a:p>
            <a:pPr>
              <a:lnSpc>
                <a:spcPct val="107000"/>
              </a:lnSpc>
              <a:spcAft>
                <a:spcPts val="0"/>
              </a:spcAft>
            </a:pPr>
            <a:r>
              <a:rPr lang="ka-GE" sz="1800" b="1" dirty="0">
                <a:solidFill>
                  <a:srgbClr val="7030A0"/>
                </a:solidFill>
                <a:ea typeface="Times New Roman" panose="02020603050405020304" pitchFamily="18" charset="0"/>
                <a:cs typeface="Sylfaen" panose="010A0502050306030303" pitchFamily="18" charset="0"/>
              </a:rPr>
              <a:t>ავტორი: დურსუნ ინაიშვილი </a:t>
            </a:r>
          </a:p>
          <a:p>
            <a:pPr>
              <a:lnSpc>
                <a:spcPct val="107000"/>
              </a:lnSpc>
              <a:spcAft>
                <a:spcPts val="0"/>
              </a:spcAft>
            </a:pPr>
            <a:r>
              <a:rPr lang="ka-GE" sz="1800" b="1" dirty="0">
                <a:solidFill>
                  <a:srgbClr val="7030A0"/>
                </a:solidFill>
                <a:ea typeface="Times New Roman" panose="02020603050405020304" pitchFamily="18" charset="0"/>
                <a:cs typeface="Sylfaen" panose="010A0502050306030303" pitchFamily="18" charset="0"/>
              </a:rPr>
              <a:t>დასახელება: „ვოროშილოვი აჭარაში ჩაისა და ციტრუსის </a:t>
            </a:r>
          </a:p>
          <a:p>
            <a:pPr>
              <a:lnSpc>
                <a:spcPct val="107000"/>
              </a:lnSpc>
              <a:spcAft>
                <a:spcPts val="0"/>
              </a:spcAft>
            </a:pPr>
            <a:r>
              <a:rPr lang="ka-GE" sz="1800" b="1" dirty="0">
                <a:solidFill>
                  <a:srgbClr val="7030A0"/>
                </a:solidFill>
                <a:ea typeface="Times New Roman" panose="02020603050405020304" pitchFamily="18" charset="0"/>
                <a:cs typeface="Sylfaen" panose="010A0502050306030303" pitchFamily="18" charset="0"/>
              </a:rPr>
              <a:t>პლანტაციაში“</a:t>
            </a:r>
          </a:p>
        </p:txBody>
      </p:sp>
    </p:spTree>
    <p:extLst>
      <p:ext uri="{BB962C8B-B14F-4D97-AF65-F5344CB8AC3E}">
        <p14:creationId xmlns:p14="http://schemas.microsoft.com/office/powerpoint/2010/main" val="3838191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340CE3-D94C-FEDD-A085-B0F203FFCF6F}"/>
              </a:ext>
            </a:extLst>
          </p:cNvPr>
          <p:cNvSpPr>
            <a:spLocks noGrp="1"/>
          </p:cNvSpPr>
          <p:nvPr>
            <p:ph type="title"/>
          </p:nvPr>
        </p:nvSpPr>
        <p:spPr>
          <a:xfrm>
            <a:off x="465668" y="365125"/>
            <a:ext cx="5630332" cy="1325563"/>
          </a:xfrm>
        </p:spPr>
        <p:txBody>
          <a:bodyPr>
            <a:normAutofit fontScale="90000"/>
          </a:bodyPr>
          <a:lstStyle/>
          <a:p>
            <a:r>
              <a:rPr lang="ka-GE" sz="2700" dirty="0">
                <a:solidFill>
                  <a:srgbClr val="7030A0"/>
                </a:solidFill>
                <a:ea typeface="Calibri" panose="020F0502020204030204" pitchFamily="34" charset="0"/>
                <a:cs typeface="Times New Roman" panose="02020603050405020304" pitchFamily="18" charset="0"/>
              </a:rPr>
              <a:t>ავტორი: ოლღა ჩაჩუა-სელეზნიოვა</a:t>
            </a:r>
            <a:br>
              <a:rPr lang="ka-GE" dirty="0">
                <a:solidFill>
                  <a:srgbClr val="7030A0"/>
                </a:solidFill>
                <a:ea typeface="Calibri" panose="020F0502020204030204" pitchFamily="34" charset="0"/>
                <a:cs typeface="Times New Roman" panose="02020603050405020304" pitchFamily="18" charset="0"/>
              </a:rPr>
            </a:br>
            <a:r>
              <a:rPr lang="ka-GE" sz="1800" dirty="0">
                <a:solidFill>
                  <a:srgbClr val="7030A0"/>
                </a:solidFill>
              </a:rPr>
              <a:t>დასახელება:“მეუღლის ვლადიმერ სელეზნიოვის</a:t>
            </a:r>
            <a:br>
              <a:rPr lang="ka-GE" sz="1800" dirty="0">
                <a:solidFill>
                  <a:srgbClr val="7030A0"/>
                </a:solidFill>
              </a:rPr>
            </a:br>
            <a:r>
              <a:rPr lang="ka-GE" sz="1800" dirty="0">
                <a:solidFill>
                  <a:srgbClr val="7030A0"/>
                </a:solidFill>
              </a:rPr>
              <a:t> პორტრეტი“</a:t>
            </a:r>
            <a:br>
              <a:rPr lang="en-US" sz="1800" dirty="0">
                <a:solidFill>
                  <a:srgbClr val="7030A0"/>
                </a:solidFill>
              </a:rPr>
            </a:br>
            <a:endParaRPr lang="ru-RU" sz="1800" dirty="0">
              <a:solidFill>
                <a:srgbClr val="7030A0"/>
              </a:solidFill>
            </a:endParaRPr>
          </a:p>
        </p:txBody>
      </p:sp>
      <p:pic>
        <p:nvPicPr>
          <p:cNvPr id="5" name="Объект 4" descr="24">
            <a:extLst>
              <a:ext uri="{FF2B5EF4-FFF2-40B4-BE49-F238E27FC236}">
                <a16:creationId xmlns:a16="http://schemas.microsoft.com/office/drawing/2014/main" id="{D3A4F044-5486-43B8-AB9B-6BE8CAC8FBAC}"/>
              </a:ext>
            </a:extLst>
          </p:cNvPr>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677659" y="2230071"/>
            <a:ext cx="3166533" cy="4160308"/>
          </a:xfrm>
          <a:prstGeom prst="rect">
            <a:avLst/>
          </a:prstGeom>
          <a:noFill/>
          <a:ln>
            <a:noFill/>
          </a:ln>
        </p:spPr>
      </p:pic>
      <p:pic>
        <p:nvPicPr>
          <p:cNvPr id="6" name="Объект 5" descr="23">
            <a:extLst>
              <a:ext uri="{FF2B5EF4-FFF2-40B4-BE49-F238E27FC236}">
                <a16:creationId xmlns:a16="http://schemas.microsoft.com/office/drawing/2014/main" id="{17668F93-F3C7-4A1E-A9A6-72A37C4E1735}"/>
              </a:ext>
            </a:extLst>
          </p:cNvPr>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7503747" y="2297804"/>
            <a:ext cx="4072466" cy="4092575"/>
          </a:xfrm>
          <a:prstGeom prst="rect">
            <a:avLst/>
          </a:prstGeom>
          <a:noFill/>
          <a:ln>
            <a:noFill/>
          </a:ln>
        </p:spPr>
      </p:pic>
      <p:sp>
        <p:nvSpPr>
          <p:cNvPr id="8" name="TextBox 7">
            <a:extLst>
              <a:ext uri="{FF2B5EF4-FFF2-40B4-BE49-F238E27FC236}">
                <a16:creationId xmlns:a16="http://schemas.microsoft.com/office/drawing/2014/main" id="{D5BA4250-2668-ECC2-79E0-CDA8B8ABF5C4}"/>
              </a:ext>
            </a:extLst>
          </p:cNvPr>
          <p:cNvSpPr txBox="1"/>
          <p:nvPr/>
        </p:nvSpPr>
        <p:spPr>
          <a:xfrm>
            <a:off x="6299200" y="639017"/>
            <a:ext cx="4944533" cy="876587"/>
          </a:xfrm>
          <a:prstGeom prst="rect">
            <a:avLst/>
          </a:prstGeom>
          <a:noFill/>
        </p:spPr>
        <p:txBody>
          <a:bodyPr wrap="square">
            <a:spAutoFit/>
          </a:bodyPr>
          <a:lstStyle/>
          <a:p>
            <a:pPr>
              <a:lnSpc>
                <a:spcPct val="107000"/>
              </a:lnSpc>
              <a:spcAft>
                <a:spcPts val="800"/>
              </a:spcAft>
            </a:pPr>
            <a:r>
              <a:rPr lang="ka-GE" sz="2400" dirty="0">
                <a:solidFill>
                  <a:srgbClr val="7030A0"/>
                </a:solidFill>
                <a:ea typeface="Calibri" panose="020F0502020204030204" pitchFamily="34" charset="0"/>
                <a:cs typeface="Times New Roman" panose="02020603050405020304" pitchFamily="18" charset="0"/>
              </a:rPr>
              <a:t>ავტორი: ანა  სელეზნიოვა</a:t>
            </a:r>
          </a:p>
          <a:p>
            <a:pPr>
              <a:lnSpc>
                <a:spcPct val="107000"/>
              </a:lnSpc>
              <a:spcAft>
                <a:spcPts val="800"/>
              </a:spcAft>
            </a:pPr>
            <a:r>
              <a:rPr lang="ka-GE" dirty="0">
                <a:solidFill>
                  <a:srgbClr val="7030A0"/>
                </a:solidFill>
                <a:ea typeface="Calibri" panose="020F0502020204030204" pitchFamily="34" charset="0"/>
                <a:cs typeface="Times New Roman" panose="02020603050405020304" pitchFamily="18" charset="0"/>
              </a:rPr>
              <a:t>დასახელება:„</a:t>
            </a:r>
            <a:r>
              <a:rPr lang="de-AT" dirty="0">
                <a:solidFill>
                  <a:srgbClr val="7030A0"/>
                </a:solidFill>
                <a:ea typeface="Calibri" panose="020F0502020204030204" pitchFamily="34" charset="0"/>
                <a:cs typeface="Times New Roman" panose="02020603050405020304" pitchFamily="18" charset="0"/>
              </a:rPr>
              <a:t> </a:t>
            </a:r>
            <a:r>
              <a:rPr lang="ka-GE" i="1" dirty="0">
                <a:solidFill>
                  <a:srgbClr val="7030A0"/>
                </a:solidFill>
                <a:ea typeface="Calibri" panose="020F0502020204030204" pitchFamily="34" charset="0"/>
                <a:cs typeface="Times New Roman" panose="02020603050405020304" pitchFamily="18" charset="0"/>
              </a:rPr>
              <a:t>ავტოპორტრეტი</a:t>
            </a:r>
            <a:r>
              <a:rPr lang="ka-GE" dirty="0">
                <a:solidFill>
                  <a:srgbClr val="7030A0"/>
                </a:solidFill>
                <a:ea typeface="Calibri" panose="020F0502020204030204" pitchFamily="34" charset="0"/>
                <a:cs typeface="Times New Roman" panose="02020603050405020304" pitchFamily="18" charset="0"/>
              </a:rPr>
              <a:t>“</a:t>
            </a:r>
            <a:endParaRPr lang="ka-GE" dirty="0">
              <a:solidFill>
                <a:srgbClr val="7030A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214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edge">
                                      <p:cBhvr>
                                        <p:cTn id="11" dur="2000"/>
                                        <p:tgtEl>
                                          <p:spTgt spid="5"/>
                                        </p:tgtEl>
                                      </p:cBhvr>
                                    </p:animEffect>
                                  </p:childTnLst>
                                </p:cTn>
                              </p:par>
                            </p:childTnLst>
                          </p:cTn>
                        </p:par>
                        <p:par>
                          <p:cTn id="12" fill="hold">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par>
                          <p:cTn id="16" fill="hold">
                            <p:stCondLst>
                              <p:cond delay="4500"/>
                            </p:stCondLst>
                            <p:childTnLst>
                              <p:par>
                                <p:cTn id="17" presetID="31"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63">
            <a:extLst>
              <a:ext uri="{FF2B5EF4-FFF2-40B4-BE49-F238E27FC236}">
                <a16:creationId xmlns:a16="http://schemas.microsoft.com/office/drawing/2014/main" id="{A58BE2CD-F6A4-400E-A16D-2340AA07D239}"/>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6850" y="2270079"/>
            <a:ext cx="2328332" cy="3295126"/>
          </a:xfrm>
          <a:prstGeom prst="rect">
            <a:avLst/>
          </a:prstGeom>
          <a:noFill/>
          <a:ln>
            <a:noFill/>
          </a:ln>
        </p:spPr>
      </p:pic>
      <p:pic>
        <p:nvPicPr>
          <p:cNvPr id="5" name="Рисунок 4" descr="09">
            <a:extLst>
              <a:ext uri="{FF2B5EF4-FFF2-40B4-BE49-F238E27FC236}">
                <a16:creationId xmlns:a16="http://schemas.microsoft.com/office/drawing/2014/main" id="{EAD359D8-39A9-4C60-B35C-ED6B2837035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80285" y="2270079"/>
            <a:ext cx="2774229" cy="3364416"/>
          </a:xfrm>
          <a:prstGeom prst="rect">
            <a:avLst/>
          </a:prstGeom>
          <a:noFill/>
          <a:ln>
            <a:noFill/>
          </a:ln>
        </p:spPr>
      </p:pic>
      <p:pic>
        <p:nvPicPr>
          <p:cNvPr id="6" name="Рисунок 5" descr="ვლადიმერ სელეზნიოვი-მხატვარ ფეოდოროვოჩის პორტრეტ1960შეძენილია 1981წელს ოლღა ჩაჩუა სელეზნიოვისაგან ტ-მ 42-40">
            <a:extLst>
              <a:ext uri="{FF2B5EF4-FFF2-40B4-BE49-F238E27FC236}">
                <a16:creationId xmlns:a16="http://schemas.microsoft.com/office/drawing/2014/main" id="{20F4BDFB-40DC-42FF-AAD8-0D2F1389D32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763" y="2270079"/>
            <a:ext cx="2812276" cy="3247438"/>
          </a:xfrm>
          <a:prstGeom prst="rect">
            <a:avLst/>
          </a:prstGeom>
          <a:noFill/>
          <a:ln>
            <a:noFill/>
          </a:ln>
        </p:spPr>
      </p:pic>
      <p:sp>
        <p:nvSpPr>
          <p:cNvPr id="8" name="TextBox 7">
            <a:extLst>
              <a:ext uri="{FF2B5EF4-FFF2-40B4-BE49-F238E27FC236}">
                <a16:creationId xmlns:a16="http://schemas.microsoft.com/office/drawing/2014/main" id="{E33FA037-58CC-E086-7D20-5E003780A950}"/>
              </a:ext>
            </a:extLst>
          </p:cNvPr>
          <p:cNvSpPr txBox="1"/>
          <p:nvPr/>
        </p:nvSpPr>
        <p:spPr>
          <a:xfrm>
            <a:off x="118533" y="633000"/>
            <a:ext cx="3183467" cy="745973"/>
          </a:xfrm>
          <a:prstGeom prst="rect">
            <a:avLst/>
          </a:prstGeom>
          <a:noFill/>
        </p:spPr>
        <p:txBody>
          <a:bodyPr wrap="square">
            <a:spAutoFit/>
          </a:bodyPr>
          <a:lstStyle/>
          <a:p>
            <a:pPr>
              <a:lnSpc>
                <a:spcPct val="107000"/>
              </a:lnSpc>
              <a:spcAft>
                <a:spcPts val="800"/>
              </a:spcAft>
            </a:pPr>
            <a:r>
              <a:rPr lang="ka-GE" sz="1800" dirty="0">
                <a:solidFill>
                  <a:srgbClr val="7030A0"/>
                </a:solidFill>
                <a:ea typeface="Calibri" panose="020F0502020204030204" pitchFamily="34" charset="0"/>
                <a:cs typeface="Times New Roman" panose="02020603050405020304" pitchFamily="18" charset="0"/>
              </a:rPr>
              <a:t>ავტორი:ეფრემოვი ივანე                     </a:t>
            </a:r>
          </a:p>
          <a:p>
            <a:pPr>
              <a:lnSpc>
                <a:spcPct val="107000"/>
              </a:lnSpc>
              <a:spcAft>
                <a:spcPts val="800"/>
              </a:spcAft>
            </a:pPr>
            <a:r>
              <a:rPr lang="ka-GE" sz="1600" dirty="0">
                <a:solidFill>
                  <a:srgbClr val="7030A0"/>
                </a:solidFill>
                <a:ea typeface="Calibri" panose="020F0502020204030204" pitchFamily="34" charset="0"/>
                <a:cs typeface="Times New Roman" panose="02020603050405020304" pitchFamily="18" charset="0"/>
              </a:rPr>
              <a:t>დასახელება:</a:t>
            </a:r>
            <a:r>
              <a:rPr lang="ka-GE" sz="1600" dirty="0">
                <a:solidFill>
                  <a:srgbClr val="7030A0"/>
                </a:solidFill>
                <a:ea typeface="Calibri" panose="020F0502020204030204" pitchFamily="34" charset="0"/>
                <a:cs typeface="Sylfaen" panose="010A0502050306030303" pitchFamily="18" charset="0"/>
              </a:rPr>
              <a:t> </a:t>
            </a:r>
            <a:r>
              <a:rPr lang="ka-GE" sz="1600" dirty="0">
                <a:solidFill>
                  <a:srgbClr val="7030A0"/>
                </a:solidFill>
                <a:latin typeface="Calibri" panose="020F0502020204030204" pitchFamily="34" charset="0"/>
                <a:ea typeface="Calibri" panose="020F0502020204030204" pitchFamily="34" charset="0"/>
                <a:cs typeface="Times New Roman" panose="02020603050405020304" pitchFamily="18" charset="0"/>
              </a:rPr>
              <a:t>„ავტოპორტრეტი“</a:t>
            </a:r>
            <a:endParaRPr lang="ru-RU" sz="1600" dirty="0">
              <a:solidFill>
                <a:srgbClr val="7030A0"/>
              </a:solidFill>
            </a:endParaRPr>
          </a:p>
        </p:txBody>
      </p:sp>
      <p:sp>
        <p:nvSpPr>
          <p:cNvPr id="10" name="TextBox 9">
            <a:extLst>
              <a:ext uri="{FF2B5EF4-FFF2-40B4-BE49-F238E27FC236}">
                <a16:creationId xmlns:a16="http://schemas.microsoft.com/office/drawing/2014/main" id="{8C9780E6-4CA8-7FE3-172C-B862D132BB11}"/>
              </a:ext>
            </a:extLst>
          </p:cNvPr>
          <p:cNvSpPr txBox="1"/>
          <p:nvPr/>
        </p:nvSpPr>
        <p:spPr>
          <a:xfrm>
            <a:off x="3682999" y="622676"/>
            <a:ext cx="3908762" cy="746871"/>
          </a:xfrm>
          <a:prstGeom prst="rect">
            <a:avLst/>
          </a:prstGeom>
          <a:noFill/>
        </p:spPr>
        <p:txBody>
          <a:bodyPr wrap="square">
            <a:spAutoFit/>
          </a:bodyPr>
          <a:lstStyle/>
          <a:p>
            <a:pPr>
              <a:lnSpc>
                <a:spcPct val="107000"/>
              </a:lnSpc>
              <a:spcAft>
                <a:spcPts val="800"/>
              </a:spcAft>
            </a:pPr>
            <a:r>
              <a:rPr lang="ka-GE" sz="1800" dirty="0">
                <a:solidFill>
                  <a:srgbClr val="7030A0"/>
                </a:solidFill>
                <a:ea typeface="Calibri" panose="020F0502020204030204" pitchFamily="34" charset="0"/>
                <a:cs typeface="Times New Roman" panose="02020603050405020304" pitchFamily="18" charset="0"/>
              </a:rPr>
              <a:t>ავტორი: ილუშინი ვლადიმერი</a:t>
            </a:r>
          </a:p>
          <a:p>
            <a:pPr>
              <a:lnSpc>
                <a:spcPct val="107000"/>
              </a:lnSpc>
              <a:spcAft>
                <a:spcPts val="800"/>
              </a:spcAft>
            </a:pPr>
            <a:r>
              <a:rPr lang="ka-GE" sz="1600" dirty="0">
                <a:solidFill>
                  <a:srgbClr val="7030A0"/>
                </a:solidFill>
                <a:ea typeface="Calibri" panose="020F0502020204030204" pitchFamily="34" charset="0"/>
                <a:cs typeface="Times New Roman" panose="02020603050405020304" pitchFamily="18" charset="0"/>
              </a:rPr>
              <a:t>დასახელება-“</a:t>
            </a:r>
            <a:r>
              <a:rPr lang="ka-GE" sz="1600" i="1" dirty="0">
                <a:solidFill>
                  <a:srgbClr val="7030A0"/>
                </a:solidFill>
                <a:ea typeface="Calibri" panose="020F0502020204030204" pitchFamily="34" charset="0"/>
                <a:cs typeface="Times New Roman" panose="02020603050405020304" pitchFamily="18" charset="0"/>
              </a:rPr>
              <a:t>ვლადიმერ სელეზნიოვი“</a:t>
            </a:r>
          </a:p>
        </p:txBody>
      </p:sp>
      <p:sp>
        <p:nvSpPr>
          <p:cNvPr id="12" name="TextBox 11">
            <a:extLst>
              <a:ext uri="{FF2B5EF4-FFF2-40B4-BE49-F238E27FC236}">
                <a16:creationId xmlns:a16="http://schemas.microsoft.com/office/drawing/2014/main" id="{9C63459F-047E-EFD0-6F10-D712C53E1502}"/>
              </a:ext>
            </a:extLst>
          </p:cNvPr>
          <p:cNvSpPr txBox="1"/>
          <p:nvPr/>
        </p:nvSpPr>
        <p:spPr>
          <a:xfrm>
            <a:off x="7972760" y="463400"/>
            <a:ext cx="3920066" cy="1047274"/>
          </a:xfrm>
          <a:prstGeom prst="rect">
            <a:avLst/>
          </a:prstGeom>
          <a:noFill/>
        </p:spPr>
        <p:txBody>
          <a:bodyPr wrap="square">
            <a:spAutoFit/>
          </a:bodyPr>
          <a:lstStyle/>
          <a:p>
            <a:pPr>
              <a:lnSpc>
                <a:spcPct val="107000"/>
              </a:lnSpc>
              <a:spcAft>
                <a:spcPts val="800"/>
              </a:spcAft>
            </a:pPr>
            <a:r>
              <a:rPr lang="ka-GE" sz="1800" dirty="0">
                <a:solidFill>
                  <a:srgbClr val="7030A0"/>
                </a:solidFill>
                <a:ea typeface="Calibri" panose="020F0502020204030204" pitchFamily="34" charset="0"/>
                <a:cs typeface="Times New Roman" panose="02020603050405020304" pitchFamily="18" charset="0"/>
              </a:rPr>
              <a:t>ავტორი: სელეზნიოვი ვლადიმერი  </a:t>
            </a:r>
          </a:p>
          <a:p>
            <a:pPr>
              <a:lnSpc>
                <a:spcPct val="107000"/>
              </a:lnSpc>
              <a:spcAft>
                <a:spcPts val="800"/>
              </a:spcAft>
            </a:pPr>
            <a:r>
              <a:rPr lang="ka-GE" sz="1400" dirty="0">
                <a:solidFill>
                  <a:srgbClr val="7030A0"/>
                </a:solidFill>
                <a:ea typeface="Calibri" panose="020F0502020204030204" pitchFamily="34" charset="0"/>
                <a:cs typeface="Times New Roman" panose="02020603050405020304" pitchFamily="18" charset="0"/>
              </a:rPr>
              <a:t>დასახელება: „მხატვარ ფეოდოროვიჩის</a:t>
            </a:r>
          </a:p>
          <a:p>
            <a:pPr>
              <a:lnSpc>
                <a:spcPct val="107000"/>
              </a:lnSpc>
              <a:spcAft>
                <a:spcPts val="800"/>
              </a:spcAft>
            </a:pPr>
            <a:r>
              <a:rPr lang="ka-GE" sz="1400" dirty="0">
                <a:solidFill>
                  <a:srgbClr val="7030A0"/>
                </a:solidFill>
                <a:ea typeface="Calibri" panose="020F0502020204030204" pitchFamily="34" charset="0"/>
                <a:cs typeface="Times New Roman" panose="02020603050405020304" pitchFamily="18" charset="0"/>
              </a:rPr>
              <a:t> პორტრეტი“</a:t>
            </a:r>
            <a:endParaRPr lang="ru-RU" sz="1400" dirty="0">
              <a:solidFill>
                <a:srgbClr val="7030A0"/>
              </a:solidFill>
            </a:endParaRPr>
          </a:p>
        </p:txBody>
      </p:sp>
    </p:spTree>
    <p:extLst>
      <p:ext uri="{BB962C8B-B14F-4D97-AF65-F5344CB8AC3E}">
        <p14:creationId xmlns:p14="http://schemas.microsoft.com/office/powerpoint/2010/main" val="314650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2500"/>
                            </p:stCondLst>
                            <p:childTnLst>
                              <p:par>
                                <p:cTn id="13" presetID="4"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2000"/>
                                        <p:tgtEl>
                                          <p:spTgt spid="10"/>
                                        </p:tgtEl>
                                      </p:cBhvr>
                                    </p:animEffect>
                                  </p:childTnLst>
                                </p:cTn>
                              </p:par>
                            </p:childTnLst>
                          </p:cTn>
                        </p:par>
                        <p:par>
                          <p:cTn id="16" fill="hold">
                            <p:stCondLst>
                              <p:cond delay="4500"/>
                            </p:stCondLst>
                            <p:childTnLst>
                              <p:par>
                                <p:cTn id="17" presetID="16" presetClass="entr" presetSubtype="2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par>
                          <p:cTn id="20" fill="hold">
                            <p:stCondLst>
                              <p:cond delay="5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childTnLst>
                          </p:cTn>
                        </p:par>
                        <p:par>
                          <p:cTn id="25" fill="hold">
                            <p:stCondLst>
                              <p:cond delay="5500"/>
                            </p:stCondLst>
                            <p:childTnLst>
                              <p:par>
                                <p:cTn id="26" presetID="22" presetClass="entr" presetSubtype="4"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2B4BA40B-4878-30D9-DD6D-69BE5267F8A3}"/>
              </a:ext>
            </a:extLst>
          </p:cNvPr>
          <p:cNvSpPr/>
          <p:nvPr/>
        </p:nvSpPr>
        <p:spPr>
          <a:xfrm>
            <a:off x="2201333" y="1490133"/>
            <a:ext cx="7608985" cy="2862322"/>
          </a:xfrm>
          <a:prstGeom prst="rect">
            <a:avLst/>
          </a:prstGeom>
          <a:noFill/>
          <a:scene3d>
            <a:camera prst="perspectiveRelaxed"/>
            <a:lightRig rig="threePt" dir="t"/>
          </a:scene3d>
        </p:spPr>
        <p:txBody>
          <a:bodyPr wrap="square" lIns="91440" tIns="45720" rIns="91440" bIns="45720">
            <a:spAutoFit/>
          </a:bodyPr>
          <a:lstStyle/>
          <a:p>
            <a:pPr algn="ctr"/>
            <a:r>
              <a:rPr lang="ka-GE" sz="6000" b="1" dirty="0">
                <a:ln w="12700">
                  <a:solidFill>
                    <a:schemeClr val="accent1"/>
                  </a:solidFill>
                  <a:prstDash val="solid"/>
                </a:ln>
                <a:solidFill>
                  <a:schemeClr val="accent1">
                    <a:lumMod val="40000"/>
                    <a:lumOff val="60000"/>
                  </a:schemeClr>
                </a:solidFill>
                <a:effectLst>
                  <a:outerShdw dist="38100" dir="2640000" algn="bl" rotWithShape="0">
                    <a:schemeClr val="accent1"/>
                  </a:outerShdw>
                </a:effectLst>
              </a:rPr>
              <a:t>ხარიტონ ახვლედიანის</a:t>
            </a:r>
          </a:p>
          <a:p>
            <a:pPr algn="ctr"/>
            <a:r>
              <a:rPr lang="ka-GE" sz="6000" b="1" cap="none" spc="0" dirty="0">
                <a:ln w="12700">
                  <a:solidFill>
                    <a:schemeClr val="accent1"/>
                  </a:solidFill>
                  <a:prstDash val="solid"/>
                </a:ln>
                <a:solidFill>
                  <a:schemeClr val="accent1">
                    <a:lumMod val="40000"/>
                    <a:lumOff val="60000"/>
                  </a:schemeClr>
                </a:solidFill>
                <a:effectLst>
                  <a:outerShdw dist="38100" dir="2640000" algn="bl" rotWithShape="0">
                    <a:schemeClr val="accent1"/>
                  </a:outerShdw>
                </a:effectLst>
              </a:rPr>
              <a:t>სახელობის მუზეუმი</a:t>
            </a:r>
            <a:endParaRPr lang="ru-RU" sz="6000" b="1" cap="none" spc="0" dirty="0">
              <a:ln w="12700">
                <a:solidFill>
                  <a:schemeClr val="accent1"/>
                </a:solidFill>
                <a:prstDash val="solid"/>
              </a:ln>
              <a:solidFill>
                <a:schemeClr val="accent1">
                  <a:lumMod val="40000"/>
                  <a:lumOff val="60000"/>
                </a:schemeClr>
              </a:solidFill>
              <a:effectLst>
                <a:outerShdw dist="38100" dir="2640000" algn="bl" rotWithShape="0">
                  <a:schemeClr val="accent1"/>
                </a:outerShdw>
              </a:effectLst>
            </a:endParaRPr>
          </a:p>
        </p:txBody>
      </p:sp>
    </p:spTree>
    <p:extLst>
      <p:ext uri="{BB962C8B-B14F-4D97-AF65-F5344CB8AC3E}">
        <p14:creationId xmlns:p14="http://schemas.microsoft.com/office/powerpoint/2010/main" val="3226602178"/>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1 (2)">
            <a:extLst>
              <a:ext uri="{FF2B5EF4-FFF2-40B4-BE49-F238E27FC236}">
                <a16:creationId xmlns:a16="http://schemas.microsoft.com/office/drawing/2014/main" id="{87A4E63F-DC94-4E60-8097-03476C32EE39}"/>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l="5457" r="5457"/>
          <a:stretch>
            <a:fillRect/>
          </a:stretch>
        </p:blipFill>
        <p:spPr bwMode="auto">
          <a:xfrm>
            <a:off x="5180012" y="457200"/>
            <a:ext cx="6172200" cy="4873625"/>
          </a:xfrm>
          <a:prstGeom prst="rect">
            <a:avLst/>
          </a:prstGeom>
          <a:noFill/>
          <a:ln>
            <a:noFill/>
          </a:ln>
        </p:spPr>
      </p:pic>
      <p:sp>
        <p:nvSpPr>
          <p:cNvPr id="4" name="Текст 3">
            <a:extLst>
              <a:ext uri="{FF2B5EF4-FFF2-40B4-BE49-F238E27FC236}">
                <a16:creationId xmlns:a16="http://schemas.microsoft.com/office/drawing/2014/main" id="{058944CF-8631-9D2A-D6A9-DD8F3C06583C}"/>
              </a:ext>
            </a:extLst>
          </p:cNvPr>
          <p:cNvSpPr>
            <a:spLocks noGrp="1"/>
          </p:cNvSpPr>
          <p:nvPr>
            <p:ph type="body" sz="half" idx="2"/>
          </p:nvPr>
        </p:nvSpPr>
        <p:spPr>
          <a:xfrm>
            <a:off x="956733" y="778934"/>
            <a:ext cx="3815292" cy="4614912"/>
          </a:xfrm>
        </p:spPr>
        <p:txBody>
          <a:bodyPr>
            <a:normAutofit lnSpcReduction="10000"/>
          </a:bodyPr>
          <a:lstStyle/>
          <a:p>
            <a:r>
              <a:rPr lang="ka-GE" sz="1600" dirty="0"/>
              <a:t> </a:t>
            </a:r>
            <a:r>
              <a:rPr lang="ka-GE" sz="1800" dirty="0">
                <a:solidFill>
                  <a:srgbClr val="7030A0"/>
                </a:solidFill>
              </a:rPr>
              <a:t>ქ. ბათუმში პუშკინის სახელობის საქალაქო სასწავლებელში  1908 წელს  პედაგოგმა ნიკოლოზ გომანმა პარტარა მუზეუმი დაარსა.მუზეუმი ძირითადად ივსებოდა  საბუნებისმეტყველო ექსპონატებით.შემდეგ შეემატა  ეთნოგრაფია, ფოტო-მასალა, არქეოლოგია, 1916 წელს ლენინგრადიდან მუზეუმს შეემატა აღმოსავლური მულაჟები  ,რომლებიც ერმიტაჟში  არსებული ექსპონატებისაგან იყო აღებული. იმავე წელს შემოდის პირველი ფერწერული ტილო პახომოვისა, ტილოს ზომა 50/36,5სმ, დასახელებით  „სოფელი ლამანშენი“.</a:t>
            </a:r>
            <a:endParaRPr lang="ru-RU" sz="1800" dirty="0">
              <a:solidFill>
                <a:srgbClr val="7030A0"/>
              </a:solidFill>
            </a:endParaRPr>
          </a:p>
        </p:txBody>
      </p:sp>
      <p:sp>
        <p:nvSpPr>
          <p:cNvPr id="7" name="TextBox 6">
            <a:extLst>
              <a:ext uri="{FF2B5EF4-FFF2-40B4-BE49-F238E27FC236}">
                <a16:creationId xmlns:a16="http://schemas.microsoft.com/office/drawing/2014/main" id="{353D1E09-1501-8ACE-408F-9910E344C24E}"/>
              </a:ext>
            </a:extLst>
          </p:cNvPr>
          <p:cNvSpPr txBox="1"/>
          <p:nvPr/>
        </p:nvSpPr>
        <p:spPr>
          <a:xfrm>
            <a:off x="6223000" y="5393845"/>
            <a:ext cx="4665133" cy="1074140"/>
          </a:xfrm>
          <a:prstGeom prst="rect">
            <a:avLst/>
          </a:prstGeom>
          <a:noFill/>
        </p:spPr>
        <p:txBody>
          <a:bodyPr wrap="square">
            <a:spAutoFit/>
          </a:bodyPr>
          <a:lstStyle/>
          <a:p>
            <a:pPr>
              <a:lnSpc>
                <a:spcPct val="107000"/>
              </a:lnSpc>
              <a:spcAft>
                <a:spcPts val="800"/>
              </a:spcAft>
              <a:tabLst>
                <a:tab pos="1085850" algn="ctr"/>
              </a:tabLst>
            </a:pPr>
            <a:r>
              <a:rPr lang="ka-GE" dirty="0">
                <a:solidFill>
                  <a:srgbClr val="7030A0"/>
                </a:solidFill>
                <a:ea typeface="Calibri" panose="020F0502020204030204" pitchFamily="34" charset="0"/>
                <a:cs typeface="Times New Roman" panose="02020603050405020304" pitchFamily="18" charset="0"/>
              </a:rPr>
              <a:t>ავტორი პოხომოვი დიმიტრი</a:t>
            </a:r>
          </a:p>
          <a:p>
            <a:pPr>
              <a:lnSpc>
                <a:spcPct val="107000"/>
              </a:lnSpc>
              <a:spcAft>
                <a:spcPts val="800"/>
              </a:spcAft>
              <a:tabLst>
                <a:tab pos="1085850" algn="ctr"/>
              </a:tabLst>
            </a:pPr>
            <a:r>
              <a:rPr lang="ka-GE" i="1" dirty="0">
                <a:solidFill>
                  <a:srgbClr val="7030A0"/>
                </a:solidFill>
                <a:ea typeface="Calibri" panose="020F0502020204030204" pitchFamily="34" charset="0"/>
                <a:cs typeface="Times New Roman" panose="02020603050405020304" pitchFamily="18" charset="0"/>
              </a:rPr>
              <a:t>„1</a:t>
            </a:r>
            <a:r>
              <a:rPr lang="de-AT" i="1" dirty="0">
                <a:solidFill>
                  <a:srgbClr val="7030A0"/>
                </a:solidFill>
                <a:ea typeface="Calibri" panose="020F0502020204030204" pitchFamily="34" charset="0"/>
                <a:cs typeface="Times New Roman" panose="02020603050405020304" pitchFamily="18" charset="0"/>
              </a:rPr>
              <a:t>916</a:t>
            </a:r>
            <a:r>
              <a:rPr lang="ka-GE" i="1" dirty="0">
                <a:solidFill>
                  <a:srgbClr val="7030A0"/>
                </a:solidFill>
                <a:ea typeface="Calibri" panose="020F0502020204030204" pitchFamily="34" charset="0"/>
                <a:cs typeface="Times New Roman" panose="02020603050405020304" pitchFamily="18" charset="0"/>
              </a:rPr>
              <a:t> წელი ართვინი </a:t>
            </a:r>
            <a:r>
              <a:rPr lang="de-AT" i="1" dirty="0">
                <a:solidFill>
                  <a:srgbClr val="7030A0"/>
                </a:solidFill>
                <a:ea typeface="Calibri" panose="020F0502020204030204" pitchFamily="34" charset="0"/>
                <a:cs typeface="Times New Roman" panose="02020603050405020304" pitchFamily="18" charset="0"/>
              </a:rPr>
              <a:t>– </a:t>
            </a:r>
            <a:r>
              <a:rPr lang="ka-GE" i="1" dirty="0">
                <a:solidFill>
                  <a:srgbClr val="7030A0"/>
                </a:solidFill>
                <a:ea typeface="Calibri" panose="020F0502020204030204" pitchFamily="34" charset="0"/>
                <a:cs typeface="Times New Roman" panose="02020603050405020304" pitchFamily="18" charset="0"/>
              </a:rPr>
              <a:t>სოფ</a:t>
            </a:r>
            <a:r>
              <a:rPr lang="de-AT" i="1" dirty="0">
                <a:solidFill>
                  <a:srgbClr val="7030A0"/>
                </a:solidFill>
                <a:ea typeface="Calibri" panose="020F0502020204030204" pitchFamily="34" charset="0"/>
                <a:cs typeface="Times New Roman" panose="02020603050405020304" pitchFamily="18" charset="0"/>
              </a:rPr>
              <a:t>. </a:t>
            </a:r>
            <a:r>
              <a:rPr lang="ka-GE" i="1" dirty="0">
                <a:solidFill>
                  <a:srgbClr val="7030A0"/>
                </a:solidFill>
                <a:ea typeface="Calibri" panose="020F0502020204030204" pitchFamily="34" charset="0"/>
                <a:cs typeface="Times New Roman" panose="02020603050405020304" pitchFamily="18" charset="0"/>
              </a:rPr>
              <a:t>ლამანშენი“</a:t>
            </a:r>
            <a:r>
              <a:rPr lang="de-AT" i="1" dirty="0">
                <a:solidFill>
                  <a:srgbClr val="7030A0"/>
                </a:solidFill>
                <a:ea typeface="Calibri" panose="020F0502020204030204" pitchFamily="34" charset="0"/>
                <a:cs typeface="Times New Roman" panose="02020603050405020304" pitchFamily="18" charset="0"/>
              </a:rPr>
              <a:t>	</a:t>
            </a:r>
            <a:endParaRPr lang="ka-GE" i="1" dirty="0">
              <a:solidFill>
                <a:srgbClr val="7030A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094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2000"/>
                                        <p:tgtEl>
                                          <p:spTgt spid="4">
                                            <p:txEl>
                                              <p:pRg st="0" end="0"/>
                                            </p:txEl>
                                          </p:spTgt>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2500"/>
                            </p:stCondLst>
                            <p:childTnLst>
                              <p:par>
                                <p:cTn id="13" presetID="31"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4">
            <a:extLst>
              <a:ext uri="{FF2B5EF4-FFF2-40B4-BE49-F238E27FC236}">
                <a16:creationId xmlns:a16="http://schemas.microsoft.com/office/drawing/2014/main" id="{DC299F18-3B67-43D1-AE5A-345F4C2C701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094134" y="839059"/>
            <a:ext cx="3191934" cy="4020808"/>
          </a:xfrm>
          <a:prstGeom prst="rect">
            <a:avLst/>
          </a:prstGeom>
          <a:noFill/>
          <a:ln>
            <a:noFill/>
          </a:ln>
        </p:spPr>
      </p:pic>
      <p:sp>
        <p:nvSpPr>
          <p:cNvPr id="4" name="TextBox 3">
            <a:extLst>
              <a:ext uri="{FF2B5EF4-FFF2-40B4-BE49-F238E27FC236}">
                <a16:creationId xmlns:a16="http://schemas.microsoft.com/office/drawing/2014/main" id="{311498F2-5316-0473-E230-6548BD8CBAF3}"/>
              </a:ext>
            </a:extLst>
          </p:cNvPr>
          <p:cNvSpPr txBox="1"/>
          <p:nvPr/>
        </p:nvSpPr>
        <p:spPr>
          <a:xfrm>
            <a:off x="7738533" y="4919199"/>
            <a:ext cx="4004733" cy="778803"/>
          </a:xfrm>
          <a:prstGeom prst="rect">
            <a:avLst/>
          </a:prstGeom>
          <a:noFill/>
        </p:spPr>
        <p:txBody>
          <a:bodyPr wrap="square">
            <a:spAutoFit/>
          </a:bodyPr>
          <a:lstStyle/>
          <a:p>
            <a:pPr>
              <a:lnSpc>
                <a:spcPct val="107000"/>
              </a:lnSpc>
              <a:spcAft>
                <a:spcPts val="800"/>
              </a:spcAft>
            </a:pPr>
            <a:r>
              <a:rPr lang="ka-GE" sz="1800" dirty="0">
                <a:solidFill>
                  <a:srgbClr val="7030A0"/>
                </a:solidFill>
                <a:ea typeface="Calibri" panose="020F0502020204030204" pitchFamily="34" charset="0"/>
                <a:cs typeface="Times New Roman" panose="02020603050405020304" pitchFamily="18" charset="0"/>
              </a:rPr>
              <a:t>ავტორი: სეჩენიანი გრაჩი</a:t>
            </a:r>
          </a:p>
          <a:p>
            <a:pPr>
              <a:lnSpc>
                <a:spcPct val="107000"/>
              </a:lnSpc>
              <a:spcAft>
                <a:spcPts val="800"/>
              </a:spcAft>
              <a:tabLst>
                <a:tab pos="3075940" algn="ctr"/>
                <a:tab pos="6152515" algn="r"/>
              </a:tabLst>
            </a:pPr>
            <a:r>
              <a:rPr lang="ka-GE" sz="1200" dirty="0">
                <a:solidFill>
                  <a:srgbClr val="7030A0"/>
                </a:solidFill>
                <a:ea typeface="Calibri" panose="020F0502020204030204" pitchFamily="34" charset="0"/>
                <a:cs typeface="Times New Roman" panose="02020603050405020304" pitchFamily="18" charset="0"/>
              </a:rPr>
              <a:t>დასახელება:“ „</a:t>
            </a:r>
            <a:r>
              <a:rPr lang="ka-GE" sz="1200" i="1" dirty="0">
                <a:solidFill>
                  <a:srgbClr val="7030A0"/>
                </a:solidFill>
                <a:ea typeface="Calibri" panose="020F0502020204030204" pitchFamily="34" charset="0"/>
                <a:cs typeface="Times New Roman" panose="02020603050405020304" pitchFamily="18" charset="0"/>
              </a:rPr>
              <a:t>მხატვარ  ნინა   პელიპენკოს პოტრეტ</a:t>
            </a:r>
            <a:r>
              <a:rPr lang="ka-GE" sz="1200" dirty="0">
                <a:solidFill>
                  <a:srgbClr val="7030A0"/>
                </a:solidFill>
                <a:ea typeface="Calibri" panose="020F0502020204030204" pitchFamily="34" charset="0"/>
                <a:cs typeface="Times New Roman" panose="02020603050405020304" pitchFamily="18" charset="0"/>
              </a:rPr>
              <a:t>ი</a:t>
            </a:r>
            <a:r>
              <a:rPr lang="ka-GE" sz="1800" dirty="0">
                <a:ea typeface="Calibri" panose="020F0502020204030204" pitchFamily="34" charset="0"/>
                <a:cs typeface="Times New Roman" panose="02020603050405020304" pitchFamily="18" charset="0"/>
              </a:rPr>
              <a:t>“</a:t>
            </a:r>
            <a:endParaRPr lang="ka-GE" sz="1800" dirty="0">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4A14B16-3FDF-13AA-2CFC-D99E106E0F18}"/>
              </a:ext>
            </a:extLst>
          </p:cNvPr>
          <p:cNvSpPr txBox="1"/>
          <p:nvPr/>
        </p:nvSpPr>
        <p:spPr>
          <a:xfrm>
            <a:off x="626533" y="880401"/>
            <a:ext cx="6942667" cy="4038798"/>
          </a:xfrm>
          <a:prstGeom prst="rect">
            <a:avLst/>
          </a:prstGeom>
          <a:noFill/>
        </p:spPr>
        <p:txBody>
          <a:bodyPr wrap="square">
            <a:spAutoFit/>
          </a:bodyPr>
          <a:lstStyle/>
          <a:p>
            <a:pPr>
              <a:lnSpc>
                <a:spcPct val="107000"/>
              </a:lnSpc>
              <a:spcAft>
                <a:spcPts val="800"/>
              </a:spcAft>
            </a:pPr>
            <a:r>
              <a:rPr lang="ka-GE" dirty="0">
                <a:solidFill>
                  <a:srgbClr val="7030A0"/>
                </a:solidFill>
                <a:ea typeface="Calibri" panose="020F0502020204030204" pitchFamily="34" charset="0"/>
                <a:cs typeface="Times New Roman" panose="02020603050405020304" pitchFamily="18" charset="0"/>
              </a:rPr>
              <a:t>შეძენილია 80 მანეთად. სურათზე მოცემულია ზაფხულის პეიზაჟი, მოჩანს მზით გამთბარი ალაგ-ალაგ  შევერცხლილი  ლურჯი მთები. ბარში განლაგებულია  წითელსახურავიანი სახლები,  წინ პატარა გორაკებით, წინა ხედზე მოჩანს ორი ნაძვის ხე და მარჯვენა მხარეს სვეტია აღმართული.</a:t>
            </a:r>
          </a:p>
          <a:p>
            <a:pPr>
              <a:lnSpc>
                <a:spcPct val="107000"/>
              </a:lnSpc>
              <a:spcAft>
                <a:spcPts val="800"/>
              </a:spcAft>
            </a:pPr>
            <a:r>
              <a:rPr lang="ka-GE" dirty="0">
                <a:solidFill>
                  <a:srgbClr val="7030A0"/>
                </a:solidFill>
                <a:ea typeface="Calibri" panose="020F0502020204030204" pitchFamily="34" charset="0"/>
                <a:cs typeface="Times New Roman" panose="02020603050405020304" pitchFamily="18" charset="0"/>
              </a:rPr>
              <a:t>    მუზეუმში ამ წლებში შემოსულია გრომოვის, სტრაშლინის, ილუშინის, პახომოვის, პელიპენკოს, ეფრემოვის, ბოროდაის, ეგოროვის, გოტსკაიას, სოვეტოვის, გორგაძის, სოლოკოვის, სოლოდოვნიკოვის, ფეოდოროვიჩის, ვოლსკის, დონსკოის, სეჩენიანის, ბეჟანიძის და ჩაჩუა-სელეზნიოვას ნამუშევრები.ეს მხატვრები ზოგი ჩამოვიდა და დარჩა ბათუმში საცხოვრებლად,  ზოგი ჩამოსული იყო სტუმრად და დატოვა მისი შემოქმედება, ზოგიც ადგილობრივი მაცხოვრებელია.</a:t>
            </a:r>
            <a:endParaRPr lang="ka-GE" dirty="0">
              <a:solidFill>
                <a:srgbClr val="7030A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8092346"/>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
                                        <p:tgtEl>
                                          <p:spTgt spid="6"/>
                                        </p:tgtEl>
                                      </p:cBhvr>
                                    </p:animEffect>
                                    <p:anim calcmode="lin" valueType="num">
                                      <p:cBhvr>
                                        <p:cTn id="8" dur="400" fill="hold"/>
                                        <p:tgtEl>
                                          <p:spTgt spid="6"/>
                                        </p:tgtEl>
                                        <p:attrNameLst>
                                          <p:attrName>ppt_x</p:attrName>
                                        </p:attrNameLst>
                                      </p:cBhvr>
                                      <p:tavLst>
                                        <p:tav tm="0">
                                          <p:val>
                                            <p:strVal val="#ppt_x"/>
                                          </p:val>
                                        </p:tav>
                                        <p:tav tm="100000">
                                          <p:val>
                                            <p:strVal val="#ppt_x"/>
                                          </p:val>
                                        </p:tav>
                                      </p:tavLst>
                                    </p:anim>
                                    <p:anim calcmode="lin" valueType="num">
                                      <p:cBhvr>
                                        <p:cTn id="9" dur="400" fill="hold"/>
                                        <p:tgtEl>
                                          <p:spTgt spid="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D3E59A-BC67-BFD5-83FD-199422A45A76}"/>
              </a:ext>
            </a:extLst>
          </p:cNvPr>
          <p:cNvSpPr txBox="1"/>
          <p:nvPr/>
        </p:nvSpPr>
        <p:spPr>
          <a:xfrm>
            <a:off x="1346200" y="567267"/>
            <a:ext cx="9872134" cy="5244641"/>
          </a:xfrm>
          <a:prstGeom prst="rect">
            <a:avLst/>
          </a:prstGeom>
          <a:noFill/>
        </p:spPr>
        <p:txBody>
          <a:bodyPr wrap="square">
            <a:spAutoFit/>
          </a:bodyPr>
          <a:lstStyle/>
          <a:p>
            <a:pPr>
              <a:lnSpc>
                <a:spcPct val="107000"/>
              </a:lnSpc>
              <a:spcAft>
                <a:spcPts val="800"/>
              </a:spcAft>
            </a:pPr>
            <a:r>
              <a:rPr lang="ka-GE" dirty="0">
                <a:solidFill>
                  <a:srgbClr val="7030A0"/>
                </a:solidFill>
                <a:ea typeface="Calibri" panose="020F0502020204030204" pitchFamily="34" charset="0"/>
                <a:cs typeface="Times New Roman" panose="02020603050405020304" pitchFamily="18" charset="0"/>
              </a:rPr>
              <a:t>1930-იან წლებიდან მუზეუმში  უკვე შემოდის მხატვრული ექსპონატები,  მათ დაემატა ბიუსტები, გობელენი, გამოყენებითი, მინა, ფაიფური,  და ა. შ.</a:t>
            </a:r>
          </a:p>
          <a:p>
            <a:pPr>
              <a:lnSpc>
                <a:spcPct val="107000"/>
              </a:lnSpc>
              <a:spcAft>
                <a:spcPts val="800"/>
              </a:spcAft>
            </a:pPr>
            <a:endParaRPr lang="ka-GE" dirty="0">
              <a:solidFill>
                <a:srgbClr val="7030A0"/>
              </a:solidFill>
              <a:ea typeface="Calibri" panose="020F0502020204030204" pitchFamily="34" charset="0"/>
              <a:cs typeface="Times New Roman" panose="02020603050405020304" pitchFamily="18" charset="0"/>
            </a:endParaRPr>
          </a:p>
          <a:p>
            <a:pPr>
              <a:lnSpc>
                <a:spcPct val="107000"/>
              </a:lnSpc>
              <a:spcAft>
                <a:spcPts val="800"/>
              </a:spcAft>
            </a:pPr>
            <a:r>
              <a:rPr lang="ka-GE" dirty="0">
                <a:solidFill>
                  <a:srgbClr val="7030A0"/>
                </a:solidFill>
                <a:ea typeface="Calibri" panose="020F0502020204030204" pitchFamily="34" charset="0"/>
                <a:cs typeface="Times New Roman" panose="02020603050405020304" pitchFamily="18" charset="0"/>
              </a:rPr>
              <a:t>    მეოცე საუკუნის 50-60-იანი წლების მხატვაერთა შემოქმედება ძირითადად დატვირთულია სხვადასხვა თემებით. ეს გამოფენის სტრუქტურის წესდებიდან გამომდინარე ხდებოდა.  კეთდებოდა თემატური პეიზაჟები, ნატურმორტების ჯგუფური  და პერსონალური გამოფენები. ძირითადად მხატვრების მიერ  ნაკარნახევი თემებით. </a:t>
            </a:r>
          </a:p>
          <a:p>
            <a:endParaRPr lang="ka-GE" dirty="0">
              <a:solidFill>
                <a:srgbClr val="7030A0"/>
              </a:solidFill>
              <a:ea typeface="Calibri" panose="020F0502020204030204" pitchFamily="34" charset="0"/>
              <a:cs typeface="Times New Roman" panose="02020603050405020304" pitchFamily="18" charset="0"/>
            </a:endParaRPr>
          </a:p>
          <a:p>
            <a:r>
              <a:rPr lang="ka-GE" dirty="0">
                <a:solidFill>
                  <a:srgbClr val="7030A0"/>
                </a:solidFill>
                <a:ea typeface="Calibri" panose="020F0502020204030204" pitchFamily="34" charset="0"/>
                <a:cs typeface="Times New Roman" panose="02020603050405020304" pitchFamily="18" charset="0"/>
              </a:rPr>
              <a:t>     ამ ეპოქის მხატვრები თავიანთ შემოქმედებაში ძირითადად ცდილობდნენ  პორტრეტის წინა ხაზზე გამოტანას. პეიზაჟი,  რომელიც შესრულებულია სრული კომპოზიციის დაცვით, მასშიც წინა ხაზზე დიდი პოტრეტია და პოტრეტის უკან იკითხება პეიზაჟი.  მათ შემოქმედებაში მამაკაცის პოტრეტი არის დაკუნთული, ძლიერი, რაც დამახასიათებელია ამ კუთხის მაცხოვრებლისათვის.</a:t>
            </a:r>
          </a:p>
          <a:p>
            <a:r>
              <a:rPr lang="ka-GE" dirty="0">
                <a:solidFill>
                  <a:srgbClr val="7030A0"/>
                </a:solidFill>
              </a:rPr>
              <a:t>ამ დროის ნახატებში ძირითადად პეიზაჟებია წარმოდგენილი.არის ნატურმორტების სიუხვე და შიგა და შიგ საყოფაცხოვრებო და ბატალური ჟანრის ნამუშევრები.მაგალითად: „ქალის უუფლებობა“, „ჩაის  კრეფა“, „ტიპაჟები“, „სოფლის გზაზე“, „სელიმ ხიმშიაშვილი და სხვა.</a:t>
            </a:r>
            <a:br>
              <a:rPr lang="ka-GE" dirty="0">
                <a:solidFill>
                  <a:srgbClr val="7030A0"/>
                </a:solidFill>
              </a:rPr>
            </a:br>
            <a:endParaRPr lang="ka-GE" dirty="0">
              <a:solidFill>
                <a:srgbClr val="7030A0"/>
              </a:solidFill>
            </a:endParaRPr>
          </a:p>
        </p:txBody>
      </p:sp>
    </p:spTree>
    <p:extLst>
      <p:ext uri="{BB962C8B-B14F-4D97-AF65-F5344CB8AC3E}">
        <p14:creationId xmlns:p14="http://schemas.microsoft.com/office/powerpoint/2010/main" val="3834493945"/>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01FD5BEF-87B1-E973-50B1-9D05BF576B95}"/>
              </a:ext>
            </a:extLst>
          </p:cNvPr>
          <p:cNvSpPr/>
          <p:nvPr/>
        </p:nvSpPr>
        <p:spPr>
          <a:xfrm>
            <a:off x="1075267" y="228600"/>
            <a:ext cx="9145773" cy="1077218"/>
          </a:xfrm>
          <a:prstGeom prst="rect">
            <a:avLst/>
          </a:prstGeom>
          <a:noFill/>
        </p:spPr>
        <p:txBody>
          <a:bodyPr wrap="square" lIns="91440" tIns="45720" rIns="91440" bIns="45720">
            <a:spAutoFit/>
          </a:bodyPr>
          <a:lstStyle/>
          <a:p>
            <a:pPr algn="ctr"/>
            <a:r>
              <a:rPr lang="ka-GE"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ავტორი:ვლადიმერ ილუშინი</a:t>
            </a:r>
          </a:p>
          <a:p>
            <a:pPr algn="ctr"/>
            <a:r>
              <a:rPr lang="ru-RU"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ka-GE"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დასახელება:“ნურგელის ტბა“</a:t>
            </a:r>
            <a:endParaRPr lang="ru-RU"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4" name="Рисунок 3" descr="ავტორი-ვლადიმერ ილუშინი---">
            <a:extLst>
              <a:ext uri="{FF2B5EF4-FFF2-40B4-BE49-F238E27FC236}">
                <a16:creationId xmlns:a16="http://schemas.microsoft.com/office/drawing/2014/main" id="{E4415800-1D58-49FD-A441-8EBA7253EFC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66999" y="2368063"/>
            <a:ext cx="6282267" cy="3920066"/>
          </a:xfrm>
          <a:prstGeom prst="rect">
            <a:avLst/>
          </a:prstGeom>
          <a:noFill/>
          <a:ln>
            <a:noFill/>
          </a:ln>
        </p:spPr>
      </p:pic>
    </p:spTree>
    <p:extLst>
      <p:ext uri="{BB962C8B-B14F-4D97-AF65-F5344CB8AC3E}">
        <p14:creationId xmlns:p14="http://schemas.microsoft.com/office/powerpoint/2010/main" val="146750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plus(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C7C4A3B5-750E-037B-73B6-276580A07BBB}"/>
              </a:ext>
            </a:extLst>
          </p:cNvPr>
          <p:cNvSpPr/>
          <p:nvPr/>
        </p:nvSpPr>
        <p:spPr>
          <a:xfrm>
            <a:off x="586596" y="215661"/>
            <a:ext cx="11093570" cy="1323439"/>
          </a:xfrm>
          <a:prstGeom prst="rect">
            <a:avLst/>
          </a:prstGeom>
          <a:noFill/>
        </p:spPr>
        <p:txBody>
          <a:bodyPr wrap="square" lIns="91440" tIns="45720" rIns="91440" bIns="45720">
            <a:spAutoFit/>
          </a:bodyPr>
          <a:lstStyle/>
          <a:p>
            <a:pPr algn="ctr"/>
            <a:r>
              <a:rPr lang="ka-GE" sz="2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მუზეუმში დაცულია აგრეთვე  იმ დროის ცნობილი მხატვრების  ; </a:t>
            </a:r>
          </a:p>
          <a:p>
            <a:pPr algn="ctr"/>
            <a:r>
              <a:rPr lang="ka-GE" sz="2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ლადო  გუდაშვილის, მოსე თოიძის, </a:t>
            </a:r>
          </a:p>
          <a:p>
            <a:pPr algn="ctr"/>
            <a:r>
              <a:rPr lang="ka-GE" sz="2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ელენე აზვლედიანის, უჩა ჯაფარიძის,შოთა ხოლუაშვილის შოთა ზამთარაძის,ზაურ წულაძის, ინაიშვილებისა და სხვათა ნამუშევრები;</a:t>
            </a:r>
            <a:endParaRPr lang="ru-RU"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3" name="Объект 12" descr="51">
            <a:extLst>
              <a:ext uri="{FF2B5EF4-FFF2-40B4-BE49-F238E27FC236}">
                <a16:creationId xmlns:a16="http://schemas.microsoft.com/office/drawing/2014/main" id="{9D449302-A94A-417C-AC3C-FE0B50196DF3}"/>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84673" y="2170539"/>
            <a:ext cx="4080295" cy="3485072"/>
          </a:xfrm>
          <a:prstGeom prst="rect">
            <a:avLst/>
          </a:prstGeom>
          <a:noFill/>
          <a:ln>
            <a:noFill/>
          </a:ln>
        </p:spPr>
      </p:pic>
      <p:pic>
        <p:nvPicPr>
          <p:cNvPr id="16" name="Объект 15" descr="53">
            <a:extLst>
              <a:ext uri="{FF2B5EF4-FFF2-40B4-BE49-F238E27FC236}">
                <a16:creationId xmlns:a16="http://schemas.microsoft.com/office/drawing/2014/main" id="{AC89C975-E907-4C2B-AAAB-ABB354C106A1}"/>
              </a:ext>
            </a:extLst>
          </p:cNvPr>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7733995" y="2170540"/>
            <a:ext cx="4002655" cy="3485071"/>
          </a:xfrm>
          <a:prstGeom prst="rect">
            <a:avLst/>
          </a:prstGeom>
          <a:noFill/>
          <a:ln>
            <a:noFill/>
          </a:ln>
        </p:spPr>
      </p:pic>
      <p:sp>
        <p:nvSpPr>
          <p:cNvPr id="15" name="TextBox 14">
            <a:extLst>
              <a:ext uri="{FF2B5EF4-FFF2-40B4-BE49-F238E27FC236}">
                <a16:creationId xmlns:a16="http://schemas.microsoft.com/office/drawing/2014/main" id="{D5B54F2F-7DAF-1A4C-46DA-3F23A4855DBA}"/>
              </a:ext>
            </a:extLst>
          </p:cNvPr>
          <p:cNvSpPr txBox="1"/>
          <p:nvPr/>
        </p:nvSpPr>
        <p:spPr>
          <a:xfrm>
            <a:off x="284673" y="5655927"/>
            <a:ext cx="5408762" cy="714170"/>
          </a:xfrm>
          <a:prstGeom prst="rect">
            <a:avLst/>
          </a:prstGeom>
          <a:noFill/>
        </p:spPr>
        <p:txBody>
          <a:bodyPr wrap="square">
            <a:spAutoFit/>
          </a:bodyPr>
          <a:lstStyle/>
          <a:p>
            <a:pPr>
              <a:lnSpc>
                <a:spcPct val="107000"/>
              </a:lnSpc>
              <a:spcAft>
                <a:spcPts val="800"/>
              </a:spcAft>
            </a:pPr>
            <a:r>
              <a:rPr lang="ka-GE" sz="1800" dirty="0">
                <a:solidFill>
                  <a:srgbClr val="7030A0"/>
                </a:solidFill>
                <a:ea typeface="Calibri" panose="020F0502020204030204" pitchFamily="34" charset="0"/>
                <a:cs typeface="Times New Roman" panose="02020603050405020304" pitchFamily="18" charset="0"/>
              </a:rPr>
              <a:t>ავტორი: ახვლედიანი ელენე  </a:t>
            </a:r>
          </a:p>
          <a:p>
            <a:pPr>
              <a:lnSpc>
                <a:spcPct val="107000"/>
              </a:lnSpc>
              <a:spcAft>
                <a:spcPts val="800"/>
              </a:spcAft>
            </a:pPr>
            <a:r>
              <a:rPr lang="ka-GE" sz="1400" dirty="0">
                <a:solidFill>
                  <a:srgbClr val="7030A0"/>
                </a:solidFill>
                <a:ea typeface="Calibri" panose="020F0502020204030204" pitchFamily="34" charset="0"/>
                <a:cs typeface="Times New Roman" panose="02020603050405020304" pitchFamily="18" charset="0"/>
              </a:rPr>
              <a:t>დასახელება:</a:t>
            </a:r>
            <a:r>
              <a:rPr lang="ka-GE" sz="1400" dirty="0">
                <a:solidFill>
                  <a:srgbClr val="7030A0"/>
                </a:solidFill>
                <a:latin typeface="Calibri" panose="020F0502020204030204" pitchFamily="34" charset="0"/>
                <a:ea typeface="Calibri" panose="020F0502020204030204" pitchFamily="34" charset="0"/>
                <a:cs typeface="Sylfaen" panose="010A0502050306030303" pitchFamily="18" charset="0"/>
              </a:rPr>
              <a:t> </a:t>
            </a:r>
            <a:r>
              <a:rPr lang="ka-GE" sz="1400" i="1" dirty="0">
                <a:solidFill>
                  <a:srgbClr val="7030A0"/>
                </a:solidFill>
                <a:latin typeface="Sylfaen" panose="010A0502050306030303" pitchFamily="18" charset="0"/>
                <a:ea typeface="Calibri" panose="020F0502020204030204" pitchFamily="34" charset="0"/>
                <a:cs typeface="Sylfaen" panose="010A0502050306030303" pitchFamily="18" charset="0"/>
              </a:rPr>
              <a:t>„ბეგების სამფლობელოს დარბევა გლეხების მიერ“</a:t>
            </a:r>
            <a:endParaRPr lang="ka-GE" sz="1400" i="1" dirty="0">
              <a:solidFill>
                <a:srgbClr val="7030A0"/>
              </a:solidFill>
              <a:effectLst/>
              <a:latin typeface="Sylfaen" panose="010A0502050306030303" pitchFamily="18"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F10E52B5-83C9-A462-AC81-0B9B89F3A4C0}"/>
              </a:ext>
            </a:extLst>
          </p:cNvPr>
          <p:cNvSpPr txBox="1"/>
          <p:nvPr/>
        </p:nvSpPr>
        <p:spPr>
          <a:xfrm>
            <a:off x="8317356" y="5655927"/>
            <a:ext cx="2835934" cy="714170"/>
          </a:xfrm>
          <a:prstGeom prst="rect">
            <a:avLst/>
          </a:prstGeom>
          <a:noFill/>
        </p:spPr>
        <p:txBody>
          <a:bodyPr wrap="square">
            <a:spAutoFit/>
          </a:bodyPr>
          <a:lstStyle/>
          <a:p>
            <a:pPr>
              <a:lnSpc>
                <a:spcPct val="107000"/>
              </a:lnSpc>
              <a:spcAft>
                <a:spcPts val="800"/>
              </a:spcAft>
            </a:pPr>
            <a:r>
              <a:rPr lang="ka-GE" sz="1800" dirty="0">
                <a:solidFill>
                  <a:srgbClr val="7030A0"/>
                </a:solidFill>
                <a:ea typeface="Calibri" panose="020F0502020204030204" pitchFamily="34" charset="0"/>
                <a:cs typeface="Times New Roman" panose="02020603050405020304" pitchFamily="18" charset="0"/>
              </a:rPr>
              <a:t>ავტორი: ბჟალავა ვაჟა</a:t>
            </a:r>
          </a:p>
          <a:p>
            <a:pPr>
              <a:lnSpc>
                <a:spcPct val="107000"/>
              </a:lnSpc>
              <a:spcAft>
                <a:spcPts val="800"/>
              </a:spcAft>
            </a:pPr>
            <a:r>
              <a:rPr lang="ka-GE" sz="1400" dirty="0">
                <a:solidFill>
                  <a:srgbClr val="7030A0"/>
                </a:solidFill>
                <a:ea typeface="Calibri" panose="020F0502020204030204" pitchFamily="34" charset="0"/>
                <a:cs typeface="Times New Roman" panose="02020603050405020304" pitchFamily="18" charset="0"/>
              </a:rPr>
              <a:t>დასახელება:</a:t>
            </a:r>
            <a:r>
              <a:rPr lang="ka-GE" sz="1400" dirty="0">
                <a:solidFill>
                  <a:srgbClr val="7030A0"/>
                </a:solidFill>
                <a:ea typeface="Calibri" panose="020F0502020204030204" pitchFamily="34" charset="0"/>
                <a:cs typeface="Sylfaen" panose="010A0502050306030303" pitchFamily="18" charset="0"/>
              </a:rPr>
              <a:t>  „</a:t>
            </a:r>
            <a:r>
              <a:rPr lang="de-AT" sz="1400" dirty="0">
                <a:solidFill>
                  <a:srgbClr val="7030A0"/>
                </a:solidFill>
                <a:ea typeface="Calibri" panose="020F0502020204030204" pitchFamily="34" charset="0"/>
                <a:cs typeface="Sylfaen" panose="010A0502050306030303" pitchFamily="18" charset="0"/>
              </a:rPr>
              <a:t> </a:t>
            </a:r>
            <a:r>
              <a:rPr lang="ka-GE" sz="1400" i="1" dirty="0">
                <a:solidFill>
                  <a:srgbClr val="7030A0"/>
                </a:solidFill>
                <a:latin typeface="Sylfaen" panose="010A0502050306030303" pitchFamily="18" charset="0"/>
                <a:ea typeface="Calibri" panose="020F0502020204030204" pitchFamily="34" charset="0"/>
                <a:cs typeface="Sylfaen" panose="010A0502050306030303" pitchFamily="18" charset="0"/>
              </a:rPr>
              <a:t>9 აპრილი</a:t>
            </a:r>
            <a:r>
              <a:rPr lang="ka-GE" sz="1400" dirty="0">
                <a:solidFill>
                  <a:srgbClr val="7030A0"/>
                </a:solidFill>
                <a:ea typeface="Calibri" panose="020F0502020204030204" pitchFamily="34" charset="0"/>
                <a:cs typeface="Sylfaen" panose="010A0502050306030303" pitchFamily="18" charset="0"/>
              </a:rPr>
              <a:t>“</a:t>
            </a:r>
            <a:endParaRPr lang="ru-RU" sz="1400" dirty="0">
              <a:solidFill>
                <a:srgbClr val="7030A0"/>
              </a:solidFill>
            </a:endParaRPr>
          </a:p>
        </p:txBody>
      </p:sp>
    </p:spTree>
    <p:extLst>
      <p:ext uri="{BB962C8B-B14F-4D97-AF65-F5344CB8AC3E}">
        <p14:creationId xmlns:p14="http://schemas.microsoft.com/office/powerpoint/2010/main" val="7487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
                                        <p:tgtEl>
                                          <p:spTgt spid="8"/>
                                        </p:tgtEl>
                                      </p:cBhvr>
                                    </p:animEffect>
                                    <p:anim calcmode="lin" valueType="num">
                                      <p:cBhvr>
                                        <p:cTn id="8" dur="400" fill="hold"/>
                                        <p:tgtEl>
                                          <p:spTgt spid="8"/>
                                        </p:tgtEl>
                                        <p:attrNameLst>
                                          <p:attrName>ppt_x</p:attrName>
                                        </p:attrNameLst>
                                      </p:cBhvr>
                                      <p:tavLst>
                                        <p:tav tm="0">
                                          <p:val>
                                            <p:strVal val="#ppt_x"/>
                                          </p:val>
                                        </p:tav>
                                        <p:tav tm="100000">
                                          <p:val>
                                            <p:strVal val="#ppt_x"/>
                                          </p:val>
                                        </p:tav>
                                      </p:tavLst>
                                    </p:anim>
                                    <p:anim calcmode="lin" valueType="num">
                                      <p:cBhvr>
                                        <p:cTn id="9" dur="400" fill="hold"/>
                                        <p:tgtEl>
                                          <p:spTgt spid="8"/>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1500"/>
                            </p:stCondLst>
                            <p:childTnLst>
                              <p:par>
                                <p:cTn id="20" presetID="55"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strVal val="#ppt_w*0.70"/>
                                          </p:val>
                                        </p:tav>
                                        <p:tav tm="100000">
                                          <p:val>
                                            <p:strVal val="#ppt_w"/>
                                          </p:val>
                                        </p:tav>
                                      </p:tavLst>
                                    </p:anim>
                                    <p:anim calcmode="lin" valueType="num">
                                      <p:cBhvr>
                                        <p:cTn id="23" dur="1000" fill="hold"/>
                                        <p:tgtEl>
                                          <p:spTgt spid="16"/>
                                        </p:tgtEl>
                                        <p:attrNameLst>
                                          <p:attrName>ppt_h</p:attrName>
                                        </p:attrNameLst>
                                      </p:cBhvr>
                                      <p:tavLst>
                                        <p:tav tm="0">
                                          <p:val>
                                            <p:strVal val="#ppt_h"/>
                                          </p:val>
                                        </p:tav>
                                        <p:tav tm="100000">
                                          <p:val>
                                            <p:strVal val="#ppt_h"/>
                                          </p:val>
                                        </p:tav>
                                      </p:tavLst>
                                    </p:anim>
                                    <p:animEffect transition="in" filter="fade">
                                      <p:cBhvr>
                                        <p:cTn id="24" dur="1000"/>
                                        <p:tgtEl>
                                          <p:spTgt spid="16"/>
                                        </p:tgtEl>
                                      </p:cBhvr>
                                    </p:animEffect>
                                  </p:childTnLst>
                                </p:cTn>
                              </p:par>
                            </p:childTnLst>
                          </p:cTn>
                        </p:par>
                        <p:par>
                          <p:cTn id="25" fill="hold">
                            <p:stCondLst>
                              <p:cond delay="2500"/>
                            </p:stCondLst>
                            <p:childTnLst>
                              <p:par>
                                <p:cTn id="26" presetID="23" presetClass="entr" presetSubtype="16"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B28622-EC8E-813C-F586-73201A004855}"/>
              </a:ext>
            </a:extLst>
          </p:cNvPr>
          <p:cNvSpPr>
            <a:spLocks noGrp="1"/>
          </p:cNvSpPr>
          <p:nvPr>
            <p:ph type="title"/>
          </p:nvPr>
        </p:nvSpPr>
        <p:spPr>
          <a:xfrm>
            <a:off x="1185333" y="527539"/>
            <a:ext cx="9919351" cy="1405970"/>
          </a:xfrm>
        </p:spPr>
        <p:txBody>
          <a:bodyPr>
            <a:normAutofit fontScale="90000"/>
          </a:bodyPr>
          <a:lstStyle/>
          <a:p>
            <a:pPr>
              <a:lnSpc>
                <a:spcPct val="107000"/>
              </a:lnSpc>
              <a:spcAft>
                <a:spcPts val="800"/>
              </a:spcAft>
            </a:pPr>
            <a:br>
              <a:rPr lang="ka-GE" sz="2000" dirty="0">
                <a:solidFill>
                  <a:srgbClr val="7030A0"/>
                </a:solidFill>
                <a:ea typeface="Calibri" panose="020F0502020204030204" pitchFamily="34" charset="0"/>
                <a:cs typeface="Times New Roman" panose="02020603050405020304" pitchFamily="18" charset="0"/>
              </a:rPr>
            </a:br>
            <a:br>
              <a:rPr lang="ka-GE" sz="2000" dirty="0">
                <a:solidFill>
                  <a:srgbClr val="7030A0"/>
                </a:solidFill>
                <a:ea typeface="Calibri" panose="020F0502020204030204" pitchFamily="34" charset="0"/>
                <a:cs typeface="Times New Roman" panose="02020603050405020304" pitchFamily="18" charset="0"/>
              </a:rPr>
            </a:br>
            <a:r>
              <a:rPr lang="ka-GE" sz="2000" dirty="0">
                <a:solidFill>
                  <a:srgbClr val="7030A0"/>
                </a:solidFill>
                <a:ea typeface="Calibri" panose="020F0502020204030204" pitchFamily="34" charset="0"/>
                <a:cs typeface="Times New Roman" panose="02020603050405020304" pitchFamily="18" charset="0"/>
              </a:rPr>
              <a:t>ავტორი: გუდიაშვილი ლადო</a:t>
            </a:r>
            <a:br>
              <a:rPr lang="ka-GE" sz="2000" dirty="0">
                <a:solidFill>
                  <a:srgbClr val="7030A0"/>
                </a:solidFill>
                <a:ea typeface="Calibri" panose="020F0502020204030204" pitchFamily="34" charset="0"/>
                <a:cs typeface="Times New Roman" panose="02020603050405020304" pitchFamily="18" charset="0"/>
              </a:rPr>
            </a:br>
            <a:r>
              <a:rPr lang="ka-GE" sz="2000" dirty="0">
                <a:solidFill>
                  <a:srgbClr val="7030A0"/>
                </a:solidFill>
                <a:ea typeface="Calibri" panose="020F0502020204030204" pitchFamily="34" charset="0"/>
                <a:cs typeface="Times New Roman" panose="02020603050405020304" pitchFamily="18" charset="0"/>
              </a:rPr>
              <a:t>დასახელება:“კოლმეურნე გოგონები“                                       ავტორი: შოთა ზამთარაძე </a:t>
            </a:r>
            <a:br>
              <a:rPr lang="ka-GE" sz="2000" dirty="0">
                <a:solidFill>
                  <a:srgbClr val="7030A0"/>
                </a:solidFill>
                <a:ea typeface="Calibri" panose="020F0502020204030204" pitchFamily="34" charset="0"/>
                <a:cs typeface="Times New Roman" panose="02020603050405020304" pitchFamily="18" charset="0"/>
              </a:rPr>
            </a:br>
            <a:r>
              <a:rPr lang="ka-GE" sz="2000" dirty="0">
                <a:solidFill>
                  <a:srgbClr val="7030A0"/>
                </a:solidFill>
                <a:ea typeface="Calibri" panose="020F0502020204030204" pitchFamily="34" charset="0"/>
                <a:cs typeface="Times New Roman" panose="02020603050405020304" pitchFamily="18" charset="0"/>
              </a:rPr>
              <a:t>                                                                                        დასახელება:</a:t>
            </a:r>
            <a:r>
              <a:rPr lang="ka-GE" sz="2000" dirty="0">
                <a:solidFill>
                  <a:srgbClr val="7030A0"/>
                </a:solidFill>
                <a:ea typeface="Calibri" panose="020F0502020204030204" pitchFamily="34" charset="0"/>
                <a:cs typeface="Sylfaen" panose="010A0502050306030303" pitchFamily="18" charset="0"/>
              </a:rPr>
              <a:t> </a:t>
            </a:r>
            <a:r>
              <a:rPr lang="ka-GE" sz="2000" dirty="0">
                <a:solidFill>
                  <a:srgbClr val="7030A0"/>
                </a:solidFill>
                <a:ea typeface="Calibri" panose="020F0502020204030204" pitchFamily="34" charset="0"/>
                <a:cs typeface="Times New Roman" panose="02020603050405020304" pitchFamily="18" charset="0"/>
              </a:rPr>
              <a:t> „სელიმ ხიმშიაშვილი-ხიხანის ციხე“</a:t>
            </a:r>
            <a:br>
              <a:rPr lang="ka-GE" sz="2000" dirty="0">
                <a:solidFill>
                  <a:srgbClr val="7030A0"/>
                </a:solidFill>
                <a:effectLst/>
                <a:ea typeface="Calibri" panose="020F0502020204030204" pitchFamily="34" charset="0"/>
                <a:cs typeface="Times New Roman" panose="02020603050405020304" pitchFamily="18" charset="0"/>
              </a:rPr>
            </a:br>
            <a:br>
              <a:rPr lang="ka-GE"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endParaRPr lang="ru-RU" sz="2000" dirty="0">
              <a:solidFill>
                <a:srgbClr val="7030A0"/>
              </a:solidFill>
            </a:endParaRPr>
          </a:p>
        </p:txBody>
      </p:sp>
      <p:pic>
        <p:nvPicPr>
          <p:cNvPr id="4" name="Объект 3" descr="59">
            <a:extLst>
              <a:ext uri="{FF2B5EF4-FFF2-40B4-BE49-F238E27FC236}">
                <a16:creationId xmlns:a16="http://schemas.microsoft.com/office/drawing/2014/main" id="{F52E91CC-8E23-4F6B-937C-D73D32EDD107}"/>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2649" y="2309019"/>
            <a:ext cx="3404908" cy="3866158"/>
          </a:xfrm>
          <a:prstGeom prst="rect">
            <a:avLst/>
          </a:prstGeom>
          <a:noFill/>
          <a:ln>
            <a:noFill/>
          </a:ln>
        </p:spPr>
      </p:pic>
      <p:pic>
        <p:nvPicPr>
          <p:cNvPr id="5" name="Рисунок 4" descr="67">
            <a:extLst>
              <a:ext uri="{FF2B5EF4-FFF2-40B4-BE49-F238E27FC236}">
                <a16:creationId xmlns:a16="http://schemas.microsoft.com/office/drawing/2014/main" id="{44EF6988-49CE-4F2F-A7A2-C3E2DCB3F23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08618" y="2399502"/>
            <a:ext cx="4827810" cy="3866158"/>
          </a:xfrm>
          <a:prstGeom prst="rect">
            <a:avLst/>
          </a:prstGeom>
          <a:noFill/>
          <a:ln>
            <a:noFill/>
          </a:ln>
        </p:spPr>
      </p:pic>
    </p:spTree>
    <p:extLst>
      <p:ext uri="{BB962C8B-B14F-4D97-AF65-F5344CB8AC3E}">
        <p14:creationId xmlns:p14="http://schemas.microsoft.com/office/powerpoint/2010/main" val="108252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31"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68">
            <a:extLst>
              <a:ext uri="{FF2B5EF4-FFF2-40B4-BE49-F238E27FC236}">
                <a16:creationId xmlns:a16="http://schemas.microsoft.com/office/drawing/2014/main" id="{62AAFED8-3834-4D4A-A26D-56F51459441D}"/>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46837" y="2307493"/>
            <a:ext cx="4089400" cy="3683000"/>
          </a:xfrm>
          <a:prstGeom prst="rect">
            <a:avLst/>
          </a:prstGeom>
          <a:noFill/>
          <a:ln>
            <a:noFill/>
          </a:ln>
        </p:spPr>
      </p:pic>
      <p:pic>
        <p:nvPicPr>
          <p:cNvPr id="9" name="Объект 8" descr="69">
            <a:extLst>
              <a:ext uri="{FF2B5EF4-FFF2-40B4-BE49-F238E27FC236}">
                <a16:creationId xmlns:a16="http://schemas.microsoft.com/office/drawing/2014/main" id="{326264B4-3FBD-4E98-AC83-B547424E2F9B}"/>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855765" y="2442960"/>
            <a:ext cx="3581398" cy="3547533"/>
          </a:xfrm>
          <a:prstGeom prst="rect">
            <a:avLst/>
          </a:prstGeom>
          <a:noFill/>
          <a:ln>
            <a:noFill/>
          </a:ln>
        </p:spPr>
      </p:pic>
      <p:sp>
        <p:nvSpPr>
          <p:cNvPr id="8" name="TextBox 7">
            <a:extLst>
              <a:ext uri="{FF2B5EF4-FFF2-40B4-BE49-F238E27FC236}">
                <a16:creationId xmlns:a16="http://schemas.microsoft.com/office/drawing/2014/main" id="{A6A2A059-2239-9FC1-4FB2-EB531E6B23E3}"/>
              </a:ext>
            </a:extLst>
          </p:cNvPr>
          <p:cNvSpPr txBox="1"/>
          <p:nvPr/>
        </p:nvSpPr>
        <p:spPr>
          <a:xfrm>
            <a:off x="949569" y="606669"/>
            <a:ext cx="9210430" cy="707886"/>
          </a:xfrm>
          <a:prstGeom prst="rect">
            <a:avLst/>
          </a:prstGeom>
          <a:noFill/>
        </p:spPr>
        <p:txBody>
          <a:bodyPr wrap="square">
            <a:spAutoFit/>
          </a:bodyPr>
          <a:lstStyle/>
          <a:p>
            <a:pPr algn="ctr"/>
            <a:r>
              <a:rPr lang="ka-GE"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მხატვარი:შოთა ზამთარაძე</a:t>
            </a:r>
            <a:r>
              <a:rPr lang="ka-GE" sz="2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ავტორი:ზდანევიჩი</a:t>
            </a:r>
          </a:p>
          <a:p>
            <a:pPr algn="ctr"/>
            <a:r>
              <a:rPr lang="ka-GE"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დასახელება:“მეთევზეთა სანაპირო“                            დასახელება:“ნატურმორტი“</a:t>
            </a:r>
            <a:endParaRPr lang="ru-RU"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97256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000" fill="hold"/>
                                        <p:tgtEl>
                                          <p:spTgt spid="9"/>
                                        </p:tgtEl>
                                        <p:attrNameLst>
                                          <p:attrName>ppt_w</p:attrName>
                                        </p:attrNameLst>
                                      </p:cBhvr>
                                      <p:tavLst>
                                        <p:tav tm="0">
                                          <p:val>
                                            <p:fltVal val="0"/>
                                          </p:val>
                                        </p:tav>
                                        <p:tav tm="100000">
                                          <p:val>
                                            <p:strVal val="#ppt_w"/>
                                          </p:val>
                                        </p:tav>
                                      </p:tavLst>
                                    </p:anim>
                                    <p:anim calcmode="lin" valueType="num">
                                      <p:cBhvr>
                                        <p:cTn id="17" dur="1000" fill="hold"/>
                                        <p:tgtEl>
                                          <p:spTgt spid="9"/>
                                        </p:tgtEl>
                                        <p:attrNameLst>
                                          <p:attrName>ppt_h</p:attrName>
                                        </p:attrNameLst>
                                      </p:cBhvr>
                                      <p:tavLst>
                                        <p:tav tm="0">
                                          <p:val>
                                            <p:fltVal val="0"/>
                                          </p:val>
                                        </p:tav>
                                        <p:tav tm="100000">
                                          <p:val>
                                            <p:strVal val="#ppt_h"/>
                                          </p:val>
                                        </p:tav>
                                      </p:tavLst>
                                    </p:anim>
                                    <p:anim calcmode="lin" valueType="num">
                                      <p:cBhvr>
                                        <p:cTn id="18" dur="1000" fill="hold"/>
                                        <p:tgtEl>
                                          <p:spTgt spid="9"/>
                                        </p:tgtEl>
                                        <p:attrNameLst>
                                          <p:attrName>style.rotation</p:attrName>
                                        </p:attrNameLst>
                                      </p:cBhvr>
                                      <p:tavLst>
                                        <p:tav tm="0">
                                          <p:val>
                                            <p:fltVal val="90"/>
                                          </p:val>
                                        </p:tav>
                                        <p:tav tm="100000">
                                          <p:val>
                                            <p:fltVal val="0"/>
                                          </p:val>
                                        </p:tav>
                                      </p:tavLst>
                                    </p:anim>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3A3EE12-265D-81BE-A966-C808D8CDFB17}"/>
              </a:ext>
            </a:extLst>
          </p:cNvPr>
          <p:cNvSpPr/>
          <p:nvPr/>
        </p:nvSpPr>
        <p:spPr>
          <a:xfrm>
            <a:off x="1007533" y="491067"/>
            <a:ext cx="9213507" cy="830997"/>
          </a:xfrm>
          <a:prstGeom prst="rect">
            <a:avLst/>
          </a:prstGeom>
          <a:noFill/>
        </p:spPr>
        <p:txBody>
          <a:bodyPr wrap="square" lIns="91440" tIns="45720" rIns="91440" bIns="45720">
            <a:spAutoFit/>
          </a:bodyPr>
          <a:lstStyle/>
          <a:p>
            <a:pPr algn="ctr"/>
            <a:r>
              <a:rPr lang="ka-GE"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ავტორი:რიხარდ ზომერი</a:t>
            </a:r>
          </a:p>
          <a:p>
            <a:pPr algn="ctr"/>
            <a:r>
              <a:rPr lang="ka-GE"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დასახელება:“სოფელი მთაში-ყაზბეგი</a:t>
            </a:r>
            <a:r>
              <a:rPr lang="ru-RU"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p>
        </p:txBody>
      </p:sp>
      <p:pic>
        <p:nvPicPr>
          <p:cNvPr id="3" name="Рисунок 2" descr="70">
            <a:extLst>
              <a:ext uri="{FF2B5EF4-FFF2-40B4-BE49-F238E27FC236}">
                <a16:creationId xmlns:a16="http://schemas.microsoft.com/office/drawing/2014/main" id="{300F438B-AF18-480C-B0FF-0FE01ED9E1C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52133" y="1513336"/>
            <a:ext cx="7636934" cy="4277864"/>
          </a:xfrm>
          <a:prstGeom prst="rect">
            <a:avLst/>
          </a:prstGeom>
          <a:noFill/>
          <a:ln>
            <a:noFill/>
          </a:ln>
        </p:spPr>
      </p:pic>
    </p:spTree>
    <p:extLst>
      <p:ext uri="{BB962C8B-B14F-4D97-AF65-F5344CB8AC3E}">
        <p14:creationId xmlns:p14="http://schemas.microsoft.com/office/powerpoint/2010/main" val="306149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5">
            <a:extLst>
              <a:ext uri="{FF2B5EF4-FFF2-40B4-BE49-F238E27FC236}">
                <a16:creationId xmlns:a16="http://schemas.microsoft.com/office/drawing/2014/main" id="{A885C966-F816-4A7C-BC64-F02811761BC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5066" y="763852"/>
            <a:ext cx="5419771" cy="4493947"/>
          </a:xfrm>
          <a:prstGeom prst="rect">
            <a:avLst/>
          </a:prstGeom>
          <a:noFill/>
          <a:ln>
            <a:noFill/>
          </a:ln>
        </p:spPr>
      </p:pic>
      <p:sp>
        <p:nvSpPr>
          <p:cNvPr id="4" name="TextBox 3">
            <a:extLst>
              <a:ext uri="{FF2B5EF4-FFF2-40B4-BE49-F238E27FC236}">
                <a16:creationId xmlns:a16="http://schemas.microsoft.com/office/drawing/2014/main" id="{5F392929-4183-C2B3-0727-24DCFF763CFB}"/>
              </a:ext>
            </a:extLst>
          </p:cNvPr>
          <p:cNvSpPr txBox="1"/>
          <p:nvPr/>
        </p:nvSpPr>
        <p:spPr>
          <a:xfrm>
            <a:off x="6629400" y="5447817"/>
            <a:ext cx="4419600" cy="646331"/>
          </a:xfrm>
          <a:prstGeom prst="rect">
            <a:avLst/>
          </a:prstGeom>
          <a:noFill/>
        </p:spPr>
        <p:txBody>
          <a:bodyPr wrap="square">
            <a:spAutoFit/>
          </a:bodyPr>
          <a:lstStyle/>
          <a:p>
            <a:r>
              <a:rPr lang="ka-GE" sz="1800" dirty="0">
                <a:solidFill>
                  <a:srgbClr val="7030A0"/>
                </a:solidFill>
              </a:rPr>
              <a:t>ავტორი: ოლღა ჩაჩუა-სელეზნიოვა</a:t>
            </a:r>
          </a:p>
          <a:p>
            <a:r>
              <a:rPr lang="ka-GE" sz="1800" dirty="0">
                <a:solidFill>
                  <a:srgbClr val="7030A0"/>
                </a:solidFill>
              </a:rPr>
              <a:t>დასახელება</a:t>
            </a:r>
            <a:r>
              <a:rPr lang="ka-GE" sz="1800" i="1" dirty="0">
                <a:solidFill>
                  <a:srgbClr val="7030A0"/>
                </a:solidFill>
              </a:rPr>
              <a:t>:“ბათუმის ერთ-ერთი ქუჩა’’</a:t>
            </a:r>
          </a:p>
        </p:txBody>
      </p:sp>
      <p:sp>
        <p:nvSpPr>
          <p:cNvPr id="6" name="TextBox 5">
            <a:extLst>
              <a:ext uri="{FF2B5EF4-FFF2-40B4-BE49-F238E27FC236}">
                <a16:creationId xmlns:a16="http://schemas.microsoft.com/office/drawing/2014/main" id="{D6D79E6E-4E39-216D-A1DF-603DDCD12837}"/>
              </a:ext>
            </a:extLst>
          </p:cNvPr>
          <p:cNvSpPr txBox="1"/>
          <p:nvPr/>
        </p:nvSpPr>
        <p:spPr>
          <a:xfrm>
            <a:off x="397933" y="432139"/>
            <a:ext cx="4538134" cy="5262979"/>
          </a:xfrm>
          <a:prstGeom prst="rect">
            <a:avLst/>
          </a:prstGeom>
          <a:solidFill>
            <a:schemeClr val="accent2">
              <a:lumMod val="60000"/>
              <a:lumOff val="40000"/>
            </a:schemeClr>
          </a:solidFill>
        </p:spPr>
        <p:txBody>
          <a:bodyPr wrap="square">
            <a:spAutoFit/>
          </a:bodyPr>
          <a:lstStyle/>
          <a:p>
            <a:r>
              <a:rPr lang="ka-GE" sz="2400" dirty="0">
                <a:solidFill>
                  <a:srgbClr val="7030A0"/>
                </a:solidFill>
              </a:rPr>
              <a:t>ამ დროის მხატვართა ნამუშევრები გამოირჩევა იმით რომ ძირითადად ისინი ყოფა-ცხოვრებას აღწერენ ტილოზე და ფერების თამაშით გამოხატავენ თავიანთ სათქმელს.        </a:t>
            </a:r>
            <a:r>
              <a:rPr lang="ka-GE" sz="2400" b="1" dirty="0">
                <a:solidFill>
                  <a:srgbClr val="7030A0"/>
                </a:solidFill>
              </a:rPr>
              <a:t>მაგალითად</a:t>
            </a:r>
            <a:r>
              <a:rPr lang="ka-GE" sz="2400" dirty="0">
                <a:solidFill>
                  <a:srgbClr val="7030A0"/>
                </a:solidFill>
              </a:rPr>
              <a:t>: “ბათუმის ერთ-ერთი ქუჩა“, „სოფელი ბზუ-ბზუ“, „ნისლი გზაზე“, „ბათუმის პიონერთა პარკი“, „აჭარული ეზო“, „ბათუმია პორტი“, „თურქული საჩაიე“, „სკები“, „ავადმყოფის მკურნალობა.</a:t>
            </a:r>
          </a:p>
        </p:txBody>
      </p:sp>
    </p:spTree>
    <p:extLst>
      <p:ext uri="{BB962C8B-B14F-4D97-AF65-F5344CB8AC3E}">
        <p14:creationId xmlns:p14="http://schemas.microsoft.com/office/powerpoint/2010/main" val="102817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3000"/>
                            </p:stCondLst>
                            <p:childTnLst>
                              <p:par>
                                <p:cTn id="16" presetID="31"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21">
            <a:extLst>
              <a:ext uri="{FF2B5EF4-FFF2-40B4-BE49-F238E27FC236}">
                <a16:creationId xmlns:a16="http://schemas.microsoft.com/office/drawing/2014/main" id="{A89C8785-256A-425A-A3B3-38F3E9045A8B}"/>
              </a:ext>
            </a:extLst>
          </p:cNvPr>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667237" y="2249588"/>
            <a:ext cx="3945467" cy="4109508"/>
          </a:xfrm>
          <a:prstGeom prst="rect">
            <a:avLst/>
          </a:prstGeom>
          <a:noFill/>
          <a:ln>
            <a:noFill/>
          </a:ln>
        </p:spPr>
      </p:pic>
      <p:pic>
        <p:nvPicPr>
          <p:cNvPr id="6" name="Объект 5" descr="22">
            <a:extLst>
              <a:ext uri="{FF2B5EF4-FFF2-40B4-BE49-F238E27FC236}">
                <a16:creationId xmlns:a16="http://schemas.microsoft.com/office/drawing/2014/main" id="{703B7BE2-6A13-469D-B422-82530CB66438}"/>
              </a:ext>
            </a:extLst>
          </p:cNvPr>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7247792" y="2302342"/>
            <a:ext cx="4707466" cy="4109508"/>
          </a:xfrm>
          <a:prstGeom prst="rect">
            <a:avLst/>
          </a:prstGeom>
          <a:noFill/>
          <a:ln>
            <a:noFill/>
          </a:ln>
        </p:spPr>
      </p:pic>
      <p:sp>
        <p:nvSpPr>
          <p:cNvPr id="11" name="TextBox 10">
            <a:extLst>
              <a:ext uri="{FF2B5EF4-FFF2-40B4-BE49-F238E27FC236}">
                <a16:creationId xmlns:a16="http://schemas.microsoft.com/office/drawing/2014/main" id="{5EA6F614-64BF-371D-BDA3-3D7D3C1CBF30}"/>
              </a:ext>
            </a:extLst>
          </p:cNvPr>
          <p:cNvSpPr txBox="1"/>
          <p:nvPr/>
        </p:nvSpPr>
        <p:spPr>
          <a:xfrm>
            <a:off x="939799" y="498904"/>
            <a:ext cx="10109200" cy="830997"/>
          </a:xfrm>
          <a:prstGeom prst="rect">
            <a:avLst/>
          </a:prstGeom>
          <a:noFill/>
        </p:spPr>
        <p:txBody>
          <a:bodyPr wrap="square">
            <a:spAutoFit/>
          </a:bodyPr>
          <a:lstStyle/>
          <a:p>
            <a:pPr algn="ctr"/>
            <a:r>
              <a:rPr lang="ka-GE"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ავტორი:</a:t>
            </a:r>
            <a:r>
              <a:rPr lang="ru-RU"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ka-GE"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ოლღა ჩაჩუა-სელეზნიოვა</a:t>
            </a:r>
          </a:p>
          <a:p>
            <a:pPr algn="ctr"/>
            <a:r>
              <a:rPr lang="ka-GE"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დასახელება:“სოფელი ბზუ-ბზუ“         დასახელება:“ნისლი ტბაზე“</a:t>
            </a:r>
            <a:endParaRPr lang="ru-RU"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4163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4"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2000"/>
                                        <p:tgtEl>
                                          <p:spTgt spid="5"/>
                                        </p:tgtEl>
                                      </p:cBhvr>
                                    </p:animEffect>
                                  </p:childTnLst>
                                </p:cTn>
                              </p:par>
                            </p:childTnLst>
                          </p:cTn>
                        </p:par>
                        <p:par>
                          <p:cTn id="14" fill="hold">
                            <p:stCondLst>
                              <p:cond delay="2500"/>
                            </p:stCondLst>
                            <p:childTnLst>
                              <p:par>
                                <p:cTn id="15" presetID="4"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C92667D4-30DB-DC95-19C1-F1635DE633B8}"/>
              </a:ext>
            </a:extLst>
          </p:cNvPr>
          <p:cNvSpPr/>
          <p:nvPr/>
        </p:nvSpPr>
        <p:spPr>
          <a:xfrm>
            <a:off x="880533" y="762000"/>
            <a:ext cx="10263485" cy="2862322"/>
          </a:xfrm>
          <a:prstGeom prst="rect">
            <a:avLst/>
          </a:prstGeom>
          <a:noFill/>
        </p:spPr>
        <p:txBody>
          <a:bodyPr wrap="square" lIns="91440" tIns="45720" rIns="91440" bIns="45720">
            <a:spAutoFit/>
          </a:bodyPr>
          <a:lstStyle/>
          <a:p>
            <a:pPr algn="ctr"/>
            <a:r>
              <a:rPr lang="en-US" sz="60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Xx</a:t>
            </a:r>
            <a:r>
              <a:rPr lang="ka-GE" sz="6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საუკუნის პირველი ნახევრის</a:t>
            </a:r>
          </a:p>
          <a:p>
            <a:pPr algn="ctr"/>
            <a:r>
              <a:rPr lang="ka-GE"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მხატვრობა ბათუმში</a:t>
            </a:r>
            <a:endParaRPr lang="ru-RU" sz="6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 name="Прямоугольник 6">
            <a:extLst>
              <a:ext uri="{FF2B5EF4-FFF2-40B4-BE49-F238E27FC236}">
                <a16:creationId xmlns:a16="http://schemas.microsoft.com/office/drawing/2014/main" id="{F40CA650-37A9-CEE1-1E03-AB700BCFB5EA}"/>
              </a:ext>
            </a:extLst>
          </p:cNvPr>
          <p:cNvSpPr/>
          <p:nvPr/>
        </p:nvSpPr>
        <p:spPr>
          <a:xfrm>
            <a:off x="6095999" y="2967335"/>
            <a:ext cx="92361" cy="923330"/>
          </a:xfrm>
          <a:prstGeom prst="rect">
            <a:avLst/>
          </a:prstGeom>
          <a:noFill/>
        </p:spPr>
        <p:txBody>
          <a:bodyPr wrap="square" lIns="91440" tIns="45720" rIns="91440" bIns="45720">
            <a:spAutoFit/>
          </a:bodyPr>
          <a:lstStyle/>
          <a:p>
            <a:pPr algn="ctr"/>
            <a:r>
              <a:rPr lang="ka-GE"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endParaRPr lang="ru-RU"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3" name="TextBox 12">
            <a:extLst>
              <a:ext uri="{FF2B5EF4-FFF2-40B4-BE49-F238E27FC236}">
                <a16:creationId xmlns:a16="http://schemas.microsoft.com/office/drawing/2014/main" id="{CB808693-6305-D5D2-DEA4-619D45E883F9}"/>
              </a:ext>
            </a:extLst>
          </p:cNvPr>
          <p:cNvSpPr txBox="1"/>
          <p:nvPr/>
        </p:nvSpPr>
        <p:spPr>
          <a:xfrm>
            <a:off x="5815826" y="5007927"/>
            <a:ext cx="6096000" cy="923330"/>
          </a:xfrm>
          <a:prstGeom prst="rect">
            <a:avLst/>
          </a:prstGeom>
          <a:noFill/>
        </p:spPr>
        <p:txBody>
          <a:bodyPr wrap="square">
            <a:spAutoFit/>
          </a:bodyPr>
          <a:lstStyle/>
          <a:p>
            <a:pPr algn="ctr"/>
            <a:r>
              <a:rPr lang="ka-GE" sz="1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n-lt"/>
              </a:rPr>
              <a:t>ხარიტონ ახვლედიანის სახელობის მუზეუმის ღონისძიებების კოორდინატორი</a:t>
            </a:r>
          </a:p>
          <a:p>
            <a:pPr algn="ctr"/>
            <a:r>
              <a:rPr lang="ka-GE"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ინგა დიასამიძე</a:t>
            </a:r>
            <a:endParaRPr lang="ru-RU" sz="1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4155795762"/>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54">
            <a:extLst>
              <a:ext uri="{FF2B5EF4-FFF2-40B4-BE49-F238E27FC236}">
                <a16:creationId xmlns:a16="http://schemas.microsoft.com/office/drawing/2014/main" id="{DE9A496C-7EE1-43FE-A828-0D5683BB9842}"/>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46369" y="2495059"/>
            <a:ext cx="3860801" cy="3183468"/>
          </a:xfrm>
          <a:prstGeom prst="rect">
            <a:avLst/>
          </a:prstGeom>
          <a:noFill/>
          <a:ln>
            <a:noFill/>
          </a:ln>
        </p:spPr>
      </p:pic>
      <p:pic>
        <p:nvPicPr>
          <p:cNvPr id="6" name="Объект 5" descr="55">
            <a:extLst>
              <a:ext uri="{FF2B5EF4-FFF2-40B4-BE49-F238E27FC236}">
                <a16:creationId xmlns:a16="http://schemas.microsoft.com/office/drawing/2014/main" id="{0D7B7A4D-05DF-4E3C-87ED-8218E45CA9FD}"/>
              </a:ext>
            </a:extLst>
          </p:cNvPr>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7275146" y="2618152"/>
            <a:ext cx="3987800" cy="3276601"/>
          </a:xfrm>
          <a:prstGeom prst="rect">
            <a:avLst/>
          </a:prstGeom>
          <a:noFill/>
          <a:ln>
            <a:noFill/>
          </a:ln>
        </p:spPr>
      </p:pic>
      <p:sp>
        <p:nvSpPr>
          <p:cNvPr id="9" name="TextBox 8">
            <a:extLst>
              <a:ext uri="{FF2B5EF4-FFF2-40B4-BE49-F238E27FC236}">
                <a16:creationId xmlns:a16="http://schemas.microsoft.com/office/drawing/2014/main" id="{4FD84965-8E7F-2B1D-1063-42D749BC2600}"/>
              </a:ext>
            </a:extLst>
          </p:cNvPr>
          <p:cNvSpPr txBox="1"/>
          <p:nvPr/>
        </p:nvSpPr>
        <p:spPr>
          <a:xfrm>
            <a:off x="431800" y="499533"/>
            <a:ext cx="10159999" cy="830997"/>
          </a:xfrm>
          <a:prstGeom prst="rect">
            <a:avLst/>
          </a:prstGeom>
          <a:noFill/>
        </p:spPr>
        <p:txBody>
          <a:bodyPr wrap="square">
            <a:spAutoFit/>
          </a:bodyPr>
          <a:lstStyle/>
          <a:p>
            <a:pPr algn="ctr"/>
            <a:r>
              <a:rPr lang="ka-GE"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ავტორი:მამია ახობაძე</a:t>
            </a:r>
            <a:r>
              <a:rPr lang="ka-GE"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ავტორი:ბოროდაი</a:t>
            </a:r>
          </a:p>
          <a:p>
            <a:pPr algn="ctr"/>
            <a:r>
              <a:rPr lang="ka-GE"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დასახელება:“პიონერთა პარკი“                      დასახელება:“აჭარული ეზო“</a:t>
            </a:r>
            <a:endParaRPr lang="ru-RU"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09510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par>
                          <p:cTn id="15" fill="hold">
                            <p:stCondLst>
                              <p:cond delay="3000"/>
                            </p:stCondLst>
                            <p:childTnLst>
                              <p:par>
                                <p:cTn id="16" presetID="9"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56">
            <a:extLst>
              <a:ext uri="{FF2B5EF4-FFF2-40B4-BE49-F238E27FC236}">
                <a16:creationId xmlns:a16="http://schemas.microsoft.com/office/drawing/2014/main" id="{50D23A59-D869-4338-AF2C-E0BD887FD7F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0779" y="1760655"/>
            <a:ext cx="4171508" cy="3230652"/>
          </a:xfrm>
          <a:prstGeom prst="rect">
            <a:avLst/>
          </a:prstGeom>
          <a:noFill/>
          <a:ln>
            <a:noFill/>
          </a:ln>
        </p:spPr>
      </p:pic>
      <p:pic>
        <p:nvPicPr>
          <p:cNvPr id="3" name="Рисунок 2" descr="57">
            <a:extLst>
              <a:ext uri="{FF2B5EF4-FFF2-40B4-BE49-F238E27FC236}">
                <a16:creationId xmlns:a16="http://schemas.microsoft.com/office/drawing/2014/main" id="{E4FDA2A9-E927-437B-B05E-0E373F30E2A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28758" y="1760654"/>
            <a:ext cx="4504267" cy="3124613"/>
          </a:xfrm>
          <a:prstGeom prst="rect">
            <a:avLst/>
          </a:prstGeom>
          <a:noFill/>
          <a:ln>
            <a:noFill/>
          </a:ln>
        </p:spPr>
      </p:pic>
      <p:sp>
        <p:nvSpPr>
          <p:cNvPr id="4" name="Прямоугольник 3">
            <a:extLst>
              <a:ext uri="{FF2B5EF4-FFF2-40B4-BE49-F238E27FC236}">
                <a16:creationId xmlns:a16="http://schemas.microsoft.com/office/drawing/2014/main" id="{9E8AB537-E3E8-A2C2-5AD8-37F2ECE885D4}"/>
              </a:ext>
            </a:extLst>
          </p:cNvPr>
          <p:cNvSpPr/>
          <p:nvPr/>
        </p:nvSpPr>
        <p:spPr>
          <a:xfrm>
            <a:off x="6003634" y="2967335"/>
            <a:ext cx="184731" cy="923330"/>
          </a:xfrm>
          <a:prstGeom prst="rect">
            <a:avLst/>
          </a:prstGeom>
          <a:noFill/>
        </p:spPr>
        <p:txBody>
          <a:bodyPr wrap="none" lIns="91440" tIns="45720" rIns="91440" bIns="45720">
            <a:spAutoFit/>
          </a:bodyPr>
          <a:lstStyle/>
          <a:p>
            <a:pPr algn="ctr"/>
            <a:endParaRPr lang="ru-RU"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TextBox 5">
            <a:extLst>
              <a:ext uri="{FF2B5EF4-FFF2-40B4-BE49-F238E27FC236}">
                <a16:creationId xmlns:a16="http://schemas.microsoft.com/office/drawing/2014/main" id="{C0895ACA-D678-BC19-A1BB-291F77391603}"/>
              </a:ext>
            </a:extLst>
          </p:cNvPr>
          <p:cNvSpPr txBox="1"/>
          <p:nvPr/>
        </p:nvSpPr>
        <p:spPr>
          <a:xfrm>
            <a:off x="812800" y="594268"/>
            <a:ext cx="10972800" cy="707886"/>
          </a:xfrm>
          <a:prstGeom prst="rect">
            <a:avLst/>
          </a:prstGeom>
          <a:noFill/>
        </p:spPr>
        <p:txBody>
          <a:bodyPr wrap="square">
            <a:spAutoFit/>
          </a:bodyPr>
          <a:lstStyle/>
          <a:p>
            <a:pPr algn="ctr"/>
            <a:r>
              <a:rPr lang="ka-GE"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ავტორი: გრიგორიევი</a:t>
            </a:r>
            <a:endParaRPr lang="ka-GE" sz="2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ka-GE"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დასახელება:“ბათუმის პირტი“                                       დასახელება;“თურქული საჩაიე ბათუმში“</a:t>
            </a:r>
            <a:endParaRPr lang="ru-RU"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28213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3"/>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par>
                          <p:cTn id="16" fill="hold">
                            <p:stCondLst>
                              <p:cond delay="2000"/>
                            </p:stCondLst>
                            <p:childTnLst>
                              <p:par>
                                <p:cTn id="17" presetID="2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58">
            <a:extLst>
              <a:ext uri="{FF2B5EF4-FFF2-40B4-BE49-F238E27FC236}">
                <a16:creationId xmlns:a16="http://schemas.microsoft.com/office/drawing/2014/main" id="{E8BF8621-1569-4B61-A2AE-70635C38B3F7}"/>
              </a:ext>
            </a:extLst>
          </p:cNvPr>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98586" y="2459025"/>
            <a:ext cx="4334932" cy="3948641"/>
          </a:xfrm>
          <a:prstGeom prst="rect">
            <a:avLst/>
          </a:prstGeom>
          <a:noFill/>
          <a:ln>
            <a:noFill/>
          </a:ln>
        </p:spPr>
      </p:pic>
      <p:pic>
        <p:nvPicPr>
          <p:cNvPr id="6" name="Объект 5" descr="71">
            <a:extLst>
              <a:ext uri="{FF2B5EF4-FFF2-40B4-BE49-F238E27FC236}">
                <a16:creationId xmlns:a16="http://schemas.microsoft.com/office/drawing/2014/main" id="{6EC904C6-9286-4573-8D37-B9796B9EE3FB}"/>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193410" y="2459025"/>
            <a:ext cx="4190999" cy="3948641"/>
          </a:xfrm>
          <a:prstGeom prst="rect">
            <a:avLst/>
          </a:prstGeom>
          <a:noFill/>
          <a:ln>
            <a:noFill/>
          </a:ln>
        </p:spPr>
      </p:pic>
      <p:sp>
        <p:nvSpPr>
          <p:cNvPr id="9" name="TextBox 8">
            <a:extLst>
              <a:ext uri="{FF2B5EF4-FFF2-40B4-BE49-F238E27FC236}">
                <a16:creationId xmlns:a16="http://schemas.microsoft.com/office/drawing/2014/main" id="{B387AE33-991C-2008-207E-D11214501D70}"/>
              </a:ext>
            </a:extLst>
          </p:cNvPr>
          <p:cNvSpPr txBox="1"/>
          <p:nvPr/>
        </p:nvSpPr>
        <p:spPr>
          <a:xfrm>
            <a:off x="-1" y="450334"/>
            <a:ext cx="12107334" cy="830997"/>
          </a:xfrm>
          <a:prstGeom prst="rect">
            <a:avLst/>
          </a:prstGeom>
          <a:noFill/>
        </p:spPr>
        <p:txBody>
          <a:bodyPr wrap="square">
            <a:spAutoFit/>
          </a:bodyPr>
          <a:lstStyle/>
          <a:p>
            <a:pPr algn="ctr"/>
            <a:r>
              <a:rPr lang="ka-GE"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ავტორი:ბოროდაი                                                   ავტორი: არსენ თუმანიანი</a:t>
            </a:r>
          </a:p>
          <a:p>
            <a:pPr algn="ctr"/>
            <a:r>
              <a:rPr lang="ka-GE"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დასახელება:“სკები“                                           დასახელება: „ავადმყოფის მკურნა</a:t>
            </a:r>
            <a:r>
              <a:rPr lang="ka-GE"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ლობა“</a:t>
            </a:r>
            <a:endParaRPr lang="ru-RU"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49204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43"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
                                        <p:tgtEl>
                                          <p:spTgt spid="5"/>
                                        </p:tgtEl>
                                      </p:cBhvr>
                                    </p:animEffect>
                                    <p:anim calcmode="lin" valueType="num">
                                      <p:cBhvr>
                                        <p:cTn id="14" dur="400" fill="hold"/>
                                        <p:tgtEl>
                                          <p:spTgt spid="5"/>
                                        </p:tgtEl>
                                        <p:attrNameLst>
                                          <p:attrName>ppt_x</p:attrName>
                                        </p:attrNameLst>
                                      </p:cBhvr>
                                      <p:tavLst>
                                        <p:tav tm="0">
                                          <p:val>
                                            <p:strVal val="#ppt_x"/>
                                          </p:val>
                                        </p:tav>
                                        <p:tav tm="100000">
                                          <p:val>
                                            <p:strVal val="#ppt_x"/>
                                          </p:val>
                                        </p:tav>
                                      </p:tavLst>
                                    </p:anim>
                                    <p:anim calcmode="lin" valueType="num">
                                      <p:cBhvr>
                                        <p:cTn id="15" dur="400" fill="hold"/>
                                        <p:tgtEl>
                                          <p:spTgt spid="5"/>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2000"/>
                            </p:stCondLst>
                            <p:childTnLst>
                              <p:par>
                                <p:cTn id="19" presetID="43"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
                                        <p:tgtEl>
                                          <p:spTgt spid="6"/>
                                        </p:tgtEl>
                                      </p:cBhvr>
                                    </p:animEffect>
                                    <p:anim calcmode="lin" valueType="num">
                                      <p:cBhvr>
                                        <p:cTn id="22" dur="400" fill="hold"/>
                                        <p:tgtEl>
                                          <p:spTgt spid="6"/>
                                        </p:tgtEl>
                                        <p:attrNameLst>
                                          <p:attrName>ppt_x</p:attrName>
                                        </p:attrNameLst>
                                      </p:cBhvr>
                                      <p:tavLst>
                                        <p:tav tm="0">
                                          <p:val>
                                            <p:strVal val="#ppt_x"/>
                                          </p:val>
                                        </p:tav>
                                        <p:tav tm="100000">
                                          <p:val>
                                            <p:strVal val="#ppt_x"/>
                                          </p:val>
                                        </p:tav>
                                      </p:tavLst>
                                    </p:anim>
                                    <p:anim calcmode="lin" valueType="num">
                                      <p:cBhvr>
                                        <p:cTn id="23" dur="400" fill="hold"/>
                                        <p:tgtEl>
                                          <p:spTgt spid="6"/>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619E1F8-8F1F-FBED-2FD0-DBC90E2C1148}"/>
              </a:ext>
            </a:extLst>
          </p:cNvPr>
          <p:cNvSpPr>
            <a:spLocks noGrp="1"/>
          </p:cNvSpPr>
          <p:nvPr>
            <p:ph sz="half" idx="1"/>
          </p:nvPr>
        </p:nvSpPr>
        <p:spPr>
          <a:xfrm>
            <a:off x="386862" y="810929"/>
            <a:ext cx="5334000" cy="5787496"/>
          </a:xfrm>
          <a:solidFill>
            <a:schemeClr val="accent2">
              <a:lumMod val="60000"/>
              <a:lumOff val="40000"/>
            </a:schemeClr>
          </a:solidFill>
        </p:spPr>
        <p:txBody>
          <a:bodyPr>
            <a:normAutofit fontScale="77500" lnSpcReduction="20000"/>
          </a:bodyPr>
          <a:lstStyle/>
          <a:p>
            <a:pPr marL="0" indent="0">
              <a:lnSpc>
                <a:spcPct val="107000"/>
              </a:lnSpc>
              <a:spcAft>
                <a:spcPts val="800"/>
              </a:spcAft>
              <a:buNone/>
            </a:pPr>
            <a:r>
              <a:rPr lang="ka-GE" sz="2800" dirty="0">
                <a:solidFill>
                  <a:srgbClr val="000000"/>
                </a:solidFill>
                <a:latin typeface="Sylfaen" panose="010A0502050306030303" pitchFamily="18" charset="0"/>
                <a:ea typeface="Calibri" panose="020F0502020204030204" pitchFamily="34" charset="0"/>
                <a:cs typeface="Times New Roman" panose="02020603050405020304" pitchFamily="18" charset="0"/>
              </a:rPr>
              <a:t>გარდა საყოფაცხოვრებო სიუჟეტებისა, სხვადასხვა ფაბრიკა-ქარხნების აგებისა თუ ფასადების ხედებია მოცემული.</a:t>
            </a:r>
            <a:endParaRPr lang="ka-GE" sz="2800" dirty="0">
              <a:latin typeface="Sylfaen" panose="010A0502050306030303"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ka-GE" sz="2800" dirty="0">
                <a:latin typeface="Sylfaen" panose="010A0502050306030303" pitchFamily="18" charset="0"/>
                <a:ea typeface="Calibri" panose="020F0502020204030204" pitchFamily="34" charset="0"/>
                <a:cs typeface="Times New Roman" panose="02020603050405020304" pitchFamily="18" charset="0"/>
              </a:rPr>
              <a:t>     მე-</a:t>
            </a:r>
            <a:r>
              <a:rPr lang="de-AT" sz="2800" dirty="0">
                <a:latin typeface="Sylfaen" panose="010A0502050306030303" pitchFamily="18" charset="0"/>
                <a:ea typeface="Calibri" panose="020F0502020204030204" pitchFamily="34" charset="0"/>
                <a:cs typeface="Times New Roman" panose="02020603050405020304" pitchFamily="18" charset="0"/>
              </a:rPr>
              <a:t>XX</a:t>
            </a:r>
            <a:r>
              <a:rPr lang="ka-GE" sz="2800" dirty="0">
                <a:latin typeface="Sylfaen" panose="010A0502050306030303" pitchFamily="18" charset="0"/>
                <a:ea typeface="Calibri" panose="020F0502020204030204" pitchFamily="34" charset="0"/>
                <a:cs typeface="Times New Roman" panose="02020603050405020304" pitchFamily="18" charset="0"/>
              </a:rPr>
              <a:t>საუკუნის 20-30-იანი წლების მხატვრები ცდილობენ მათ ნაწარმოებში აესახათ რა ხდებოდა მაშინ. ამ პერიოდის მხატვრები იყვნენ: გრომოვი, ნინა პელიპენკო, ა.ქუთათელაძე, ვლადიმერ ულუშინი, აშოტ აირაპეტოვი, ბოროდაი,  კორნელი სანაძე, გნატაკიანი, კორაკოზოვი, გრაჩ სეჩენიანი, დიმიტრი პოხომოვი, ეისნერი, მუთებერ ვარშანიძე, ამ დროისათვის აჭარას ჰყავდა მოქანდაკეებიც:მაღალაშვილი, მარიამნა სტოლპნიკოვა, ვართან ჩიზმენჯიანი, სტეფანე ერზია, და ტერენტი ჭანტურია.</a:t>
            </a:r>
            <a:endParaRPr lang="ka-GE" sz="2800" dirty="0">
              <a:effectLst/>
              <a:latin typeface="Sylfaen" panose="010A0502050306030303" pitchFamily="18" charset="0"/>
              <a:ea typeface="Calibri" panose="020F0502020204030204" pitchFamily="34" charset="0"/>
              <a:cs typeface="Times New Roman" panose="02020603050405020304" pitchFamily="18" charset="0"/>
            </a:endParaRPr>
          </a:p>
          <a:p>
            <a:pPr marL="0" indent="0">
              <a:buNone/>
            </a:pPr>
            <a:endParaRPr lang="ru-RU" dirty="0"/>
          </a:p>
        </p:txBody>
      </p:sp>
      <p:pic>
        <p:nvPicPr>
          <p:cNvPr id="8" name="Объект 7" descr="11">
            <a:extLst>
              <a:ext uri="{FF2B5EF4-FFF2-40B4-BE49-F238E27FC236}">
                <a16:creationId xmlns:a16="http://schemas.microsoft.com/office/drawing/2014/main" id="{3BD18B80-7770-4CAE-8C25-14B5CC07A0EE}"/>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98209" y="670802"/>
            <a:ext cx="3073400" cy="2023534"/>
          </a:xfrm>
          <a:prstGeom prst="rect">
            <a:avLst/>
          </a:prstGeom>
          <a:noFill/>
          <a:ln>
            <a:noFill/>
          </a:ln>
        </p:spPr>
      </p:pic>
      <p:sp>
        <p:nvSpPr>
          <p:cNvPr id="10" name="TextBox 9">
            <a:extLst>
              <a:ext uri="{FF2B5EF4-FFF2-40B4-BE49-F238E27FC236}">
                <a16:creationId xmlns:a16="http://schemas.microsoft.com/office/drawing/2014/main" id="{508DADF7-BA4A-B357-9450-39CCB00BD0BF}"/>
              </a:ext>
            </a:extLst>
          </p:cNvPr>
          <p:cNvSpPr txBox="1"/>
          <p:nvPr/>
        </p:nvSpPr>
        <p:spPr>
          <a:xfrm>
            <a:off x="6663267" y="2694336"/>
            <a:ext cx="5334000" cy="1010341"/>
          </a:xfrm>
          <a:prstGeom prst="rect">
            <a:avLst/>
          </a:prstGeom>
          <a:noFill/>
        </p:spPr>
        <p:txBody>
          <a:bodyPr wrap="square">
            <a:spAutoFit/>
          </a:bodyPr>
          <a:lstStyle/>
          <a:p>
            <a:pPr>
              <a:lnSpc>
                <a:spcPct val="107000"/>
              </a:lnSpc>
              <a:spcAft>
                <a:spcPts val="800"/>
              </a:spcAft>
            </a:pPr>
            <a:r>
              <a:rPr lang="ka-GE" sz="1800" dirty="0">
                <a:solidFill>
                  <a:srgbClr val="7030A0"/>
                </a:solidFill>
                <a:latin typeface="Sylfaen" panose="010A0502050306030303" pitchFamily="18" charset="0"/>
                <a:ea typeface="Calibri" panose="020F0502020204030204" pitchFamily="34" charset="0"/>
                <a:cs typeface="Times New Roman" panose="02020603050405020304" pitchFamily="18" charset="0"/>
              </a:rPr>
              <a:t>ავტორი: სელეზნიოვი ვლადიმერი</a:t>
            </a:r>
          </a:p>
          <a:p>
            <a:pPr>
              <a:lnSpc>
                <a:spcPct val="107000"/>
              </a:lnSpc>
              <a:spcAft>
                <a:spcPts val="800"/>
              </a:spcAft>
            </a:pPr>
            <a:r>
              <a:rPr lang="ka-GE" sz="1600" dirty="0">
                <a:solidFill>
                  <a:srgbClr val="7030A0"/>
                </a:solidFill>
                <a:latin typeface="Sylfaen" panose="010A0502050306030303" pitchFamily="18" charset="0"/>
                <a:ea typeface="Calibri" panose="020F0502020204030204" pitchFamily="34" charset="0"/>
                <a:cs typeface="Times New Roman" panose="02020603050405020304" pitchFamily="18" charset="0"/>
              </a:rPr>
              <a:t>დასახელება: </a:t>
            </a:r>
            <a:r>
              <a:rPr lang="ka-GE" sz="1600" i="1" dirty="0">
                <a:solidFill>
                  <a:srgbClr val="7030A0"/>
                </a:solidFill>
                <a:latin typeface="Sylfaen" panose="010A0502050306030303" pitchFamily="18" charset="0"/>
                <a:ea typeface="Calibri" panose="020F0502020204030204" pitchFamily="34" charset="0"/>
                <a:cs typeface="Times New Roman" panose="02020603050405020304" pitchFamily="18" charset="0"/>
              </a:rPr>
              <a:t>„მეუღლის ოლღა ჩაჩუა-სელეზნიოვას    პორტრეტი“</a:t>
            </a:r>
            <a:endParaRPr lang="ka-GE" sz="1600" i="1" dirty="0">
              <a:solidFill>
                <a:srgbClr val="7030A0"/>
              </a:solidFill>
              <a:effectLst/>
              <a:latin typeface="Sylfaen" panose="010A0502050306030303" pitchFamily="18" charset="0"/>
              <a:ea typeface="Calibri" panose="020F0502020204030204" pitchFamily="34" charset="0"/>
              <a:cs typeface="Times New Roman" panose="02020603050405020304" pitchFamily="18" charset="0"/>
            </a:endParaRPr>
          </a:p>
        </p:txBody>
      </p:sp>
      <p:pic>
        <p:nvPicPr>
          <p:cNvPr id="11" name="Рисунок 10" descr="08">
            <a:extLst>
              <a:ext uri="{FF2B5EF4-FFF2-40B4-BE49-F238E27FC236}">
                <a16:creationId xmlns:a16="http://schemas.microsoft.com/office/drawing/2014/main" id="{D71ECCA3-9620-4A18-9ED9-FC6507891B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65064" y="3980852"/>
            <a:ext cx="2218529" cy="2617573"/>
          </a:xfrm>
          <a:prstGeom prst="rect">
            <a:avLst/>
          </a:prstGeom>
          <a:noFill/>
          <a:ln>
            <a:noFill/>
          </a:ln>
        </p:spPr>
      </p:pic>
      <p:sp>
        <p:nvSpPr>
          <p:cNvPr id="13" name="TextBox 12">
            <a:extLst>
              <a:ext uri="{FF2B5EF4-FFF2-40B4-BE49-F238E27FC236}">
                <a16:creationId xmlns:a16="http://schemas.microsoft.com/office/drawing/2014/main" id="{604EEB75-F442-C9EC-0DAA-3D3C784B8BF0}"/>
              </a:ext>
            </a:extLst>
          </p:cNvPr>
          <p:cNvSpPr txBox="1"/>
          <p:nvPr/>
        </p:nvSpPr>
        <p:spPr>
          <a:xfrm>
            <a:off x="8627796" y="4987348"/>
            <a:ext cx="3466439" cy="1080039"/>
          </a:xfrm>
          <a:prstGeom prst="rect">
            <a:avLst/>
          </a:prstGeom>
          <a:noFill/>
        </p:spPr>
        <p:txBody>
          <a:bodyPr wrap="square">
            <a:spAutoFit/>
          </a:bodyPr>
          <a:lstStyle/>
          <a:p>
            <a:pPr>
              <a:lnSpc>
                <a:spcPct val="107000"/>
              </a:lnSpc>
              <a:spcAft>
                <a:spcPts val="800"/>
              </a:spcAft>
            </a:pPr>
            <a:r>
              <a:rPr lang="ka-GE" sz="1600" dirty="0">
                <a:solidFill>
                  <a:srgbClr val="7030A0"/>
                </a:solidFill>
                <a:ea typeface="Calibri" panose="020F0502020204030204" pitchFamily="34" charset="0"/>
                <a:cs typeface="Times New Roman" panose="02020603050405020304" pitchFamily="18" charset="0"/>
              </a:rPr>
              <a:t>ავტორი: სელეზნიოვი ვლადიმერი</a:t>
            </a:r>
          </a:p>
          <a:p>
            <a:pPr>
              <a:lnSpc>
                <a:spcPct val="107000"/>
              </a:lnSpc>
              <a:spcAft>
                <a:spcPts val="800"/>
              </a:spcAft>
            </a:pPr>
            <a:r>
              <a:rPr lang="ka-GE" sz="1600" dirty="0">
                <a:solidFill>
                  <a:srgbClr val="7030A0"/>
                </a:solidFill>
                <a:ea typeface="Calibri" panose="020F0502020204030204" pitchFamily="34" charset="0"/>
                <a:cs typeface="Times New Roman" panose="02020603050405020304" pitchFamily="18" charset="0"/>
              </a:rPr>
              <a:t>დასახელება: </a:t>
            </a:r>
            <a:r>
              <a:rPr lang="ka-GE" sz="1600" i="1" dirty="0">
                <a:solidFill>
                  <a:srgbClr val="7030A0"/>
                </a:solidFill>
                <a:ea typeface="Calibri" panose="020F0502020204030204" pitchFamily="34" charset="0"/>
                <a:cs typeface="Times New Roman" panose="02020603050405020304" pitchFamily="18" charset="0"/>
              </a:rPr>
              <a:t>„მხატვარ</a:t>
            </a:r>
          </a:p>
          <a:p>
            <a:pPr>
              <a:lnSpc>
                <a:spcPct val="107000"/>
              </a:lnSpc>
              <a:spcAft>
                <a:spcPts val="800"/>
              </a:spcAft>
            </a:pPr>
            <a:r>
              <a:rPr lang="ka-GE" sz="1600" i="1" dirty="0">
                <a:solidFill>
                  <a:srgbClr val="7030A0"/>
                </a:solidFill>
                <a:ea typeface="Calibri" panose="020F0502020204030204" pitchFamily="34" charset="0"/>
                <a:cs typeface="Times New Roman" panose="02020603050405020304" pitchFamily="18" charset="0"/>
              </a:rPr>
              <a:t> გრაჩ სეჩენიანის პორტრეტი“</a:t>
            </a:r>
          </a:p>
        </p:txBody>
      </p:sp>
    </p:spTree>
    <p:extLst>
      <p:ext uri="{BB962C8B-B14F-4D97-AF65-F5344CB8AC3E}">
        <p14:creationId xmlns:p14="http://schemas.microsoft.com/office/powerpoint/2010/main" val="3841396167"/>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par>
                          <p:cTn id="25" fill="hold">
                            <p:stCondLst>
                              <p:cond delay="3000"/>
                            </p:stCondLst>
                            <p:childTnLst>
                              <p:par>
                                <p:cTn id="26" presetID="21"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2000"/>
                                        <p:tgtEl>
                                          <p:spTgt spid="8"/>
                                        </p:tgtEl>
                                      </p:cBhvr>
                                    </p:animEffect>
                                  </p:childTnLst>
                                </p:cTn>
                              </p:par>
                            </p:childTnLst>
                          </p:cTn>
                        </p:par>
                        <p:par>
                          <p:cTn id="29" fill="hold">
                            <p:stCondLst>
                              <p:cond delay="5000"/>
                            </p:stCondLst>
                            <p:childTnLst>
                              <p:par>
                                <p:cTn id="30" presetID="9"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par>
                          <p:cTn id="33" fill="hold">
                            <p:stCondLst>
                              <p:cond delay="5500"/>
                            </p:stCondLst>
                            <p:childTnLst>
                              <p:par>
                                <p:cTn id="34" presetID="17" presetClass="entr" presetSubtype="1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strVal val="#ppt_h"/>
                                          </p:val>
                                        </p:tav>
                                        <p:tav tm="100000">
                                          <p:val>
                                            <p:strVal val="#ppt_h"/>
                                          </p:val>
                                        </p:tav>
                                      </p:tavLst>
                                    </p:anim>
                                  </p:childTnLst>
                                </p:cTn>
                              </p:par>
                            </p:childTnLst>
                          </p:cTn>
                        </p:par>
                        <p:par>
                          <p:cTn id="38" fill="hold">
                            <p:stCondLst>
                              <p:cond delay="6000"/>
                            </p:stCondLst>
                            <p:childTnLst>
                              <p:par>
                                <p:cTn id="39" presetID="18" presetClass="entr" presetSubtype="12"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strips(downLeft)">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0"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3E090586-843A-495F-89F8-CF3340B7972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1278" y="300846"/>
            <a:ext cx="2579427" cy="4746105"/>
          </a:xfrm>
          <a:prstGeom prst="rect">
            <a:avLst/>
          </a:prstGeom>
          <a:noFill/>
          <a:ln>
            <a:noFill/>
          </a:ln>
        </p:spPr>
      </p:pic>
      <p:sp>
        <p:nvSpPr>
          <p:cNvPr id="4" name="TextBox 3">
            <a:extLst>
              <a:ext uri="{FF2B5EF4-FFF2-40B4-BE49-F238E27FC236}">
                <a16:creationId xmlns:a16="http://schemas.microsoft.com/office/drawing/2014/main" id="{59F3A4B4-DD35-ECC7-C455-3FAB9D566D94}"/>
              </a:ext>
            </a:extLst>
          </p:cNvPr>
          <p:cNvSpPr txBox="1"/>
          <p:nvPr/>
        </p:nvSpPr>
        <p:spPr>
          <a:xfrm>
            <a:off x="7084444" y="5296945"/>
            <a:ext cx="5182319" cy="646331"/>
          </a:xfrm>
          <a:prstGeom prst="rect">
            <a:avLst/>
          </a:prstGeom>
          <a:noFill/>
        </p:spPr>
        <p:txBody>
          <a:bodyPr wrap="square">
            <a:spAutoFit/>
          </a:bodyPr>
          <a:lstStyle/>
          <a:p>
            <a:r>
              <a:rPr lang="ka-GE" sz="1800" dirty="0">
                <a:solidFill>
                  <a:srgbClr val="7030A0"/>
                </a:solidFill>
              </a:rPr>
              <a:t>ერზია სახელოსნოში.1922 წელი</a:t>
            </a:r>
          </a:p>
          <a:p>
            <a:r>
              <a:rPr lang="ka-GE" sz="1800" dirty="0">
                <a:solidFill>
                  <a:srgbClr val="7030A0"/>
                </a:solidFill>
              </a:rPr>
              <a:t>(პირველი ბიუსტი,რომელიც დაიდგა ბათუმში)</a:t>
            </a:r>
          </a:p>
        </p:txBody>
      </p:sp>
      <p:sp>
        <p:nvSpPr>
          <p:cNvPr id="6" name="TextBox 5">
            <a:extLst>
              <a:ext uri="{FF2B5EF4-FFF2-40B4-BE49-F238E27FC236}">
                <a16:creationId xmlns:a16="http://schemas.microsoft.com/office/drawing/2014/main" id="{22D8FBF0-7A97-8924-C9D3-90FB0B68C6D1}"/>
              </a:ext>
            </a:extLst>
          </p:cNvPr>
          <p:cNvSpPr txBox="1"/>
          <p:nvPr/>
        </p:nvSpPr>
        <p:spPr>
          <a:xfrm>
            <a:off x="281354" y="545124"/>
            <a:ext cx="6654283" cy="5632311"/>
          </a:xfrm>
          <a:prstGeom prst="rect">
            <a:avLst/>
          </a:prstGeom>
          <a:solidFill>
            <a:schemeClr val="accent2">
              <a:lumMod val="60000"/>
              <a:lumOff val="40000"/>
            </a:schemeClr>
          </a:solidFill>
        </p:spPr>
        <p:txBody>
          <a:bodyPr wrap="square">
            <a:spAutoFit/>
          </a:bodyPr>
          <a:lstStyle/>
          <a:p>
            <a:r>
              <a:rPr lang="ka-GE" sz="2400" dirty="0">
                <a:solidFill>
                  <a:srgbClr val="7030A0"/>
                </a:solidFill>
              </a:rPr>
              <a:t>1922 წელს ერზია ჩამოდის ბათუმში, აქ მისი სიმამრი ე.იმროზი ცხოვრობდა. ცოლის და მარია ადგილობრივი თეატრის ბალერინა იყო. სარეკომენდაციო წერილით ერზიამ მიმართა მხატვარს ვლადიმერ ილუშინს, სწორედ მან გამოუყო სტუმარს საცხოვრებელი თავის ვიწრო ბინაში ვლადიმერ ილუშინმა ერზიასთან ერთად. ს.გერასომოვთან, ა. გარიჩინიანთან, გ.იოჰანსონთან ერთად ბათუმში შექმნა რუსეთის მხატვართა</a:t>
            </a:r>
          </a:p>
          <a:p>
            <a:r>
              <a:rPr lang="ka-GE" sz="2400" dirty="0">
                <a:solidFill>
                  <a:srgbClr val="7030A0"/>
                </a:solidFill>
              </a:rPr>
              <a:t>   ასოციაციის ფილიალი. ერზია მიიწვიეს ბათუმის მუშათა კლუბში ძერწვის მასწავლებლად. მაშინდელმა ბათუმის ხელმძღვანელობამ ერზიას დაუკვეთა ვ.ი.ლენინის ბიუსტი</a:t>
            </a:r>
            <a:r>
              <a:rPr lang="ka-GE" sz="1800" dirty="0"/>
              <a:t>. </a:t>
            </a:r>
          </a:p>
        </p:txBody>
      </p:sp>
    </p:spTree>
    <p:extLst>
      <p:ext uri="{BB962C8B-B14F-4D97-AF65-F5344CB8AC3E}">
        <p14:creationId xmlns:p14="http://schemas.microsoft.com/office/powerpoint/2010/main" val="1417551906"/>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par>
                          <p:cTn id="8" fill="hold">
                            <p:stCondLst>
                              <p:cond delay="2000"/>
                            </p:stCondLst>
                            <p:childTnLst>
                              <p:par>
                                <p:cTn id="9" presetID="17"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strVal val="#ppt_h"/>
                                          </p:val>
                                        </p:tav>
                                        <p:tav tm="100000">
                                          <p:val>
                                            <p:strVal val="#ppt_h"/>
                                          </p:val>
                                        </p:tav>
                                      </p:tavLst>
                                    </p:anim>
                                  </p:childTnLst>
                                </p:cTn>
                              </p:par>
                            </p:childTnLst>
                          </p:cTn>
                        </p:par>
                        <p:par>
                          <p:cTn id="13" fill="hold">
                            <p:stCondLst>
                              <p:cond delay="2500"/>
                            </p:stCondLst>
                            <p:childTnLst>
                              <p:par>
                                <p:cTn id="14" presetID="9"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EBB8B7AF-4E8B-2301-B8A2-CAE46EA98122}"/>
              </a:ext>
            </a:extLst>
          </p:cNvPr>
          <p:cNvSpPr txBox="1">
            <a:spLocks noGrp="1"/>
          </p:cNvSpPr>
          <p:nvPr>
            <p:ph type="body" sz="half" idx="2"/>
          </p:nvPr>
        </p:nvSpPr>
        <p:spPr>
          <a:xfrm>
            <a:off x="615462" y="465992"/>
            <a:ext cx="4156563" cy="6090741"/>
          </a:xfrm>
          <a:prstGeom prst="rect">
            <a:avLst/>
          </a:prstGeom>
          <a:solidFill>
            <a:schemeClr val="accent2">
              <a:lumMod val="40000"/>
              <a:lumOff val="60000"/>
            </a:schemeClr>
          </a:solidFill>
        </p:spPr>
        <p:txBody>
          <a:bodyPr wrap="square">
            <a:spAutoFit/>
          </a:bodyPr>
          <a:lstStyle/>
          <a:p>
            <a:r>
              <a:rPr lang="ka-GE" sz="1800" dirty="0">
                <a:solidFill>
                  <a:srgbClr val="7030A0"/>
                </a:solidFill>
                <a:ea typeface="Calibri" panose="020F0502020204030204" pitchFamily="34" charset="0"/>
                <a:cs typeface="Times New Roman" panose="02020603050405020304" pitchFamily="18" charset="0"/>
              </a:rPr>
              <a:t>ბიუსტი შესრულებული იყო ტუფის ქვისგან.აღნიშნული ძეგლი 1923 წლის 1მაისს საზეიმოდ გაიხსნა ბათუმში კომუნისტის (ეხლანდელი მემედ აბაშიძის და კონსტანტინე გამსახურდიას ქუჩების კვეთა)მდებარე პატარა სკვერში-წარწერით-„ლენინი ბათუმისგან.“     აღნიშმული ძეგლი იყო პირველი, რომელიც დაიდგა ლენინის სიცოცხლეში(გაზეთი“Трудавои Батуми “, 1934წელი) შემდეგ მოედნის რეკონსტრუქციასთან დაკავშირებით ბიუსტი აღებული იქნა, ხოლო 1940 წელს გადაეცა აჭარის ხარიტონ ახვლედიანის მუზეუმს და დღესაც მუზეუმის ფონდსაცავში ინახება. იგივე ინფორმაციას ავრცელებს ქართული გაზეთი (საბჭოთა აჭარა) რომელიც 1974 წლის 22 იანვრის </a:t>
            </a:r>
            <a:r>
              <a:rPr lang="de-AT" sz="1800" dirty="0">
                <a:solidFill>
                  <a:srgbClr val="7030A0"/>
                </a:solidFill>
                <a:ea typeface="Calibri" panose="020F0502020204030204" pitchFamily="34" charset="0"/>
                <a:cs typeface="Times New Roman" panose="02020603050405020304" pitchFamily="18" charset="0"/>
              </a:rPr>
              <a:t>N</a:t>
            </a:r>
            <a:r>
              <a:rPr lang="ka-GE" sz="1800" dirty="0">
                <a:solidFill>
                  <a:srgbClr val="7030A0"/>
                </a:solidFill>
                <a:ea typeface="Calibri" panose="020F0502020204030204" pitchFamily="34" charset="0"/>
                <a:cs typeface="Times New Roman" panose="02020603050405020304" pitchFamily="18" charset="0"/>
              </a:rPr>
              <a:t>14-ში დაიბეჭდა. </a:t>
            </a:r>
            <a:endParaRPr lang="ru-RU" sz="1800" dirty="0">
              <a:solidFill>
                <a:srgbClr val="7030A0"/>
              </a:solidFill>
            </a:endParaRPr>
          </a:p>
        </p:txBody>
      </p:sp>
      <p:pic>
        <p:nvPicPr>
          <p:cNvPr id="6" name="Рисунок 5">
            <a:extLst>
              <a:ext uri="{FF2B5EF4-FFF2-40B4-BE49-F238E27FC236}">
                <a16:creationId xmlns:a16="http://schemas.microsoft.com/office/drawing/2014/main" id="{8F620BDB-2830-4886-A1A8-233AD832420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51692"/>
            <a:ext cx="4044618" cy="3985683"/>
          </a:xfrm>
          <a:prstGeom prst="rect">
            <a:avLst/>
          </a:prstGeom>
          <a:noFill/>
          <a:ln>
            <a:noFill/>
          </a:ln>
        </p:spPr>
      </p:pic>
      <p:sp>
        <p:nvSpPr>
          <p:cNvPr id="8" name="TextBox 7">
            <a:extLst>
              <a:ext uri="{FF2B5EF4-FFF2-40B4-BE49-F238E27FC236}">
                <a16:creationId xmlns:a16="http://schemas.microsoft.com/office/drawing/2014/main" id="{8B1CFDA7-78BD-1A33-4E15-FEA94471408C}"/>
              </a:ext>
            </a:extLst>
          </p:cNvPr>
          <p:cNvSpPr txBox="1"/>
          <p:nvPr/>
        </p:nvSpPr>
        <p:spPr>
          <a:xfrm>
            <a:off x="6172200" y="4923692"/>
            <a:ext cx="5180011" cy="400110"/>
          </a:xfrm>
          <a:prstGeom prst="rect">
            <a:avLst/>
          </a:prstGeom>
          <a:noFill/>
        </p:spPr>
        <p:txBody>
          <a:bodyPr wrap="square">
            <a:spAutoFit/>
          </a:bodyPr>
          <a:lstStyle/>
          <a:p>
            <a:r>
              <a:rPr lang="ka-GE" sz="2000" dirty="0">
                <a:solidFill>
                  <a:srgbClr val="7030A0"/>
                </a:solidFill>
              </a:rPr>
              <a:t>ერზია თავის სახელოსნოში1922წელი</a:t>
            </a:r>
            <a:endParaRPr lang="ru-RU" sz="2000" dirty="0">
              <a:solidFill>
                <a:srgbClr val="7030A0"/>
              </a:solidFill>
            </a:endParaRPr>
          </a:p>
        </p:txBody>
      </p:sp>
    </p:spTree>
    <p:extLst>
      <p:ext uri="{BB962C8B-B14F-4D97-AF65-F5344CB8AC3E}">
        <p14:creationId xmlns:p14="http://schemas.microsoft.com/office/powerpoint/2010/main" val="2588043038"/>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1"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par>
                          <p:cTn id="17" fill="hold">
                            <p:stCondLst>
                              <p:cond delay="3000"/>
                            </p:stCondLst>
                            <p:childTnLst>
                              <p:par>
                                <p:cTn id="18" presetID="3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EEFDE783-6E7A-4AC2-BBE9-AAB07171178D}"/>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17854"/>
            <a:ext cx="5063067" cy="4872892"/>
          </a:xfrm>
          <a:prstGeom prst="rect">
            <a:avLst/>
          </a:prstGeom>
          <a:noFill/>
          <a:ln>
            <a:noFill/>
          </a:ln>
        </p:spPr>
      </p:pic>
      <p:sp>
        <p:nvSpPr>
          <p:cNvPr id="4" name="Текст 3">
            <a:extLst>
              <a:ext uri="{FF2B5EF4-FFF2-40B4-BE49-F238E27FC236}">
                <a16:creationId xmlns:a16="http://schemas.microsoft.com/office/drawing/2014/main" id="{69D84F9D-9F63-A729-0ABA-A16F4BCF4ED4}"/>
              </a:ext>
            </a:extLst>
          </p:cNvPr>
          <p:cNvSpPr>
            <a:spLocks noGrp="1"/>
          </p:cNvSpPr>
          <p:nvPr>
            <p:ph type="body" sz="half" idx="2"/>
          </p:nvPr>
        </p:nvSpPr>
        <p:spPr>
          <a:xfrm>
            <a:off x="509954" y="659422"/>
            <a:ext cx="4262071" cy="5209565"/>
          </a:xfrm>
        </p:spPr>
        <p:txBody>
          <a:bodyPr>
            <a:normAutofit fontScale="92500"/>
          </a:bodyPr>
          <a:lstStyle/>
          <a:p>
            <a:pPr>
              <a:lnSpc>
                <a:spcPct val="107000"/>
              </a:lnSpc>
              <a:spcAft>
                <a:spcPts val="800"/>
              </a:spcAft>
            </a:pPr>
            <a:r>
              <a:rPr lang="en-US" sz="1600" dirty="0">
                <a:latin typeface="Sylfaen" panose="010A0502050306030303" pitchFamily="18" charset="0"/>
                <a:ea typeface="Calibri" panose="020F0502020204030204" pitchFamily="34" charset="0"/>
                <a:cs typeface="Times New Roman" panose="02020603050405020304" pitchFamily="18" charset="0"/>
              </a:rPr>
              <a:t> </a:t>
            </a:r>
            <a:r>
              <a:rPr lang="ka-GE" sz="1200" dirty="0">
                <a:latin typeface="Sylfaen" panose="010A0502050306030303" pitchFamily="18" charset="0"/>
                <a:ea typeface="Calibri" panose="020F0502020204030204" pitchFamily="34" charset="0"/>
                <a:cs typeface="Times New Roman" panose="02020603050405020304" pitchFamily="18" charset="0"/>
              </a:rPr>
              <a:t>ხარიტონ ახვლედიანის სახელობის მუზეუმი 100 -ზე მეტ წელს ითვლის და თავის არსებობის მანძილზე უკვე 180. 000- ზე მეტი ექსპონატის მფლობელია.ამათგან 110-ზე მეტი ავტორის 600-მდე მხატვრული ტილო, გრაფიკა, ქანდაკება, გობელენი, ჭედური, დეკორატიული ხელოვნების ნამუმუშებია. ეს ყველაფერი წლების მანძილზე მუზეუმში სხვადასხვაგვარად გროვდებოდა.  იქმნებოდა ჯგუფი, რომელიც მივლინებით გადიოდა რეგიონებში და ასე აგროვებდნენ ექსპონატებს.ხდებოდა ადგილზე შეძენა, ავტორების მიერ ჩუქება. აქ არის ნამუშევრები, რომლებიც  გადმოცემულია კულტურის სამინისტროდან და მხატვართა კავშირიდან.</a:t>
            </a:r>
          </a:p>
          <a:p>
            <a:pPr>
              <a:lnSpc>
                <a:spcPct val="107000"/>
              </a:lnSpc>
              <a:spcAft>
                <a:spcPts val="800"/>
              </a:spcAft>
            </a:pPr>
            <a:r>
              <a:rPr lang="ka-GE" sz="1200" dirty="0">
                <a:latin typeface="Sylfaen" panose="010A0502050306030303" pitchFamily="18" charset="0"/>
                <a:cs typeface="Times New Roman" panose="02020603050405020304" pitchFamily="18" charset="0"/>
              </a:rPr>
              <a:t>   </a:t>
            </a:r>
            <a:r>
              <a:rPr lang="ka-GE" sz="1200" dirty="0">
                <a:latin typeface="Sylfaen" panose="010A0502050306030303" pitchFamily="18" charset="0"/>
              </a:rPr>
              <a:t>მხატვართა კავშირი  1939 წელს შეიქმნა. კავშირში  წელიწადში ერთხელ ეწყობოდა გამოფენა-შესყიდვა, რომელიც შემოდგომაზე იმართებოდა და მას „საშემოდგომო გამოფენა“ ერქვა. ეს გამოფენა მთლიანად ჟიურის მიერ შერჩევით და შესყიდვით იმართებოდა.</a:t>
            </a:r>
          </a:p>
          <a:p>
            <a:pPr>
              <a:lnSpc>
                <a:spcPct val="107000"/>
              </a:lnSpc>
              <a:spcAft>
                <a:spcPts val="800"/>
              </a:spcAft>
            </a:pPr>
            <a:r>
              <a:rPr lang="ka-GE" sz="1200" dirty="0">
                <a:ea typeface="Calibri" panose="020F0502020204030204" pitchFamily="34" charset="0"/>
                <a:cs typeface="Times New Roman" panose="02020603050405020304" pitchFamily="18" charset="0"/>
              </a:rPr>
              <a:t>ქ. ბათუმში მხატვრობა  XIX საუკუნის ბოლოს და XX საუკუნის დასაწყისში აღორძინდა. მაშინ, აჭარაში სულ ხუთიოდე მხატვარი მოღვაწეობდა და მათ შორის ქართველი მხოლოდ ერთი იყო, ისიც  ქალი მუთებერ ვარშანიძე.  ქართული რეალისტური მხატვრობა, რომელსაც საფუძველი  მეოცე საუკუნის  მიწურულს ჩაეყარა, უმთავრესად თბილისში მოღვაწე მხატვრებით იყო წარმოდგენილი. ბათუმში კი მხატვრული კულტურის ყველა დარგის  დანერგვა არ ხდებოდა.</a:t>
            </a:r>
            <a:endParaRPr lang="ru-RU" sz="1200" dirty="0"/>
          </a:p>
        </p:txBody>
      </p:sp>
      <p:sp>
        <p:nvSpPr>
          <p:cNvPr id="7" name="TextBox 6">
            <a:extLst>
              <a:ext uri="{FF2B5EF4-FFF2-40B4-BE49-F238E27FC236}">
                <a16:creationId xmlns:a16="http://schemas.microsoft.com/office/drawing/2014/main" id="{B11DDBDA-AF73-E4BB-10E0-98EB1A300CE1}"/>
              </a:ext>
            </a:extLst>
          </p:cNvPr>
          <p:cNvSpPr txBox="1"/>
          <p:nvPr/>
        </p:nvSpPr>
        <p:spPr>
          <a:xfrm>
            <a:off x="6096000" y="5211521"/>
            <a:ext cx="5685692" cy="379848"/>
          </a:xfrm>
          <a:prstGeom prst="rect">
            <a:avLst/>
          </a:prstGeom>
          <a:noFill/>
        </p:spPr>
        <p:txBody>
          <a:bodyPr wrap="square">
            <a:spAutoFit/>
          </a:bodyPr>
          <a:lstStyle/>
          <a:p>
            <a:pPr>
              <a:lnSpc>
                <a:spcPct val="107000"/>
              </a:lnSpc>
              <a:spcAft>
                <a:spcPts val="800"/>
              </a:spcAft>
            </a:pPr>
            <a:r>
              <a:rPr lang="ka-GE" sz="1800" dirty="0">
                <a:ea typeface="Calibri" panose="020F0502020204030204" pitchFamily="34" charset="0"/>
                <a:cs typeface="Times New Roman" panose="02020603050405020304" pitchFamily="18" charset="0"/>
              </a:rPr>
              <a:t>მხარეთმცოდნეობის მუზეუმი 1900-იანი წლები</a:t>
            </a:r>
            <a:endParaRPr lang="ka-GE"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558491"/>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strips(downLeft)">
                                      <p:cBhvr>
                                        <p:cTn id="11" dur="500"/>
                                        <p:tgtEl>
                                          <p:spTgt spid="4">
                                            <p:txEl>
                                              <p:pRg st="1" end="1"/>
                                            </p:txEl>
                                          </p:spTgt>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strips(downLeft)">
                                      <p:cBhvr>
                                        <p:cTn id="15" dur="500"/>
                                        <p:tgtEl>
                                          <p:spTgt spid="4">
                                            <p:txEl>
                                              <p:pRg st="2" end="2"/>
                                            </p:txEl>
                                          </p:spTgt>
                                        </p:tgtEl>
                                      </p:cBhvr>
                                    </p:animEffect>
                                  </p:childTnLst>
                                </p:cTn>
                              </p:par>
                            </p:childTnLst>
                          </p:cTn>
                        </p:par>
                        <p:par>
                          <p:cTn id="16" fill="hold">
                            <p:stCondLst>
                              <p:cond delay="1500"/>
                            </p:stCondLst>
                            <p:childTnLst>
                              <p:par>
                                <p:cTn id="17" presetID="17" presetClass="entr" presetSubtype="1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CE9023EF-3372-BE37-D5BD-21945F55D4BE}"/>
              </a:ext>
            </a:extLst>
          </p:cNvPr>
          <p:cNvSpPr/>
          <p:nvPr/>
        </p:nvSpPr>
        <p:spPr>
          <a:xfrm>
            <a:off x="1871134" y="406400"/>
            <a:ext cx="7991284" cy="1754326"/>
          </a:xfrm>
          <a:prstGeom prst="rect">
            <a:avLst/>
          </a:prstGeom>
          <a:noFill/>
        </p:spPr>
        <p:txBody>
          <a:bodyPr wrap="square" lIns="91440" tIns="45720" rIns="91440" bIns="45720">
            <a:spAutoFit/>
          </a:bodyPr>
          <a:lstStyle/>
          <a:p>
            <a:pPr algn="ctr"/>
            <a:r>
              <a:rPr lang="ka-GE"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ავტორი:გრომოვი</a:t>
            </a:r>
          </a:p>
          <a:p>
            <a:pPr algn="ctr"/>
            <a:r>
              <a:rPr lang="ka-GE"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დასახელება</a:t>
            </a:r>
            <a:r>
              <a:rPr lang="ka-GE"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:“ქურთები“</a:t>
            </a:r>
            <a:endParaRPr lang="ru-RU"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6" name="Рисунок 5" descr="61">
            <a:extLst>
              <a:ext uri="{FF2B5EF4-FFF2-40B4-BE49-F238E27FC236}">
                <a16:creationId xmlns:a16="http://schemas.microsoft.com/office/drawing/2014/main" id="{31BE4BD3-C333-482E-8642-BDB200926E1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2345267"/>
            <a:ext cx="7576418" cy="4180248"/>
          </a:xfrm>
          <a:prstGeom prst="rect">
            <a:avLst/>
          </a:prstGeom>
          <a:noFill/>
          <a:ln>
            <a:noFill/>
          </a:ln>
        </p:spPr>
      </p:pic>
    </p:spTree>
    <p:extLst>
      <p:ext uri="{BB962C8B-B14F-4D97-AF65-F5344CB8AC3E}">
        <p14:creationId xmlns:p14="http://schemas.microsoft.com/office/powerpoint/2010/main" val="2791080268"/>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E37758DE-4056-7F40-1CE9-9FB5223B341B}"/>
              </a:ext>
            </a:extLst>
          </p:cNvPr>
          <p:cNvSpPr/>
          <p:nvPr/>
        </p:nvSpPr>
        <p:spPr>
          <a:xfrm>
            <a:off x="342900" y="580291"/>
            <a:ext cx="11794181" cy="1077218"/>
          </a:xfrm>
          <a:prstGeom prst="rect">
            <a:avLst/>
          </a:prstGeom>
          <a:noFill/>
        </p:spPr>
        <p:txBody>
          <a:bodyPr wrap="square" lIns="91440" tIns="45720" rIns="91440" bIns="45720">
            <a:spAutoFit/>
          </a:bodyPr>
          <a:lstStyle/>
          <a:p>
            <a:pPr algn="ctr"/>
            <a:r>
              <a:rPr lang="ka-GE"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ავტორი:ივანე ეფრემოვი</a:t>
            </a:r>
          </a:p>
          <a:p>
            <a:pPr algn="ctr"/>
            <a:r>
              <a:rPr lang="ka-GE"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დასახელება:“ახალი ხულო-1940წელი“</a:t>
            </a:r>
            <a:endParaRPr lang="ru-RU"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4" name="Рисунок 3" descr="62">
            <a:extLst>
              <a:ext uri="{FF2B5EF4-FFF2-40B4-BE49-F238E27FC236}">
                <a16:creationId xmlns:a16="http://schemas.microsoft.com/office/drawing/2014/main" id="{4B8D0E26-7A0B-402F-98F6-BABE80BA58E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87068" y="2255753"/>
            <a:ext cx="7417863" cy="4308806"/>
          </a:xfrm>
          <a:prstGeom prst="rect">
            <a:avLst/>
          </a:prstGeom>
          <a:noFill/>
          <a:ln>
            <a:noFill/>
          </a:ln>
        </p:spPr>
      </p:pic>
    </p:spTree>
    <p:extLst>
      <p:ext uri="{BB962C8B-B14F-4D97-AF65-F5344CB8AC3E}">
        <p14:creationId xmlns:p14="http://schemas.microsoft.com/office/powerpoint/2010/main" val="3325176253"/>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64">
            <a:extLst>
              <a:ext uri="{FF2B5EF4-FFF2-40B4-BE49-F238E27FC236}">
                <a16:creationId xmlns:a16="http://schemas.microsoft.com/office/drawing/2014/main" id="{D69241FE-4CEB-4739-B8D5-A80E9D3B967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19187" y="2311401"/>
            <a:ext cx="6815667" cy="4461932"/>
          </a:xfrm>
          <a:prstGeom prst="rect">
            <a:avLst/>
          </a:prstGeom>
          <a:noFill/>
          <a:ln>
            <a:noFill/>
          </a:ln>
        </p:spPr>
      </p:pic>
      <p:sp>
        <p:nvSpPr>
          <p:cNvPr id="4" name="Прямоугольник 3">
            <a:extLst>
              <a:ext uri="{FF2B5EF4-FFF2-40B4-BE49-F238E27FC236}">
                <a16:creationId xmlns:a16="http://schemas.microsoft.com/office/drawing/2014/main" id="{DF3326A4-FDEE-D38E-1FBD-3671B810ABAA}"/>
              </a:ext>
            </a:extLst>
          </p:cNvPr>
          <p:cNvSpPr/>
          <p:nvPr/>
        </p:nvSpPr>
        <p:spPr>
          <a:xfrm>
            <a:off x="3320930" y="698268"/>
            <a:ext cx="5245346" cy="954107"/>
          </a:xfrm>
          <a:prstGeom prst="rect">
            <a:avLst/>
          </a:prstGeom>
          <a:noFill/>
        </p:spPr>
        <p:txBody>
          <a:bodyPr wrap="none" lIns="91440" tIns="45720" rIns="91440" bIns="45720">
            <a:spAutoFit/>
          </a:bodyPr>
          <a:lstStyle/>
          <a:p>
            <a:pPr algn="ctr"/>
            <a:r>
              <a:rPr lang="ka-GE"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ავტორი: ალექსანდრე ეფტიევი </a:t>
            </a:r>
          </a:p>
          <a:p>
            <a:pPr algn="ctr"/>
            <a:r>
              <a:rPr lang="ka-GE"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დასახელება:“ნატურმორტი“</a:t>
            </a:r>
            <a:endParaRPr lang="ru-RU"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535706367"/>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87C8A0E-9502-36B0-5DF6-37E7C5AC276E}"/>
              </a:ext>
            </a:extLst>
          </p:cNvPr>
          <p:cNvSpPr/>
          <p:nvPr/>
        </p:nvSpPr>
        <p:spPr>
          <a:xfrm>
            <a:off x="3183468" y="457200"/>
            <a:ext cx="6409266" cy="1077218"/>
          </a:xfrm>
          <a:prstGeom prst="rect">
            <a:avLst/>
          </a:prstGeom>
          <a:noFill/>
        </p:spPr>
        <p:txBody>
          <a:bodyPr wrap="square" lIns="91440" tIns="45720" rIns="91440" bIns="45720">
            <a:spAutoFit/>
          </a:bodyPr>
          <a:lstStyle/>
          <a:p>
            <a:pPr algn="ctr"/>
            <a:r>
              <a:rPr lang="ka-GE"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ავტორი:ილიადარ ზაგორსკინი</a:t>
            </a:r>
          </a:p>
          <a:p>
            <a:pPr algn="ctr"/>
            <a:r>
              <a:rPr lang="ka-GE"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დასახელება:“აჭარელი გოგონა“</a:t>
            </a:r>
            <a:endParaRPr lang="ru-RU"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3" name="Рисунок 2" descr="66">
            <a:extLst>
              <a:ext uri="{FF2B5EF4-FFF2-40B4-BE49-F238E27FC236}">
                <a16:creationId xmlns:a16="http://schemas.microsoft.com/office/drawing/2014/main" id="{9A4679B6-BFD8-4656-A8AD-1E2E4DE46D9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35400" y="1534418"/>
            <a:ext cx="4885267" cy="5035715"/>
          </a:xfrm>
          <a:prstGeom prst="rect">
            <a:avLst/>
          </a:prstGeom>
          <a:noFill/>
          <a:ln>
            <a:noFill/>
          </a:ln>
        </p:spPr>
      </p:pic>
    </p:spTree>
    <p:extLst>
      <p:ext uri="{BB962C8B-B14F-4D97-AF65-F5344CB8AC3E}">
        <p14:creationId xmlns:p14="http://schemas.microsoft.com/office/powerpoint/2010/main" val="3704917303"/>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CE0E87-6FD1-8D9B-AEF6-C55AEEEB27B7}"/>
              </a:ext>
            </a:extLst>
          </p:cNvPr>
          <p:cNvSpPr txBox="1"/>
          <p:nvPr/>
        </p:nvSpPr>
        <p:spPr>
          <a:xfrm>
            <a:off x="601133" y="711200"/>
            <a:ext cx="10989734" cy="5328959"/>
          </a:xfrm>
          <a:prstGeom prst="rect">
            <a:avLst/>
          </a:prstGeom>
          <a:noFill/>
        </p:spPr>
        <p:txBody>
          <a:bodyPr wrap="square">
            <a:spAutoFit/>
          </a:bodyPr>
          <a:lstStyle/>
          <a:p>
            <a:pPr>
              <a:lnSpc>
                <a:spcPct val="107000"/>
              </a:lnSpc>
              <a:spcAft>
                <a:spcPts val="800"/>
              </a:spcAft>
            </a:pPr>
            <a:r>
              <a:rPr lang="ka-GE" sz="2000" dirty="0">
                <a:solidFill>
                  <a:srgbClr val="7030A0"/>
                </a:solidFill>
                <a:ea typeface="Calibri" panose="020F0502020204030204" pitchFamily="34" charset="0"/>
                <a:cs typeface="Times New Roman" panose="02020603050405020304" pitchFamily="18" charset="0"/>
              </a:rPr>
              <a:t> ქ.</a:t>
            </a:r>
            <a:r>
              <a:rPr lang="en-US" sz="2000" dirty="0">
                <a:solidFill>
                  <a:srgbClr val="7030A0"/>
                </a:solidFill>
                <a:ea typeface="Calibri" panose="020F0502020204030204" pitchFamily="34" charset="0"/>
                <a:cs typeface="Times New Roman" panose="02020603050405020304" pitchFamily="18" charset="0"/>
              </a:rPr>
              <a:t> </a:t>
            </a:r>
            <a:r>
              <a:rPr lang="ka-GE" sz="2000" dirty="0">
                <a:solidFill>
                  <a:srgbClr val="7030A0"/>
                </a:solidFill>
                <a:ea typeface="Calibri" panose="020F0502020204030204" pitchFamily="34" charset="0"/>
                <a:cs typeface="Times New Roman" panose="02020603050405020304" pitchFamily="18" charset="0"/>
              </a:rPr>
              <a:t>ბათუმში მხატვარმა დიმიტრი  პახომოვმა </a:t>
            </a:r>
            <a:r>
              <a:rPr lang="en-US" sz="2000" dirty="0">
                <a:solidFill>
                  <a:srgbClr val="7030A0"/>
                </a:solidFill>
                <a:ea typeface="Calibri" panose="020F0502020204030204" pitchFamily="34" charset="0"/>
                <a:cs typeface="Times New Roman" panose="02020603050405020304" pitchFamily="18" charset="0"/>
              </a:rPr>
              <a:t> </a:t>
            </a:r>
            <a:r>
              <a:rPr lang="ka-GE" sz="2000" dirty="0">
                <a:solidFill>
                  <a:srgbClr val="7030A0"/>
                </a:solidFill>
                <a:ea typeface="Calibri" panose="020F0502020204030204" pitchFamily="34" charset="0"/>
                <a:cs typeface="Times New Roman" panose="02020603050405020304" pitchFamily="18" charset="0"/>
              </a:rPr>
              <a:t>მოაწყო სამხატვრო გამოფენა. ეს აზრი  ბევრმა მისმა ახლობელმა მოიწონა,  განსაკუთრებით კი მასთან ერთად გაზრდილმა ბავშვობის მეგობარმა  ეისნეირმა. იგი შეპირდა მეგობარს, რომ მონაწილეობას მიიღებდა გამოფენის მოწყობაში და ხარჯებსაც  თვითონ გაიღებდა, </a:t>
            </a:r>
          </a:p>
          <a:p>
            <a:pPr>
              <a:lnSpc>
                <a:spcPct val="107000"/>
              </a:lnSpc>
              <a:spcAft>
                <a:spcPts val="800"/>
              </a:spcAft>
            </a:pPr>
            <a:r>
              <a:rPr lang="ka-GE" sz="2000" dirty="0">
                <a:solidFill>
                  <a:srgbClr val="7030A0"/>
                </a:solidFill>
                <a:ea typeface="Calibri" panose="020F0502020204030204" pitchFamily="34" charset="0"/>
                <a:cs typeface="Times New Roman" panose="02020603050405020304" pitchFamily="18" charset="0"/>
              </a:rPr>
              <a:t>  მართლაც 1897 წელის მაისში ბათუმის ქუჩებში  გამოჩნდა აფიშები , რომლებიც  იუწყებოდნენ: „სახელმწიფო ბანკის წინ მდებარე სახლში გახსნილია  პეტერბურგელი მხატვრების დიმიტრი პოხომოვისა და  ეისნერის სურათების გამოფენა.“  აფიშაზე ქართული ტექსტიც იყო : „პირველი მხატვრობითი გამოფენა“.</a:t>
            </a:r>
          </a:p>
          <a:p>
            <a:pPr>
              <a:lnSpc>
                <a:spcPct val="107000"/>
              </a:lnSpc>
              <a:spcAft>
                <a:spcPts val="800"/>
              </a:spcAft>
            </a:pPr>
            <a:r>
              <a:rPr lang="ka-GE" sz="2000" dirty="0">
                <a:solidFill>
                  <a:srgbClr val="7030A0"/>
                </a:solidFill>
                <a:ea typeface="Calibri" panose="020F0502020204030204" pitchFamily="34" charset="0"/>
                <a:cs typeface="Times New Roman" panose="02020603050405020304" pitchFamily="18" charset="0"/>
              </a:rPr>
              <a:t>    1922-23 წლებში დიმიტრი პახომოვის ინიციატივითა და ადგილობრივი საბჭოთა ხელოვნების  დახმარებით  ბათუმში  არსებული სამხატვრო სტუდია-სასწავლებელი გადაყვანილი იქნა სამეურნეო ანგარიშზე და ეწოდა „სამხატვრო სახალხო სტუდია“.</a:t>
            </a:r>
          </a:p>
          <a:p>
            <a:pPr>
              <a:lnSpc>
                <a:spcPct val="107000"/>
              </a:lnSpc>
              <a:spcAft>
                <a:spcPts val="800"/>
              </a:spcAft>
            </a:pPr>
            <a:r>
              <a:rPr lang="ka-GE" sz="2000" dirty="0">
                <a:solidFill>
                  <a:srgbClr val="7030A0"/>
                </a:solidFill>
              </a:rPr>
              <a:t>     ცნობილ თბილისელ მხატვრებთან ერთად მონაწილეობდნენ ვლადიმერ ილუშინი, ა.ქავთარაძე, გ.წილოსანი, გრაჩ სეჩენიანი, ივანე ეფრემოვი, ნინა პელიპენკო, ნიკალაი პოგოდინი, ი.ეფრემოვი, ა.ეფტიევი და სხვები. ეს ბათუმელი მხატვრების ერთგვარი შემოქმედებითი ანგარიში იყო.</a:t>
            </a:r>
            <a:endParaRPr lang="ru-RU" sz="2000" dirty="0">
              <a:solidFill>
                <a:srgbClr val="7030A0"/>
              </a:solidFill>
            </a:endParaRPr>
          </a:p>
        </p:txBody>
      </p:sp>
    </p:spTree>
    <p:extLst>
      <p:ext uri="{BB962C8B-B14F-4D97-AF65-F5344CB8AC3E}">
        <p14:creationId xmlns:p14="http://schemas.microsoft.com/office/powerpoint/2010/main" val="640029638"/>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вет директоров">
  <a:themeElements>
    <a:clrScheme name="Совет директоров">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Совет директоров">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вет директоров">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264</TotalTime>
  <Words>1788</Words>
  <Application>Microsoft Office PowerPoint</Application>
  <PresentationFormat>Широкоэкранный</PresentationFormat>
  <Paragraphs>110</Paragraphs>
  <Slides>35</Slides>
  <Notes>0</Notes>
  <HiddenSlides>0</HiddenSlides>
  <MMClips>1</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35</vt:i4>
      </vt:variant>
    </vt:vector>
  </HeadingPairs>
  <TitlesOfParts>
    <vt:vector size="41" baseType="lpstr">
      <vt:lpstr>Arial</vt:lpstr>
      <vt:lpstr>Calibri</vt:lpstr>
      <vt:lpstr>Century Gothic</vt:lpstr>
      <vt:lpstr>Sylfaen</vt:lpstr>
      <vt:lpstr>Wingdings 3</vt:lpstr>
      <vt:lpstr>Совет директоров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აჭარის მხატვართა შორის მნიშვნელოვანი მოვლენა                იყო ვლადიმერ ილუშინი. იგი ბათუმში ცხოვრობდა და                       მოღვაწეობდა 1907 წლიდან 1942 წლამდე.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ავტორი: ოლღა ჩაჩუა-სელეზნიოვა დასახელება:“მეუღლის ვლადიმერ სელეზნიოვის  პორტრეტი“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ავტორი: გუდიაშვილი ლადო დასახელება:“კოლმეურნე გოგონები“                                       ავტორი: შოთა ზამთარაძე                                                                                          დასახელება:  „სელიმ ხიმშიაშვილი-ხიხანის ციხე“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zidan</dc:creator>
  <cp:lastModifiedBy>zidan</cp:lastModifiedBy>
  <cp:revision>38</cp:revision>
  <dcterms:created xsi:type="dcterms:W3CDTF">2022-06-14T04:58:04Z</dcterms:created>
  <dcterms:modified xsi:type="dcterms:W3CDTF">2022-06-14T11:46:48Z</dcterms:modified>
</cp:coreProperties>
</file>