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7"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9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ka-GE"/>
              <a:t>დააწკაპუნეთ მთავარი სათაურის სტილის შესაცვლელად</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a:t>დააწკაპუნეთ მთავარი ქვესათაურის სტილის რედაქტირებისთვის</a:t>
            </a:r>
            <a:endParaRPr lang="en-US" dirty="0"/>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403553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სათაური და წარწერა">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a:t>დააწკაპუნეთ მთავარი ტექსტის რედაქტირებისთვის სტილები</a:t>
            </a:r>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232091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ციტატა წარწერით">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a-GE"/>
              <a:t>დააწკაპუნეთ მთავარი სათაურის სტილის შესაცვლელად</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a:t>დააწკაპუნეთ მთავარი ტექსტის რედაქტირებისთვის სტილები</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a:t>დააწკაპუნეთ მთავარი ტექსტის რედაქტირებისთვის სტილები</a:t>
            </a:r>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C569FD-7A27-4B01-948C-E56B5C9FDFCE}" type="slidenum">
              <a:rPr lang="ka-GE" smtClean="0"/>
              <a:t>‹#›</a:t>
            </a:fld>
            <a:endParaRPr lang="ka-G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518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სახელის ბარათი">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ka-GE"/>
              <a:t>დააწკაპუნეთ მთავარი სათაურის სტილის შესაცვლელად</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p:txBody>
          <a:bodyPr/>
          <a:lstStyle/>
          <a:p>
            <a:fld id="{0D6C0B30-D229-49E0-B62B-70A7A755CA30}"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108843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სახელის ბარათის ციტატა">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ka-GE"/>
              <a:t>დააწკაპუნეთ მთავარი სათაურის სტილის შესაცვლელად</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a:t>დააწკაპუნეთ მთავარი ტექსტის რედაქტირებისთვის სტილები</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p:txBody>
          <a:bodyPr/>
          <a:lstStyle/>
          <a:p>
            <a:fld id="{0D6C0B30-D229-49E0-B62B-70A7A755CA30}"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C569FD-7A27-4B01-948C-E56B5C9FDFCE}" type="slidenum">
              <a:rPr lang="ka-GE" smtClean="0"/>
              <a:t>‹#›</a:t>
            </a:fld>
            <a:endParaRPr lang="ka-G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991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ჭეშმარიტება თუ სიცრუე">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ka-GE"/>
              <a:t>დააწკაპუნეთ მთავარი სათაურის სტილის შესაცვლელად</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ka-GE"/>
              <a:t>დააწკაპუნეთ მთავარი ტექსტის რედაქტირებისთვის სტილები</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p:txBody>
          <a:bodyPr/>
          <a:lstStyle/>
          <a:p>
            <a:fld id="{0D6C0B30-D229-49E0-B62B-70A7A755CA30}"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60175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Vertical Text Placeholder 2"/>
          <p:cNvSpPr>
            <a:spLocks noGrp="1"/>
          </p:cNvSpPr>
          <p:nvPr>
            <p:ph type="body" orient="vert" idx="1"/>
          </p:nvPr>
        </p:nvSpPr>
        <p:spPr/>
        <p:txBody>
          <a:bodyPr vert="eaVert" anchor="t"/>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65354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ka-GE"/>
              <a:t>დააწკაპუნეთ მთავარი სათაურის სტილის შესაცვლელად</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124489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ka-GE"/>
              <a:t>დააწკაპუნეთ მთავარი სათაურის სტილის შესაცვლელად</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102392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a:t>დააწკაპუნეთ მთავარი ტექსტის რედაქტირებისთვის სტილები</a:t>
            </a:r>
          </a:p>
        </p:txBody>
      </p:sp>
      <p:sp>
        <p:nvSpPr>
          <p:cNvPr id="4" name="Date Placeholder 3"/>
          <p:cNvSpPr>
            <a:spLocks noGrp="1"/>
          </p:cNvSpPr>
          <p:nvPr>
            <p:ph type="dt" sz="half" idx="10"/>
          </p:nvPr>
        </p:nvSpPr>
        <p:spPr/>
        <p:txBody>
          <a:bodyPr/>
          <a:lstStyle/>
          <a:p>
            <a:fld id="{0D6C0B30-D229-49E0-B62B-70A7A755CA30}" type="datetimeFigureOut">
              <a:rPr lang="ka-GE" smtClean="0"/>
              <a:t>20.07.2020</a:t>
            </a:fld>
            <a:endParaRPr lang="ka-GE"/>
          </a:p>
        </p:txBody>
      </p:sp>
      <p:sp>
        <p:nvSpPr>
          <p:cNvPr id="5" name="Footer Placeholder 4"/>
          <p:cNvSpPr>
            <a:spLocks noGrp="1"/>
          </p:cNvSpPr>
          <p:nvPr>
            <p:ph type="ftr" sz="quarter" idx="11"/>
          </p:nvPr>
        </p:nvSpPr>
        <p:spPr/>
        <p:txBody>
          <a:bodyPr/>
          <a:lstStyle/>
          <a:p>
            <a:endParaRPr lang="ka-G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420972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5" name="Date Placeholder 4"/>
          <p:cNvSpPr>
            <a:spLocks noGrp="1"/>
          </p:cNvSpPr>
          <p:nvPr>
            <p:ph type="dt" sz="half" idx="10"/>
          </p:nvPr>
        </p:nvSpPr>
        <p:spPr/>
        <p:txBody>
          <a:bodyPr/>
          <a:lstStyle/>
          <a:p>
            <a:fld id="{0D6C0B30-D229-49E0-B62B-70A7A755CA30}"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46225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დააწკაპუნეთ მთავარი ტექსტის რედაქტირებისთვის სტილები</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დააწკაპუნეთ მთავარი ტექსტის რედაქტირებისთვის სტილები</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7" name="Date Placeholder 6"/>
          <p:cNvSpPr>
            <a:spLocks noGrp="1"/>
          </p:cNvSpPr>
          <p:nvPr>
            <p:ph type="dt" sz="half" idx="10"/>
          </p:nvPr>
        </p:nvSpPr>
        <p:spPr/>
        <p:txBody>
          <a:bodyPr/>
          <a:lstStyle/>
          <a:p>
            <a:fld id="{0D6C0B30-D229-49E0-B62B-70A7A755CA30}" type="datetimeFigureOut">
              <a:rPr lang="ka-GE" smtClean="0"/>
              <a:t>20.07.2020</a:t>
            </a:fld>
            <a:endParaRPr lang="ka-GE"/>
          </a:p>
        </p:txBody>
      </p:sp>
      <p:sp>
        <p:nvSpPr>
          <p:cNvPr id="8" name="Footer Placeholder 7"/>
          <p:cNvSpPr>
            <a:spLocks noGrp="1"/>
          </p:cNvSpPr>
          <p:nvPr>
            <p:ph type="ftr" sz="quarter" idx="11"/>
          </p:nvPr>
        </p:nvSpPr>
        <p:spPr/>
        <p:txBody>
          <a:bodyPr/>
          <a:lstStyle/>
          <a:p>
            <a:endParaRPr lang="ka-G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117463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dirty="0"/>
          </a:p>
        </p:txBody>
      </p:sp>
      <p:sp>
        <p:nvSpPr>
          <p:cNvPr id="3" name="Date Placeholder 2"/>
          <p:cNvSpPr>
            <a:spLocks noGrp="1"/>
          </p:cNvSpPr>
          <p:nvPr>
            <p:ph type="dt" sz="half" idx="10"/>
          </p:nvPr>
        </p:nvSpPr>
        <p:spPr/>
        <p:txBody>
          <a:bodyPr/>
          <a:lstStyle/>
          <a:p>
            <a:fld id="{0D6C0B30-D229-49E0-B62B-70A7A755CA30}" type="datetimeFigureOut">
              <a:rPr lang="ka-GE" smtClean="0"/>
              <a:t>20.07.2020</a:t>
            </a:fld>
            <a:endParaRPr lang="ka-GE"/>
          </a:p>
        </p:txBody>
      </p:sp>
      <p:sp>
        <p:nvSpPr>
          <p:cNvPr id="4" name="Footer Placeholder 3"/>
          <p:cNvSpPr>
            <a:spLocks noGrp="1"/>
          </p:cNvSpPr>
          <p:nvPr>
            <p:ph type="ftr" sz="quarter" idx="11"/>
          </p:nvPr>
        </p:nvSpPr>
        <p:spPr/>
        <p:txBody>
          <a:bodyPr/>
          <a:lstStyle/>
          <a:p>
            <a:endParaRPr lang="ka-G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306832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C0B30-D229-49E0-B62B-70A7A755CA30}" type="datetimeFigureOut">
              <a:rPr lang="ka-GE" smtClean="0"/>
              <a:t>20.07.2020</a:t>
            </a:fld>
            <a:endParaRPr lang="ka-GE"/>
          </a:p>
        </p:txBody>
      </p:sp>
      <p:sp>
        <p:nvSpPr>
          <p:cNvPr id="3" name="Footer Placeholder 2"/>
          <p:cNvSpPr>
            <a:spLocks noGrp="1"/>
          </p:cNvSpPr>
          <p:nvPr>
            <p:ph type="ftr" sz="quarter" idx="11"/>
          </p:nvPr>
        </p:nvSpPr>
        <p:spPr/>
        <p:txBody>
          <a:bodyPr/>
          <a:lstStyle/>
          <a:p>
            <a:endParaRPr lang="ka-G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352080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ka-GE"/>
              <a:t>დააწკაპუნეთ მთავარი სათაურის სტილის შესაცვლელად</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p:txBody>
          <a:bodyPr/>
          <a:lstStyle/>
          <a:p>
            <a:fld id="{0D6C0B30-D229-49E0-B62B-70A7A755CA30}"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71377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ka-GE"/>
              <a:t>დააწკაპუნეთ მთავარი სათაურის სტილის შესაცვლელად</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ka-GE"/>
              <a:t>სურათის დასამატებლად დააწკაპუნეთ ხატულაზე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a:t>დააწკაპუნეთ მთავარი ტექსტის რედაქტირებისთვის სტილები</a:t>
            </a:r>
          </a:p>
        </p:txBody>
      </p:sp>
      <p:sp>
        <p:nvSpPr>
          <p:cNvPr id="5" name="Date Placeholder 4"/>
          <p:cNvSpPr>
            <a:spLocks noGrp="1"/>
          </p:cNvSpPr>
          <p:nvPr>
            <p:ph type="dt" sz="half" idx="10"/>
          </p:nvPr>
        </p:nvSpPr>
        <p:spPr/>
        <p:txBody>
          <a:bodyPr/>
          <a:lstStyle/>
          <a:p>
            <a:fld id="{0D6C0B30-D229-49E0-B62B-70A7A755CA30}" type="datetimeFigureOut">
              <a:rPr lang="ka-GE" smtClean="0"/>
              <a:t>20.07.2020</a:t>
            </a:fld>
            <a:endParaRPr lang="ka-GE"/>
          </a:p>
        </p:txBody>
      </p:sp>
      <p:sp>
        <p:nvSpPr>
          <p:cNvPr id="6" name="Footer Placeholder 5"/>
          <p:cNvSpPr>
            <a:spLocks noGrp="1"/>
          </p:cNvSpPr>
          <p:nvPr>
            <p:ph type="ftr" sz="quarter" idx="11"/>
          </p:nvPr>
        </p:nvSpPr>
        <p:spPr/>
        <p:txBody>
          <a:bodyPr/>
          <a:lstStyle/>
          <a:p>
            <a:endParaRPr lang="ka-G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C569FD-7A27-4B01-948C-E56B5C9FDFCE}" type="slidenum">
              <a:rPr lang="ka-GE" smtClean="0"/>
              <a:t>‹#›</a:t>
            </a:fld>
            <a:endParaRPr lang="ka-GE"/>
          </a:p>
        </p:txBody>
      </p:sp>
    </p:spTree>
    <p:extLst>
      <p:ext uri="{BB962C8B-B14F-4D97-AF65-F5344CB8AC3E}">
        <p14:creationId xmlns:p14="http://schemas.microsoft.com/office/powerpoint/2010/main" val="23528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ka-GE"/>
              <a:t>დააწკაპუნეთ მთავარი სათაურის სტილის შესაცვლელად</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6C0B30-D229-49E0-B62B-70A7A755CA30}" type="datetimeFigureOut">
              <a:rPr lang="ka-GE" smtClean="0"/>
              <a:t>20.07.2020</a:t>
            </a:fld>
            <a:endParaRPr lang="ka-G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C569FD-7A27-4B01-948C-E56B5C9FDFCE}" type="slidenum">
              <a:rPr lang="ka-GE" smtClean="0"/>
              <a:t>‹#›</a:t>
            </a:fld>
            <a:endParaRPr lang="ka-GE"/>
          </a:p>
        </p:txBody>
      </p:sp>
    </p:spTree>
    <p:extLst>
      <p:ext uri="{BB962C8B-B14F-4D97-AF65-F5344CB8AC3E}">
        <p14:creationId xmlns:p14="http://schemas.microsoft.com/office/powerpoint/2010/main" val="10253374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DA5D6447-6FEB-4B62-847D-F3D1585E0166}"/>
              </a:ext>
            </a:extLst>
          </p:cNvPr>
          <p:cNvSpPr>
            <a:spLocks noGrp="1"/>
          </p:cNvSpPr>
          <p:nvPr>
            <p:ph type="ctrTitle"/>
          </p:nvPr>
        </p:nvSpPr>
        <p:spPr>
          <a:xfrm>
            <a:off x="1443624" y="1308680"/>
            <a:ext cx="9596299" cy="2696761"/>
          </a:xfrm>
        </p:spPr>
        <p:txBody>
          <a:bodyPr>
            <a:noAutofit/>
          </a:bodyPr>
          <a:lstStyle/>
          <a:p>
            <a:pPr algn="ctr"/>
            <a:r>
              <a:rPr lang="ka-GE" sz="4000" dirty="0" smtClean="0"/>
              <a:t>ყოფა-ცხოვრება</a:t>
            </a:r>
            <a:r>
              <a:rPr lang="en-US" sz="4000" dirty="0" smtClean="0"/>
              <a:t> </a:t>
            </a:r>
            <a:r>
              <a:rPr lang="ka-GE" sz="4000" dirty="0" smtClean="0"/>
              <a:t> </a:t>
            </a:r>
            <a:r>
              <a:rPr lang="en-US" sz="4000" dirty="0" err="1" smtClean="0"/>
              <a:t>ძველად</a:t>
            </a:r>
            <a:r>
              <a:rPr lang="en-US" sz="4000" dirty="0" smtClean="0"/>
              <a:t>  </a:t>
            </a:r>
            <a:r>
              <a:rPr lang="en-US" sz="4000" dirty="0" err="1" smtClean="0"/>
              <a:t>აჭარაში</a:t>
            </a:r>
            <a:r>
              <a:rPr lang="en-US" sz="4000" dirty="0" smtClean="0"/>
              <a:t> </a:t>
            </a:r>
            <a:r>
              <a:rPr lang="ka-GE" sz="2800" dirty="0"/>
              <a:t/>
            </a:r>
            <a:br>
              <a:rPr lang="ka-GE" sz="2800" dirty="0"/>
            </a:br>
            <a:r>
              <a:rPr lang="ka-GE" sz="2800" dirty="0"/>
              <a:t> </a:t>
            </a:r>
            <a:r>
              <a:rPr lang="ka-GE" sz="2400" dirty="0"/>
              <a:t>(მუზეუმის </a:t>
            </a:r>
            <a:r>
              <a:rPr lang="en-US" sz="2400" dirty="0" smtClean="0"/>
              <a:t> </a:t>
            </a:r>
            <a:r>
              <a:rPr lang="ka-GE" sz="2400" dirty="0" smtClean="0"/>
              <a:t>საგამოფენო </a:t>
            </a:r>
            <a:r>
              <a:rPr lang="ka-GE" sz="2400" dirty="0"/>
              <a:t>სივრცეში </a:t>
            </a:r>
            <a:r>
              <a:rPr lang="en-US" sz="2400" dirty="0" smtClean="0"/>
              <a:t> </a:t>
            </a:r>
            <a:r>
              <a:rPr lang="ka-GE" sz="2400" dirty="0" smtClean="0"/>
              <a:t>ექსპონირებული </a:t>
            </a:r>
            <a:r>
              <a:rPr lang="ka-GE" sz="2400" dirty="0"/>
              <a:t>მაკეტებისა და </a:t>
            </a:r>
            <a:r>
              <a:rPr lang="ka-GE" sz="2400" dirty="0" smtClean="0"/>
              <a:t>ექსპონატების მიხედვით</a:t>
            </a:r>
            <a:r>
              <a:rPr lang="ka-GE" sz="2400" dirty="0"/>
              <a:t>)</a:t>
            </a:r>
            <a:br>
              <a:rPr lang="ka-GE" sz="2400" dirty="0"/>
            </a:br>
            <a:endParaRPr lang="ka-GE" sz="2800" dirty="0"/>
          </a:p>
        </p:txBody>
      </p:sp>
      <p:sp>
        <p:nvSpPr>
          <p:cNvPr id="3" name="სუბტიტრი 2">
            <a:extLst>
              <a:ext uri="{FF2B5EF4-FFF2-40B4-BE49-F238E27FC236}">
                <a16:creationId xmlns:a16="http://schemas.microsoft.com/office/drawing/2014/main" xmlns="" id="{BE873573-EA31-43F6-A8C9-921644CDC220}"/>
              </a:ext>
            </a:extLst>
          </p:cNvPr>
          <p:cNvSpPr>
            <a:spLocks noGrp="1"/>
          </p:cNvSpPr>
          <p:nvPr>
            <p:ph type="subTitle" idx="1"/>
          </p:nvPr>
        </p:nvSpPr>
        <p:spPr>
          <a:xfrm>
            <a:off x="5056908" y="4005441"/>
            <a:ext cx="7135091" cy="2478486"/>
          </a:xfrm>
        </p:spPr>
        <p:txBody>
          <a:bodyPr>
            <a:normAutofit lnSpcReduction="10000"/>
          </a:bodyPr>
          <a:lstStyle/>
          <a:p>
            <a:pPr algn="r"/>
            <a:endParaRPr lang="en-US" dirty="0" smtClean="0"/>
          </a:p>
          <a:p>
            <a:pPr algn="r"/>
            <a:endParaRPr lang="en-US" dirty="0" smtClean="0"/>
          </a:p>
          <a:p>
            <a:pPr algn="r"/>
            <a:endParaRPr lang="en-US" dirty="0"/>
          </a:p>
          <a:p>
            <a:pPr algn="r"/>
            <a:endParaRPr lang="en-US" dirty="0" smtClean="0"/>
          </a:p>
          <a:p>
            <a:pPr algn="r"/>
            <a:r>
              <a:rPr lang="ka-GE" sz="2800" dirty="0" smtClean="0"/>
              <a:t>ინგა </a:t>
            </a:r>
            <a:r>
              <a:rPr lang="ka-GE" sz="2800" dirty="0"/>
              <a:t>დიასამიძე</a:t>
            </a:r>
          </a:p>
          <a:p>
            <a:r>
              <a:rPr lang="ka-GE" dirty="0"/>
              <a:t>                                                                                                       </a:t>
            </a:r>
          </a:p>
          <a:p>
            <a:endParaRPr lang="ka-GE" dirty="0"/>
          </a:p>
        </p:txBody>
      </p:sp>
    </p:spTree>
    <p:extLst>
      <p:ext uri="{BB962C8B-B14F-4D97-AF65-F5344CB8AC3E}">
        <p14:creationId xmlns:p14="http://schemas.microsoft.com/office/powerpoint/2010/main" val="2651127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F55A329C-3801-4048-837B-742EF36D750E}"/>
              </a:ext>
            </a:extLst>
          </p:cNvPr>
          <p:cNvSpPr/>
          <p:nvPr/>
        </p:nvSpPr>
        <p:spPr>
          <a:xfrm>
            <a:off x="2690191" y="516664"/>
            <a:ext cx="8918714" cy="5209118"/>
          </a:xfrm>
          <a:prstGeom prst="rect">
            <a:avLst/>
          </a:prstGeom>
        </p:spPr>
        <p:txBody>
          <a:bodyPr wrap="square">
            <a:spAutoFit/>
          </a:bodyPr>
          <a:lstStyle/>
          <a:p>
            <a:pPr fontAlgn="base">
              <a:spcAft>
                <a:spcPts val="1500"/>
              </a:spcAft>
            </a:pPr>
            <a:r>
              <a:rPr lang="ka-GE" sz="2000" dirty="0">
                <a:solidFill>
                  <a:srgbClr val="000000"/>
                </a:solidFill>
                <a:ea typeface="Times New Roman" panose="02020603050405020304" pitchFamily="18" charset="0"/>
              </a:rPr>
              <a:t>       მუზემის საგამოფენო სივრცეში ასევე ექსპონირებულია </a:t>
            </a:r>
            <a:r>
              <a:rPr lang="ka-GE" sz="2000" dirty="0" smtClean="0">
                <a:solidFill>
                  <a:srgbClr val="000000"/>
                </a:solidFill>
                <a:ea typeface="Times New Roman" panose="02020603050405020304" pitchFamily="18" charset="0"/>
              </a:rPr>
              <a:t> </a:t>
            </a:r>
            <a:r>
              <a:rPr lang="ka-GE" sz="2000" dirty="0">
                <a:solidFill>
                  <a:srgbClr val="000000"/>
                </a:solidFill>
                <a:ea typeface="Times New Roman" panose="02020603050405020304" pitchFamily="18" charset="0"/>
              </a:rPr>
              <a:t>ქალისა და </a:t>
            </a:r>
            <a:r>
              <a:rPr lang="ka-GE" sz="2000" dirty="0" smtClean="0">
                <a:solidFill>
                  <a:srgbClr val="000000"/>
                </a:solidFill>
                <a:ea typeface="Times New Roman" panose="02020603050405020304" pitchFamily="18" charset="0"/>
              </a:rPr>
              <a:t>მამაკაცის</a:t>
            </a:r>
            <a:r>
              <a:rPr lang="ka-GE" sz="2000" dirty="0">
                <a:solidFill>
                  <a:srgbClr val="000000"/>
                </a:solidFill>
                <a:ea typeface="Times New Roman" panose="02020603050405020304" pitchFamily="18" charset="0"/>
              </a:rPr>
              <a:t> </a:t>
            </a:r>
            <a:r>
              <a:rPr lang="ka-GE" sz="2000" dirty="0" smtClean="0">
                <a:solidFill>
                  <a:srgbClr val="000000"/>
                </a:solidFill>
                <a:ea typeface="Times New Roman" panose="02020603050405020304" pitchFamily="18" charset="0"/>
              </a:rPr>
              <a:t>ტანსაცმელი, </a:t>
            </a:r>
            <a:r>
              <a:rPr lang="ka-GE" sz="2000" dirty="0">
                <a:solidFill>
                  <a:srgbClr val="000000"/>
                </a:solidFill>
                <a:ea typeface="Times New Roman" panose="02020603050405020304" pitchFamily="18" charset="0"/>
              </a:rPr>
              <a:t>ქამრები, </a:t>
            </a:r>
            <a:r>
              <a:rPr lang="ka-GE" sz="2000" dirty="0" smtClean="0">
                <a:solidFill>
                  <a:srgbClr val="000000"/>
                </a:solidFill>
                <a:ea typeface="Times New Roman" panose="02020603050405020304" pitchFamily="18" charset="0"/>
              </a:rPr>
              <a:t>სამკაულები: </a:t>
            </a:r>
            <a:r>
              <a:rPr lang="ka-GE" sz="2000" dirty="0">
                <a:solidFill>
                  <a:srgbClr val="000000"/>
                </a:solidFill>
                <a:ea typeface="Times New Roman" panose="02020603050405020304" pitchFamily="18" charset="0"/>
              </a:rPr>
              <a:t>„ჯიღჯიღა“, „ღილკილოები</a:t>
            </a:r>
            <a:r>
              <a:rPr lang="ka-GE" sz="2000" dirty="0" smtClean="0">
                <a:solidFill>
                  <a:srgbClr val="000000"/>
                </a:solidFill>
                <a:ea typeface="Times New Roman" panose="02020603050405020304" pitchFamily="18" charset="0"/>
              </a:rPr>
              <a:t>“, </a:t>
            </a:r>
            <a:r>
              <a:rPr lang="ka-GE" sz="2000" dirty="0">
                <a:solidFill>
                  <a:srgbClr val="000000"/>
                </a:solidFill>
                <a:ea typeface="Times New Roman" panose="02020603050405020304" pitchFamily="18" charset="0"/>
              </a:rPr>
              <a:t>ვერცხლითა და სევადით გაფორმებული </a:t>
            </a:r>
            <a:r>
              <a:rPr lang="ka-GE" sz="2000" dirty="0" smtClean="0">
                <a:solidFill>
                  <a:srgbClr val="000000"/>
                </a:solidFill>
                <a:ea typeface="Times New Roman" panose="02020603050405020304" pitchFamily="18" charset="0"/>
              </a:rPr>
              <a:t>გულსაბნევები, </a:t>
            </a:r>
            <a:r>
              <a:rPr lang="ka-GE" sz="2000" dirty="0" smtClean="0">
                <a:ea typeface="Calibri" panose="020F0502020204030204" pitchFamily="34" charset="0"/>
                <a:cs typeface="Times New Roman" panose="02020603050405020304" pitchFamily="18" charset="0"/>
              </a:rPr>
              <a:t>სამაჯურები </a:t>
            </a:r>
            <a:r>
              <a:rPr lang="ka-GE" sz="2000" dirty="0">
                <a:ea typeface="Calibri" panose="020F0502020204030204" pitchFamily="34" charset="0"/>
                <a:cs typeface="Times New Roman" panose="02020603050405020304" pitchFamily="18" charset="0"/>
              </a:rPr>
              <a:t>და ასე შემდეგ.  ქალის აქსესუარებსა და შესანახ ნივთებს დიდი ხნის ისტორია აქვს. რაც  დრო გადიოდა, იხვეწებოდა ადამიანების გემოვნება და ფანტაზიები. მათ გაუჩნდათ სურვილი  სილამაზისათვის სხვადასხვა მეთოდებისათვის მიემართათ.  </a:t>
            </a:r>
          </a:p>
          <a:p>
            <a:pPr fontAlgn="base">
              <a:spcAft>
                <a:spcPts val="1500"/>
              </a:spcAft>
            </a:pPr>
            <a:r>
              <a:rPr lang="ka-GE" sz="2000" dirty="0">
                <a:cs typeface="Times New Roman" panose="02020603050405020304" pitchFamily="18" charset="0"/>
              </a:rPr>
              <a:t>       </a:t>
            </a:r>
            <a:r>
              <a:rPr lang="ka-GE" sz="2000" dirty="0" smtClean="0"/>
              <a:t>ძველად აჭარაში </a:t>
            </a:r>
            <a:r>
              <a:rPr lang="ka-GE" sz="2000" dirty="0"/>
              <a:t>ქალები ჩაცმასა და თავის მოვლას საკმაოდ დიდ ყურადღებას </a:t>
            </a:r>
            <a:r>
              <a:rPr lang="ka-GE" sz="2000" dirty="0" smtClean="0"/>
              <a:t>უთმობდნენ. </a:t>
            </a:r>
            <a:r>
              <a:rPr lang="ka-GE" sz="2000" dirty="0"/>
              <a:t>განსაკუთრებულად არჩევდნენ ტანსაცმელს და სამკაულებს, ქალის ტანსაცმელითა და სამკაულებით განისაზღვრებოდა იმ ოჯახის </a:t>
            </a:r>
            <a:r>
              <a:rPr lang="ka-GE" sz="2000" dirty="0" smtClean="0"/>
              <a:t>სიმდიდრე, </a:t>
            </a:r>
            <a:r>
              <a:rPr lang="ka-GE" sz="2000" dirty="0"/>
              <a:t>რომლის წევრიც იყო ის.</a:t>
            </a:r>
            <a:br>
              <a:rPr lang="ka-GE" sz="2000" dirty="0"/>
            </a:br>
            <a:r>
              <a:rPr lang="ka-GE" sz="2000" dirty="0"/>
              <a:t>        ეთნოგრაფიული მასალების მიხედვით აჭარაში მცხოვრები ქალები უფრო ვერცხლის სამკაულს ეტანებოდნენ. ასევე გავრცელებული იყო ოქროსა და სპილენძის სამკაულებიც. სამკაულებს ატარებდნენ როგორც დღესასწაულებზე, ასევე </a:t>
            </a:r>
            <a:r>
              <a:rPr lang="ka-GE" sz="2000" dirty="0" smtClean="0"/>
              <a:t>ყოველდღიურად</a:t>
            </a:r>
            <a:r>
              <a:rPr lang="ka-GE" sz="2000" dirty="0"/>
              <a:t>.</a:t>
            </a:r>
            <a:r>
              <a:rPr lang="ka-GE" sz="2000" dirty="0" smtClean="0"/>
              <a:t> </a:t>
            </a:r>
            <a:r>
              <a:rPr lang="ka-GE" sz="2000" dirty="0"/>
              <a:t>ქორწილებსა და </a:t>
            </a:r>
            <a:r>
              <a:rPr lang="ka-GE" sz="2000" dirty="0" err="1"/>
              <a:t>შუამთობის</a:t>
            </a:r>
            <a:r>
              <a:rPr lang="ka-GE" sz="2000" dirty="0"/>
              <a:t> დღესასწაულზე ქალები განსაკუთრებულად </a:t>
            </a:r>
            <a:r>
              <a:rPr lang="ka-GE" sz="2000" dirty="0" err="1"/>
              <a:t>იკაზმებოდნენ</a:t>
            </a:r>
            <a:r>
              <a:rPr lang="ka-GE" sz="2000" dirty="0"/>
              <a:t>.</a:t>
            </a:r>
          </a:p>
        </p:txBody>
      </p:sp>
    </p:spTree>
    <p:extLst>
      <p:ext uri="{BB962C8B-B14F-4D97-AF65-F5344CB8AC3E}">
        <p14:creationId xmlns:p14="http://schemas.microsoft.com/office/powerpoint/2010/main" val="47215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2">
            <a:extLst>
              <a:ext uri="{FF2B5EF4-FFF2-40B4-BE49-F238E27FC236}">
                <a16:creationId xmlns:a16="http://schemas.microsoft.com/office/drawing/2014/main" xmlns="" id="{BF41AA8F-D2CC-4B94-AF2D-7EB0CA5A43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868" y="957622"/>
            <a:ext cx="1658262" cy="4011944"/>
          </a:xfrm>
          <a:prstGeom prst="rect">
            <a:avLst/>
          </a:prstGeom>
          <a:noFill/>
          <a:ln>
            <a:noFill/>
          </a:ln>
        </p:spPr>
      </p:pic>
      <p:pic>
        <p:nvPicPr>
          <p:cNvPr id="3" name="Рисунок 16">
            <a:extLst>
              <a:ext uri="{FF2B5EF4-FFF2-40B4-BE49-F238E27FC236}">
                <a16:creationId xmlns:a16="http://schemas.microsoft.com/office/drawing/2014/main" xmlns="" id="{C63BA7D9-011D-47A8-AD91-987BF5D954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98593" y="1072777"/>
            <a:ext cx="2122088" cy="3781634"/>
          </a:xfrm>
          <a:prstGeom prst="rect">
            <a:avLst/>
          </a:prstGeom>
          <a:noFill/>
          <a:ln>
            <a:noFill/>
          </a:ln>
        </p:spPr>
      </p:pic>
      <p:pic>
        <p:nvPicPr>
          <p:cNvPr id="4" name="Рисунок 18">
            <a:extLst>
              <a:ext uri="{FF2B5EF4-FFF2-40B4-BE49-F238E27FC236}">
                <a16:creationId xmlns:a16="http://schemas.microsoft.com/office/drawing/2014/main" xmlns="" id="{BE3BEC34-0EE9-4DAA-B66B-2FB4E113AD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3509" y="2166425"/>
            <a:ext cx="3476097" cy="2687986"/>
          </a:xfrm>
          <a:prstGeom prst="rect">
            <a:avLst/>
          </a:prstGeom>
          <a:noFill/>
          <a:ln>
            <a:noFill/>
          </a:ln>
        </p:spPr>
      </p:pic>
      <p:sp>
        <p:nvSpPr>
          <p:cNvPr id="6" name="მართკუთხედი 5">
            <a:extLst>
              <a:ext uri="{FF2B5EF4-FFF2-40B4-BE49-F238E27FC236}">
                <a16:creationId xmlns:a16="http://schemas.microsoft.com/office/drawing/2014/main" xmlns="" id="{15C681B4-75BD-46F5-8BF3-D29BF7AF2AA9}"/>
              </a:ext>
            </a:extLst>
          </p:cNvPr>
          <p:cNvSpPr/>
          <p:nvPr/>
        </p:nvSpPr>
        <p:spPr>
          <a:xfrm>
            <a:off x="1274333" y="5150154"/>
            <a:ext cx="3480547" cy="923330"/>
          </a:xfrm>
          <a:prstGeom prst="rect">
            <a:avLst/>
          </a:prstGeom>
        </p:spPr>
        <p:txBody>
          <a:bodyPr wrap="square">
            <a:spAutoFit/>
          </a:bodyPr>
          <a:lstStyle/>
          <a:p>
            <a:r>
              <a:rPr lang="ka-GE" dirty="0" smtClean="0">
                <a:ea typeface="Times New Roman" panose="02020603050405020304" pitchFamily="18" charset="0"/>
                <a:cs typeface="Times New Roman" panose="02020603050405020304" pitchFamily="18" charset="0"/>
              </a:rPr>
              <a:t>კორდომი </a:t>
            </a:r>
            <a:r>
              <a:rPr lang="ka-GE" dirty="0">
                <a:ea typeface="Times New Roman" panose="02020603050405020304" pitchFamily="18" charset="0"/>
                <a:cs typeface="Times New Roman" panose="02020603050405020304" pitchFamily="18" charset="0"/>
              </a:rPr>
              <a:t>საგულე ვერცხლის</a:t>
            </a:r>
            <a:r>
              <a:rPr lang="ka-GE" dirty="0" smtClean="0">
                <a:ea typeface="Times New Roman" panose="02020603050405020304" pitchFamily="18" charset="0"/>
                <a:cs typeface="Times New Roman" panose="02020603050405020304" pitchFamily="18" charset="0"/>
              </a:rPr>
              <a:t>.</a:t>
            </a:r>
          </a:p>
          <a:p>
            <a:r>
              <a:rPr lang="en-US" dirty="0" smtClean="0">
                <a:ea typeface="Times New Roman" panose="02020603050405020304" pitchFamily="18" charset="0"/>
                <a:cs typeface="Times New Roman" panose="02020603050405020304" pitchFamily="18" charset="0"/>
              </a:rPr>
              <a:t>XIX </a:t>
            </a:r>
            <a:r>
              <a:rPr lang="ka-GE" dirty="0" smtClean="0">
                <a:ea typeface="Times New Roman" panose="02020603050405020304" pitchFamily="18" charset="0"/>
                <a:cs typeface="Times New Roman" panose="02020603050405020304" pitchFamily="18" charset="0"/>
              </a:rPr>
              <a:t>ს. </a:t>
            </a:r>
            <a:r>
              <a:rPr lang="en-US" dirty="0" smtClean="0">
                <a:ea typeface="Times New Roman" panose="02020603050405020304" pitchFamily="18" charset="0"/>
                <a:cs typeface="Times New Roman" panose="02020603050405020304" pitchFamily="18" charset="0"/>
              </a:rPr>
              <a:t>II</a:t>
            </a:r>
            <a:r>
              <a:rPr lang="ka-GE" dirty="0" smtClean="0">
                <a:ea typeface="Times New Roman" panose="02020603050405020304" pitchFamily="18" charset="0"/>
                <a:cs typeface="Times New Roman" panose="02020603050405020304" pitchFamily="18" charset="0"/>
              </a:rPr>
              <a:t> ნახ.</a:t>
            </a:r>
            <a:endParaRPr lang="ka-GE" dirty="0">
              <a:ea typeface="Times New Roman" panose="02020603050405020304" pitchFamily="18" charset="0"/>
              <a:cs typeface="Times New Roman" panose="02020603050405020304" pitchFamily="18" charset="0"/>
            </a:endParaRPr>
          </a:p>
          <a:p>
            <a:endParaRPr lang="ka-GE" dirty="0"/>
          </a:p>
        </p:txBody>
      </p:sp>
      <p:sp>
        <p:nvSpPr>
          <p:cNvPr id="7" name="მართკუთხედი 6">
            <a:extLst>
              <a:ext uri="{FF2B5EF4-FFF2-40B4-BE49-F238E27FC236}">
                <a16:creationId xmlns:a16="http://schemas.microsoft.com/office/drawing/2014/main" xmlns="" id="{4E85DC1A-07F2-4D26-8CF3-40E5E731DEE0}"/>
              </a:ext>
            </a:extLst>
          </p:cNvPr>
          <p:cNvSpPr/>
          <p:nvPr/>
        </p:nvSpPr>
        <p:spPr>
          <a:xfrm>
            <a:off x="4512850" y="5023816"/>
            <a:ext cx="3810659" cy="369332"/>
          </a:xfrm>
          <a:prstGeom prst="rect">
            <a:avLst/>
          </a:prstGeom>
        </p:spPr>
        <p:txBody>
          <a:bodyPr wrap="none">
            <a:spAutoFit/>
          </a:bodyPr>
          <a:lstStyle/>
          <a:p>
            <a:r>
              <a:rPr lang="ka-GE" dirty="0" smtClean="0">
                <a:ea typeface="Times New Roman" panose="02020603050405020304" pitchFamily="18" charset="0"/>
                <a:cs typeface="Times New Roman" panose="02020603050405020304" pitchFamily="18" charset="0"/>
              </a:rPr>
              <a:t>ვერცხლის </a:t>
            </a:r>
            <a:r>
              <a:rPr lang="ka-GE" dirty="0">
                <a:ea typeface="Times New Roman" panose="02020603050405020304" pitchFamily="18" charset="0"/>
                <a:cs typeface="Times New Roman" panose="02020603050405020304" pitchFamily="18" charset="0"/>
              </a:rPr>
              <a:t>ჯიღჯიღა მონეტებით.</a:t>
            </a:r>
            <a:endParaRPr lang="ka-GE" dirty="0"/>
          </a:p>
        </p:txBody>
      </p:sp>
      <p:sp>
        <p:nvSpPr>
          <p:cNvPr id="12" name="TextBox 11"/>
          <p:cNvSpPr txBox="1"/>
          <p:nvPr/>
        </p:nvSpPr>
        <p:spPr>
          <a:xfrm>
            <a:off x="8323510" y="4969566"/>
            <a:ext cx="4253008" cy="369332"/>
          </a:xfrm>
          <a:prstGeom prst="rect">
            <a:avLst/>
          </a:prstGeom>
          <a:noFill/>
        </p:spPr>
        <p:txBody>
          <a:bodyPr wrap="square" rtlCol="0">
            <a:spAutoFit/>
          </a:bodyPr>
          <a:lstStyle/>
          <a:p>
            <a:r>
              <a:rPr lang="ka-GE" dirty="0" smtClean="0"/>
              <a:t>ჯიღჯიღა (ყელსაბამი).ვერცხლის.</a:t>
            </a:r>
            <a:endParaRPr lang="en-US" dirty="0"/>
          </a:p>
        </p:txBody>
      </p:sp>
      <p:sp>
        <p:nvSpPr>
          <p:cNvPr id="13" name="TextBox 12"/>
          <p:cNvSpPr txBox="1"/>
          <p:nvPr/>
        </p:nvSpPr>
        <p:spPr>
          <a:xfrm>
            <a:off x="8328074" y="4994031"/>
            <a:ext cx="3657600" cy="369332"/>
          </a:xfrm>
          <a:prstGeom prst="rect">
            <a:avLst/>
          </a:prstGeom>
          <a:noFill/>
        </p:spPr>
        <p:txBody>
          <a:bodyPr wrap="square" rtlCol="0">
            <a:spAutoFit/>
          </a:bodyPr>
          <a:lstStyle/>
          <a:p>
            <a:r>
              <a:rPr lang="ka-GE" dirty="0" smtClean="0"/>
              <a:t>.</a:t>
            </a:r>
            <a:endParaRPr lang="en-US" dirty="0"/>
          </a:p>
        </p:txBody>
      </p:sp>
    </p:spTree>
    <p:extLst>
      <p:ext uri="{BB962C8B-B14F-4D97-AF65-F5344CB8AC3E}">
        <p14:creationId xmlns:p14="http://schemas.microsoft.com/office/powerpoint/2010/main" val="518525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6CD7A11A-F76C-4C60-B761-0896412830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6880" y="826588"/>
            <a:ext cx="2072448" cy="4038629"/>
          </a:xfrm>
          <a:prstGeom prst="rect">
            <a:avLst/>
          </a:prstGeom>
          <a:noFill/>
          <a:ln>
            <a:noFill/>
          </a:ln>
        </p:spPr>
      </p:pic>
      <p:sp>
        <p:nvSpPr>
          <p:cNvPr id="3" name="მართკუთხედი 2">
            <a:extLst>
              <a:ext uri="{FF2B5EF4-FFF2-40B4-BE49-F238E27FC236}">
                <a16:creationId xmlns:a16="http://schemas.microsoft.com/office/drawing/2014/main" xmlns="" id="{6DCCD554-A164-4E8E-8C59-D7029443E351}"/>
              </a:ext>
            </a:extLst>
          </p:cNvPr>
          <p:cNvSpPr/>
          <p:nvPr/>
        </p:nvSpPr>
        <p:spPr>
          <a:xfrm>
            <a:off x="5565911" y="392885"/>
            <a:ext cx="6281531" cy="6072229"/>
          </a:xfrm>
          <a:prstGeom prst="rect">
            <a:avLst/>
          </a:prstGeom>
        </p:spPr>
        <p:txBody>
          <a:bodyPr wrap="square">
            <a:spAutoFit/>
          </a:bodyPr>
          <a:lstStyle/>
          <a:p>
            <a:r>
              <a:rPr lang="ka-GE" dirty="0">
                <a:ea typeface="Times New Roman" panose="02020603050405020304" pitchFamily="18" charset="0"/>
                <a:cs typeface="Times New Roman" panose="02020603050405020304" pitchFamily="18" charset="0"/>
              </a:rPr>
              <a:t>     აჭარაში ქალები ყოველდღიურ სამოსად ლეჩაქს ატარებდნენ. ლეჩაქი ოქრო-ვერცხლის მონეტებით  და მძივებით იყო მორთული. ხელზე ატარებდნენ  მინის მძივებს და </a:t>
            </a:r>
            <a:r>
              <a:rPr lang="ka-GE" dirty="0" err="1">
                <a:ea typeface="Times New Roman" panose="02020603050405020304" pitchFamily="18" charset="0"/>
                <a:cs typeface="Times New Roman" panose="02020603050405020304" pitchFamily="18" charset="0"/>
              </a:rPr>
              <a:t>მარჯანის</a:t>
            </a:r>
            <a:r>
              <a:rPr lang="ka-GE" dirty="0">
                <a:ea typeface="Times New Roman" panose="02020603050405020304" pitchFamily="18" charset="0"/>
                <a:cs typeface="Times New Roman" panose="02020603050405020304" pitchFamily="18" charset="0"/>
              </a:rPr>
              <a:t> სამაჯურებს. სამკაული და სხვადასხვა </a:t>
            </a:r>
            <a:r>
              <a:rPr lang="ka-GE" dirty="0" smtClean="0">
                <a:ea typeface="Times New Roman" panose="02020603050405020304" pitchFamily="18" charset="0"/>
                <a:cs typeface="Times New Roman" panose="02020603050405020304" pitchFamily="18" charset="0"/>
              </a:rPr>
              <a:t>საიუველირო  </a:t>
            </a:r>
            <a:r>
              <a:rPr lang="ka-GE" dirty="0">
                <a:ea typeface="Times New Roman" panose="02020603050405020304" pitchFamily="18" charset="0"/>
                <a:cs typeface="Times New Roman" panose="02020603050405020304" pitchFamily="18" charset="0"/>
              </a:rPr>
              <a:t>ნაკეთობანი აჭარაში ახალციხიდან და თურქეთიდან შემოჰქონდათ.</a:t>
            </a:r>
            <a:r>
              <a:rPr lang="ka-GE" dirty="0">
                <a:ea typeface="Times New Roman" panose="02020603050405020304" pitchFamily="18" charset="0"/>
                <a:cs typeface="Sylfaen" panose="010A0502050306030303" pitchFamily="18" charset="0"/>
              </a:rPr>
              <a:t> </a:t>
            </a:r>
          </a:p>
          <a:p>
            <a:r>
              <a:rPr lang="ka-GE" dirty="0"/>
              <a:t>      გათხოვილი ქალი მანდილს მუდამ ატარებდა. ძველად უნამუსო ცოლს ქმარი თავიდან მანდილ-კუჭურას მოხდიდა, ზედ დააფურთხებდა და გადააგდებდა, რადგან სწამდათ, რომ ქალის თავსაბურავი წარმოადგენდა არა მარტო თავის დასაცავ საშუალებას, არამედ ადამიანის </a:t>
            </a:r>
            <a:r>
              <a:rPr lang="ka-GE" dirty="0" smtClean="0"/>
              <a:t>ღირსების </a:t>
            </a:r>
            <a:r>
              <a:rPr lang="ka-GE" dirty="0"/>
              <a:t>ნიშანს. ამიტომ </a:t>
            </a:r>
            <a:r>
              <a:rPr lang="ka-GE" dirty="0" err="1"/>
              <a:t>თავდაუბურაობა</a:t>
            </a:r>
            <a:r>
              <a:rPr lang="ka-GE" dirty="0"/>
              <a:t>  შეურაცხადად იყო მიჩნეული.</a:t>
            </a:r>
          </a:p>
          <a:p>
            <a:r>
              <a:rPr lang="ka-GE" dirty="0"/>
              <a:t>        აჭარაში  საქორწილო თავსაბურავი იყო კონუსისებური, მუყაოს ზემოდან დასაფენი ძვირფასი </a:t>
            </a:r>
            <a:r>
              <a:rPr lang="ka-GE" dirty="0" smtClean="0"/>
              <a:t>ქსოვილით. </a:t>
            </a:r>
            <a:r>
              <a:rPr lang="ka-GE" dirty="0"/>
              <a:t>წითელი ფერის ქსოვილს, რომელსაც ხოჯა </a:t>
            </a:r>
            <a:r>
              <a:rPr lang="ka-GE" dirty="0" smtClean="0"/>
              <a:t>შეკერავდა, </a:t>
            </a:r>
            <a:r>
              <a:rPr lang="ka-GE" dirty="0"/>
              <a:t>პატარძალს გადააფარებდნენ </a:t>
            </a:r>
            <a:r>
              <a:rPr lang="ka-GE" dirty="0" smtClean="0"/>
              <a:t>თავზე და </a:t>
            </a:r>
            <a:r>
              <a:rPr lang="ka-GE" dirty="0"/>
              <a:t>სტუმრების გასტუმრებამდე არ მოიხსნიდა. სასიძოს სახლში </a:t>
            </a:r>
            <a:r>
              <a:rPr lang="ka-GE" dirty="0" smtClean="0"/>
              <a:t>პატარძალს </a:t>
            </a:r>
            <a:r>
              <a:rPr lang="ka-GE" dirty="0"/>
              <a:t>ქალის ძმა ან ნათესავი ვაჟი მოხსნიდა დუვაღს და ქალიშვილების ჯგუფისაკენ </a:t>
            </a:r>
            <a:r>
              <a:rPr lang="ka-GE" dirty="0" smtClean="0"/>
              <a:t>გაიქნევდა.ვისაც </a:t>
            </a:r>
            <a:r>
              <a:rPr lang="ka-GE" dirty="0"/>
              <a:t>მოხვდებოდა, ის გახდებოდა ვაჟის საცოლე.</a:t>
            </a:r>
          </a:p>
        </p:txBody>
      </p:sp>
      <p:sp>
        <p:nvSpPr>
          <p:cNvPr id="4" name="მართკუთხედი 3">
            <a:extLst>
              <a:ext uri="{FF2B5EF4-FFF2-40B4-BE49-F238E27FC236}">
                <a16:creationId xmlns:a16="http://schemas.microsoft.com/office/drawing/2014/main" xmlns="" id="{9CB7C49A-7950-40FE-A29D-AFB032E42965}"/>
              </a:ext>
            </a:extLst>
          </p:cNvPr>
          <p:cNvSpPr/>
          <p:nvPr/>
        </p:nvSpPr>
        <p:spPr>
          <a:xfrm>
            <a:off x="2633965" y="4865217"/>
            <a:ext cx="1741182" cy="396455"/>
          </a:xfrm>
          <a:prstGeom prst="rect">
            <a:avLst/>
          </a:prstGeom>
        </p:spPr>
        <p:txBody>
          <a:bodyPr wrap="none">
            <a:spAutoFit/>
          </a:bodyPr>
          <a:lstStyle/>
          <a:p>
            <a:pPr>
              <a:lnSpc>
                <a:spcPct val="115000"/>
              </a:lnSpc>
              <a:spcAft>
                <a:spcPts val="1000"/>
              </a:spcAft>
            </a:pPr>
            <a:r>
              <a:rPr lang="ka-GE" dirty="0">
                <a:ea typeface="Times New Roman" panose="02020603050405020304" pitchFamily="18" charset="0"/>
                <a:cs typeface="Times New Roman" panose="02020603050405020304" pitchFamily="18" charset="0"/>
              </a:rPr>
              <a:t> </a:t>
            </a:r>
            <a:r>
              <a:rPr lang="ka-GE" sz="1600" dirty="0" smtClean="0">
                <a:ea typeface="Times New Roman" panose="02020603050405020304" pitchFamily="18" charset="0"/>
                <a:cs typeface="Times New Roman" panose="02020603050405020304" pitchFamily="18" charset="0"/>
              </a:rPr>
              <a:t>ლეჩაქი-მარმაში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08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9D0BF498-1068-494B-803F-70FDCEACC9B2}"/>
              </a:ext>
            </a:extLst>
          </p:cNvPr>
          <p:cNvSpPr/>
          <p:nvPr/>
        </p:nvSpPr>
        <p:spPr>
          <a:xfrm>
            <a:off x="1669773" y="500097"/>
            <a:ext cx="9700592" cy="2753511"/>
          </a:xfrm>
          <a:prstGeom prst="rect">
            <a:avLst/>
          </a:prstGeom>
        </p:spPr>
        <p:txBody>
          <a:bodyPr wrap="square">
            <a:spAutoFit/>
          </a:bodyPr>
          <a:lstStyle/>
          <a:p>
            <a:pPr algn="just">
              <a:lnSpc>
                <a:spcPct val="115000"/>
              </a:lnSpc>
              <a:spcAft>
                <a:spcPts val="1000"/>
              </a:spcAft>
            </a:pPr>
            <a:r>
              <a:rPr lang="ka-GE" dirty="0">
                <a:ea typeface="Times New Roman" panose="02020603050405020304" pitchFamily="18" charset="0"/>
                <a:cs typeface="Times New Roman" panose="02020603050405020304" pitchFamily="18" charset="0"/>
              </a:rPr>
              <a:t>      საქორწინო სამკაულის ერთ-ერთი აუცილებელი ნივთი იყო ძეწკვი, რომელიც უნდა ყოფილიყო ორი </a:t>
            </a:r>
            <a:r>
              <a:rPr lang="ka-GE" dirty="0" smtClean="0">
                <a:ea typeface="Times New Roman" panose="02020603050405020304" pitchFamily="18" charset="0"/>
                <a:cs typeface="Times New Roman" panose="02020603050405020304" pitchFamily="18" charset="0"/>
              </a:rPr>
              <a:t>მეტრის~. </a:t>
            </a:r>
            <a:r>
              <a:rPr lang="ka-GE" dirty="0">
                <a:ea typeface="Times New Roman" panose="02020603050405020304" pitchFamily="18" charset="0"/>
                <a:cs typeface="Times New Roman" panose="02020603050405020304" pitchFamily="18" charset="0"/>
              </a:rPr>
              <a:t>ქალებს </a:t>
            </a:r>
            <a:r>
              <a:rPr lang="ka-GE" dirty="0" smtClean="0">
                <a:ea typeface="Times New Roman" panose="02020603050405020304" pitchFamily="18" charset="0"/>
                <a:cs typeface="Times New Roman" panose="02020603050405020304" pitchFamily="18" charset="0"/>
              </a:rPr>
              <a:t>მრავლად ჰქონდათ </a:t>
            </a:r>
            <a:r>
              <a:rPr lang="ka-GE" dirty="0">
                <a:ea typeface="Times New Roman" panose="02020603050405020304" pitchFamily="18" charset="0"/>
                <a:cs typeface="Times New Roman" panose="02020603050405020304" pitchFamily="18" charset="0"/>
              </a:rPr>
              <a:t>ბეჭდები და სამაჯურები, რომლებიც ძირითადად ვერცხლისა და სპილენძისგან მზადდებოდა. ოქროს ბეჭედსა და სამკაულებს მხოლოდ შეძლებულები ყიდულობდნენ.</a:t>
            </a:r>
          </a:p>
          <a:p>
            <a:pPr algn="just">
              <a:lnSpc>
                <a:spcPct val="115000"/>
              </a:lnSpc>
              <a:spcAft>
                <a:spcPts val="1000"/>
              </a:spcAft>
            </a:pPr>
            <a:r>
              <a:rPr lang="ka-GE" dirty="0"/>
              <a:t>      გავრცელებული იყო თვლიანი და უთვლო </a:t>
            </a:r>
            <a:r>
              <a:rPr lang="ka-GE" dirty="0" smtClean="0"/>
              <a:t>რგოლები.ზოგიერთ </a:t>
            </a:r>
            <a:r>
              <a:rPr lang="ka-GE" dirty="0"/>
              <a:t>ბეჭედზე ამოკვეთილი იყო გეომეტრიული ფიგურები და </a:t>
            </a:r>
            <a:r>
              <a:rPr lang="ka-GE" dirty="0" smtClean="0"/>
              <a:t>ორნამენტები. </a:t>
            </a:r>
            <a:r>
              <a:rPr lang="ka-GE" dirty="0"/>
              <a:t>ბეჭედს იკეთებდნენ ყველა თითზე გარდა ნეკისა და </a:t>
            </a:r>
            <a:r>
              <a:rPr lang="ka-GE" dirty="0" smtClean="0"/>
              <a:t>ცერისა.(თვლიდნენ, </a:t>
            </a:r>
            <a:r>
              <a:rPr lang="ka-GE" dirty="0"/>
              <a:t>რომ ამ თითებზე სუსტი ნებისყოფის ქალები იბნევდნენ ბეჭედს</a:t>
            </a:r>
            <a:r>
              <a:rPr lang="ka-GE" dirty="0" smtClean="0"/>
              <a:t>). </a:t>
            </a:r>
            <a:r>
              <a:rPr lang="ka-GE" dirty="0"/>
              <a:t>ბეჭედს საქმრო აბნევდა ნიშნობის დროს თითზე.</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34">
            <a:extLst>
              <a:ext uri="{FF2B5EF4-FFF2-40B4-BE49-F238E27FC236}">
                <a16:creationId xmlns:a16="http://schemas.microsoft.com/office/drawing/2014/main" xmlns="" id="{455EBCAC-1946-4893-ACB6-168A69AC5B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773" y="3429000"/>
            <a:ext cx="3087756" cy="2565117"/>
          </a:xfrm>
          <a:prstGeom prst="rect">
            <a:avLst/>
          </a:prstGeom>
          <a:noFill/>
          <a:ln>
            <a:noFill/>
          </a:ln>
        </p:spPr>
      </p:pic>
      <p:pic>
        <p:nvPicPr>
          <p:cNvPr id="4" name="Рисунок 11">
            <a:extLst>
              <a:ext uri="{FF2B5EF4-FFF2-40B4-BE49-F238E27FC236}">
                <a16:creationId xmlns:a16="http://schemas.microsoft.com/office/drawing/2014/main" xmlns="" id="{E88C451F-247A-4240-AF67-26CA1DB2FE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473" y="3428999"/>
            <a:ext cx="3087755" cy="2565117"/>
          </a:xfrm>
          <a:prstGeom prst="rect">
            <a:avLst/>
          </a:prstGeom>
          <a:noFill/>
          <a:ln>
            <a:noFill/>
          </a:ln>
        </p:spPr>
      </p:pic>
      <p:sp>
        <p:nvSpPr>
          <p:cNvPr id="5" name="მართკუთხედი 4">
            <a:extLst>
              <a:ext uri="{FF2B5EF4-FFF2-40B4-BE49-F238E27FC236}">
                <a16:creationId xmlns:a16="http://schemas.microsoft.com/office/drawing/2014/main" xmlns="" id="{21C619CC-EF0D-4E0B-96CA-E31F62003DB3}"/>
              </a:ext>
            </a:extLst>
          </p:cNvPr>
          <p:cNvSpPr/>
          <p:nvPr/>
        </p:nvSpPr>
        <p:spPr>
          <a:xfrm>
            <a:off x="1689034" y="6019349"/>
            <a:ext cx="3049233" cy="338554"/>
          </a:xfrm>
          <a:prstGeom prst="rect">
            <a:avLst/>
          </a:prstGeom>
        </p:spPr>
        <p:txBody>
          <a:bodyPr wrap="none">
            <a:spAutoFit/>
          </a:bodyPr>
          <a:lstStyle/>
          <a:p>
            <a:r>
              <a:rPr lang="ka-GE" sz="1600" dirty="0">
                <a:ea typeface="Calibri" panose="020F0502020204030204" pitchFamily="34" charset="0"/>
                <a:cs typeface="Times New Roman" panose="02020603050405020304" pitchFamily="18" charset="0"/>
              </a:rPr>
              <a:t>სამაჯური, </a:t>
            </a:r>
            <a:r>
              <a:rPr lang="ka-GE" sz="1600" dirty="0" err="1">
                <a:ea typeface="Calibri" panose="020F0502020204030204" pitchFamily="34" charset="0"/>
                <a:cs typeface="Times New Roman" panose="02020603050405020304" pitchFamily="18" charset="0"/>
              </a:rPr>
              <a:t>ვერცხლი,სევადით</a:t>
            </a:r>
            <a:r>
              <a:rPr lang="ka-GE" sz="1600" dirty="0">
                <a:ea typeface="Calibri" panose="020F0502020204030204" pitchFamily="34" charset="0"/>
                <a:cs typeface="Times New Roman" panose="02020603050405020304" pitchFamily="18" charset="0"/>
              </a:rPr>
              <a:t> </a:t>
            </a:r>
            <a:endParaRPr lang="ka-GE" sz="1600" dirty="0"/>
          </a:p>
        </p:txBody>
      </p:sp>
      <p:sp>
        <p:nvSpPr>
          <p:cNvPr id="6" name="მართკუთხედი 5">
            <a:extLst>
              <a:ext uri="{FF2B5EF4-FFF2-40B4-BE49-F238E27FC236}">
                <a16:creationId xmlns:a16="http://schemas.microsoft.com/office/drawing/2014/main" xmlns="" id="{996BFE79-0627-4350-8914-AB70E0B91CDB}"/>
              </a:ext>
            </a:extLst>
          </p:cNvPr>
          <p:cNvSpPr/>
          <p:nvPr/>
        </p:nvSpPr>
        <p:spPr>
          <a:xfrm>
            <a:off x="7214886" y="6019349"/>
            <a:ext cx="3526928" cy="338554"/>
          </a:xfrm>
          <a:prstGeom prst="rect">
            <a:avLst/>
          </a:prstGeom>
        </p:spPr>
        <p:txBody>
          <a:bodyPr wrap="none">
            <a:spAutoFit/>
          </a:bodyPr>
          <a:lstStyle/>
          <a:p>
            <a:r>
              <a:rPr lang="ka-GE" sz="1600" dirty="0">
                <a:ea typeface="Calibri" panose="020F0502020204030204" pitchFamily="34" charset="0"/>
                <a:cs typeface="Times New Roman" panose="02020603050405020304" pitchFamily="18" charset="0"/>
              </a:rPr>
              <a:t>სამაჯური </a:t>
            </a:r>
            <a:r>
              <a:rPr lang="ka-GE" sz="1600" dirty="0" smtClean="0">
                <a:ea typeface="Calibri" panose="020F0502020204030204" pitchFamily="34" charset="0"/>
                <a:cs typeface="Times New Roman" panose="02020603050405020304" pitchFamily="18" charset="0"/>
              </a:rPr>
              <a:t>ვერცხლის.მოოქროვილი</a:t>
            </a:r>
            <a:endParaRPr lang="ka-GE" sz="1600" dirty="0"/>
          </a:p>
        </p:txBody>
      </p:sp>
      <p:sp>
        <p:nvSpPr>
          <p:cNvPr id="7" name="მართკუთხედი 6">
            <a:extLst>
              <a:ext uri="{FF2B5EF4-FFF2-40B4-BE49-F238E27FC236}">
                <a16:creationId xmlns:a16="http://schemas.microsoft.com/office/drawing/2014/main" xmlns="" id="{7F5ACEA5-7EA9-464B-97B7-F65D9E0C7D27}"/>
              </a:ext>
            </a:extLst>
          </p:cNvPr>
          <p:cNvSpPr/>
          <p:nvPr/>
        </p:nvSpPr>
        <p:spPr>
          <a:xfrm>
            <a:off x="2629996" y="6383135"/>
            <a:ext cx="1167307" cy="338554"/>
          </a:xfrm>
          <a:prstGeom prst="rect">
            <a:avLst/>
          </a:prstGeom>
        </p:spPr>
        <p:txBody>
          <a:bodyPr wrap="none">
            <a:spAutoFit/>
          </a:bodyPr>
          <a:lstStyle/>
          <a:p>
            <a:r>
              <a:rPr lang="ka-GE" sz="1600" dirty="0" err="1">
                <a:ea typeface="Calibri" panose="020F0502020204030204" pitchFamily="34" charset="0"/>
                <a:cs typeface="Times New Roman" panose="02020603050405020304" pitchFamily="18" charset="0"/>
              </a:rPr>
              <a:t>XIXს</a:t>
            </a:r>
            <a:r>
              <a:rPr lang="ka-GE" sz="1600" dirty="0">
                <a:ea typeface="Calibri" panose="020F0502020204030204" pitchFamily="34" charset="0"/>
                <a:cs typeface="Times New Roman" panose="02020603050405020304" pitchFamily="18" charset="0"/>
              </a:rPr>
              <a:t>. </a:t>
            </a:r>
            <a:r>
              <a:rPr lang="ka-GE" sz="1600" dirty="0" err="1">
                <a:ea typeface="Calibri" panose="020F0502020204030204" pitchFamily="34" charset="0"/>
                <a:cs typeface="Times New Roman" panose="02020603050405020304" pitchFamily="18" charset="0"/>
              </a:rPr>
              <a:t>IIნახ</a:t>
            </a:r>
            <a:endParaRPr lang="ka-GE" sz="1600" dirty="0"/>
          </a:p>
        </p:txBody>
      </p:sp>
      <p:sp>
        <p:nvSpPr>
          <p:cNvPr id="8" name="მართკუთხედი 7">
            <a:extLst>
              <a:ext uri="{FF2B5EF4-FFF2-40B4-BE49-F238E27FC236}">
                <a16:creationId xmlns:a16="http://schemas.microsoft.com/office/drawing/2014/main" xmlns="" id="{B7FBBE9D-699B-4745-9FE6-BE37A73EE1AA}"/>
              </a:ext>
            </a:extLst>
          </p:cNvPr>
          <p:cNvSpPr/>
          <p:nvPr/>
        </p:nvSpPr>
        <p:spPr>
          <a:xfrm>
            <a:off x="8394699" y="6357903"/>
            <a:ext cx="1167307" cy="361766"/>
          </a:xfrm>
          <a:prstGeom prst="rect">
            <a:avLst/>
          </a:prstGeom>
        </p:spPr>
        <p:txBody>
          <a:bodyPr wrap="none">
            <a:spAutoFit/>
          </a:bodyPr>
          <a:lstStyle/>
          <a:p>
            <a:pPr algn="just">
              <a:lnSpc>
                <a:spcPct val="115000"/>
              </a:lnSpc>
              <a:spcAft>
                <a:spcPts val="1000"/>
              </a:spcAft>
            </a:pPr>
            <a:r>
              <a:rPr lang="ka-GE" sz="1600" dirty="0" err="1">
                <a:ea typeface="Calibri" panose="020F0502020204030204" pitchFamily="34" charset="0"/>
                <a:cs typeface="Times New Roman" panose="02020603050405020304" pitchFamily="18" charset="0"/>
              </a:rPr>
              <a:t>XIXს</a:t>
            </a:r>
            <a:r>
              <a:rPr lang="ka-GE" sz="1600" dirty="0">
                <a:ea typeface="Calibri" panose="020F0502020204030204" pitchFamily="34" charset="0"/>
                <a:cs typeface="Times New Roman" panose="02020603050405020304" pitchFamily="18" charset="0"/>
              </a:rPr>
              <a:t>. </a:t>
            </a:r>
            <a:r>
              <a:rPr lang="ka-GE" sz="1600" dirty="0" err="1">
                <a:ea typeface="Calibri" panose="020F0502020204030204" pitchFamily="34" charset="0"/>
                <a:cs typeface="Times New Roman" panose="02020603050405020304" pitchFamily="18" charset="0"/>
              </a:rPr>
              <a:t>IIნახ</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066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9B486CE2-2343-493C-8884-4864F7460F04}"/>
              </a:ext>
            </a:extLst>
          </p:cNvPr>
          <p:cNvSpPr/>
          <p:nvPr/>
        </p:nvSpPr>
        <p:spPr>
          <a:xfrm>
            <a:off x="2358885" y="543915"/>
            <a:ext cx="8865706" cy="5770169"/>
          </a:xfrm>
          <a:prstGeom prst="rect">
            <a:avLst/>
          </a:prstGeom>
        </p:spPr>
        <p:txBody>
          <a:bodyPr wrap="square">
            <a:spAutoFit/>
          </a:bodyPr>
          <a:lstStyle/>
          <a:p>
            <a:pPr>
              <a:lnSpc>
                <a:spcPct val="115000"/>
              </a:lnSpc>
              <a:spcAft>
                <a:spcPts val="1000"/>
              </a:spcAft>
            </a:pPr>
            <a:r>
              <a:rPr lang="ka-GE" dirty="0">
                <a:ea typeface="Times New Roman" panose="02020603050405020304" pitchFamily="18" charset="0"/>
                <a:cs typeface="Times New Roman" panose="02020603050405020304" pitchFamily="18" charset="0"/>
              </a:rPr>
              <a:t>        </a:t>
            </a:r>
            <a:r>
              <a:rPr lang="ka-GE" sz="2000" dirty="0">
                <a:ea typeface="Times New Roman" panose="02020603050405020304" pitchFamily="18" charset="0"/>
                <a:cs typeface="Times New Roman" panose="02020603050405020304" pitchFamily="18" charset="0"/>
              </a:rPr>
              <a:t>დიდ ყურადღებას აქცევდნენ თავსამკაულს, რომელზეც მონეტები იყო </a:t>
            </a:r>
            <a:r>
              <a:rPr lang="ka-GE" sz="2000" dirty="0" smtClean="0">
                <a:ea typeface="Times New Roman" panose="02020603050405020304" pitchFamily="18" charset="0"/>
                <a:cs typeface="Times New Roman" panose="02020603050405020304" pitchFamily="18" charset="0"/>
              </a:rPr>
              <a:t>მიმაგრებული. </a:t>
            </a:r>
            <a:r>
              <a:rPr lang="ka-GE" sz="2000" dirty="0">
                <a:ea typeface="Times New Roman" panose="02020603050405020304" pitchFamily="18" charset="0"/>
                <a:cs typeface="Times New Roman" panose="02020603050405020304" pitchFamily="18" charset="0"/>
              </a:rPr>
              <a:t>მონეტები მიმაგრებული იყო თავსაბურავზეც- </a:t>
            </a:r>
            <a:r>
              <a:rPr lang="ka-GE" sz="2000" dirty="0" smtClean="0">
                <a:ea typeface="Times New Roman" panose="02020603050405020304" pitchFamily="18" charset="0"/>
                <a:cs typeface="Times New Roman" panose="02020603050405020304" pitchFamily="18" charset="0"/>
              </a:rPr>
              <a:t>ლეჩაქზე </a:t>
            </a:r>
            <a:r>
              <a:rPr lang="ka-GE" sz="2000" dirty="0">
                <a:ea typeface="Times New Roman" panose="02020603050405020304" pitchFamily="18" charset="0"/>
                <a:cs typeface="Times New Roman" panose="02020603050405020304" pitchFamily="18" charset="0"/>
              </a:rPr>
              <a:t>და შუბლზე ქონდათ ოდნავ გადმოშვებული. </a:t>
            </a:r>
            <a:br>
              <a:rPr lang="ka-GE" sz="2000" dirty="0">
                <a:ea typeface="Times New Roman" panose="02020603050405020304" pitchFamily="18" charset="0"/>
                <a:cs typeface="Times New Roman" panose="02020603050405020304" pitchFamily="18" charset="0"/>
              </a:rPr>
            </a:br>
            <a:r>
              <a:rPr lang="ka-GE" sz="2000" dirty="0">
                <a:ea typeface="Times New Roman" panose="02020603050405020304" pitchFamily="18" charset="0"/>
                <a:cs typeface="Times New Roman" panose="02020603050405020304" pitchFamily="18" charset="0"/>
              </a:rPr>
              <a:t>         სამკაულებში განსაკუთრებული ადგილი ეჭირა საყურეს. გოგო ექვსი-შვიდი წლის რომ </a:t>
            </a:r>
            <a:r>
              <a:rPr lang="ka-GE" sz="2000" dirty="0" smtClean="0">
                <a:ea typeface="Times New Roman" panose="02020603050405020304" pitchFamily="18" charset="0"/>
                <a:cs typeface="Times New Roman" panose="02020603050405020304" pitchFamily="18" charset="0"/>
              </a:rPr>
              <a:t>გახდებოდა, </a:t>
            </a:r>
            <a:r>
              <a:rPr lang="ka-GE" sz="2000" dirty="0">
                <a:ea typeface="Times New Roman" panose="02020603050405020304" pitchFamily="18" charset="0"/>
                <a:cs typeface="Times New Roman" panose="02020603050405020304" pitchFamily="18" charset="0"/>
              </a:rPr>
              <a:t>მას ყურს უხვრეტდნენ და ამის შემდეგ ის მთელი სიცოცხლის მანძილზე ატარებდა საყურეს. გათხოვილი ქალის საყურე უფრო დიდი იყო, გაუთხოვარის კი პატარა  და სადა. </a:t>
            </a:r>
          </a:p>
          <a:p>
            <a:pPr>
              <a:lnSpc>
                <a:spcPct val="115000"/>
              </a:lnSpc>
              <a:spcAft>
                <a:spcPts val="1000"/>
              </a:spcAft>
            </a:pPr>
            <a:r>
              <a:rPr lang="ka-GE" sz="2000" dirty="0">
                <a:ea typeface="Times New Roman" panose="02020603050405020304" pitchFamily="18" charset="0"/>
                <a:cs typeface="Times New Roman" panose="02020603050405020304" pitchFamily="18" charset="0"/>
              </a:rPr>
              <a:t>         ძირითადად  გავრცელებული იყო ვერცხლის </a:t>
            </a:r>
            <a:r>
              <a:rPr lang="ka-GE" sz="2000" dirty="0" smtClean="0">
                <a:ea typeface="Times New Roman" panose="02020603050405020304" pitchFamily="18" charset="0"/>
                <a:cs typeface="Times New Roman" panose="02020603050405020304" pitchFamily="18" charset="0"/>
              </a:rPr>
              <a:t>საყურეები. </a:t>
            </a:r>
            <a:r>
              <a:rPr lang="ka-GE" sz="2000" dirty="0">
                <a:ea typeface="Times New Roman" panose="02020603050405020304" pitchFamily="18" charset="0"/>
                <a:cs typeface="Times New Roman" panose="02020603050405020304" pitchFamily="18" charset="0"/>
              </a:rPr>
              <a:t>ასევე ვერცხლის რგოლები და საყურეები ძეწკვის საკიდებით.</a:t>
            </a:r>
          </a:p>
          <a:p>
            <a:pPr>
              <a:lnSpc>
                <a:spcPct val="115000"/>
              </a:lnSpc>
              <a:spcAft>
                <a:spcPts val="1000"/>
              </a:spcAft>
            </a:pPr>
            <a:r>
              <a:rPr lang="ka-GE" sz="2000" dirty="0">
                <a:ea typeface="Times New Roman" panose="02020603050405020304" pitchFamily="18" charset="0"/>
                <a:cs typeface="Times New Roman" panose="02020603050405020304" pitchFamily="18" charset="0"/>
              </a:rPr>
              <a:t>         კიდევ ერთი სამკაული, რომელსაც მხოლოდ გათხოვილი ქალი </a:t>
            </a:r>
            <a:r>
              <a:rPr lang="ka-GE" sz="2000" dirty="0" smtClean="0">
                <a:ea typeface="Times New Roman" panose="02020603050405020304" pitchFamily="18" charset="0"/>
                <a:cs typeface="Times New Roman" panose="02020603050405020304" pitchFamily="18" charset="0"/>
              </a:rPr>
              <a:t>ატარებდა, </a:t>
            </a:r>
            <a:r>
              <a:rPr lang="ka-GE" sz="2000" dirty="0">
                <a:ea typeface="Times New Roman" panose="02020603050405020304" pitchFamily="18" charset="0"/>
                <a:cs typeface="Times New Roman" panose="02020603050405020304" pitchFamily="18" charset="0"/>
              </a:rPr>
              <a:t>საგულე </a:t>
            </a:r>
            <a:r>
              <a:rPr lang="ka-GE" sz="2000" dirty="0" smtClean="0">
                <a:ea typeface="Times New Roman" panose="02020603050405020304" pitchFamily="18" charset="0"/>
                <a:cs typeface="Times New Roman" panose="02020603050405020304" pitchFamily="18" charset="0"/>
              </a:rPr>
              <a:t>კორდომია.კორდომი </a:t>
            </a:r>
            <a:r>
              <a:rPr lang="ka-GE" sz="2000" dirty="0">
                <a:ea typeface="Times New Roman" panose="02020603050405020304" pitchFamily="18" charset="0"/>
                <a:cs typeface="Times New Roman" panose="02020603050405020304" pitchFamily="18" charset="0"/>
              </a:rPr>
              <a:t>აუცილებელი იყო და მაგრდებოდა სამოსელზე, მკერდს ზემოთ </a:t>
            </a:r>
            <a:r>
              <a:rPr lang="ka-GE" sz="2000" dirty="0" smtClean="0">
                <a:ea typeface="Times New Roman" panose="02020603050405020304" pitchFamily="18" charset="0"/>
                <a:cs typeface="Times New Roman" panose="02020603050405020304" pitchFamily="18" charset="0"/>
              </a:rPr>
              <a:t>მარჯვნივ. </a:t>
            </a:r>
            <a:r>
              <a:rPr lang="ka-GE" sz="2000" dirty="0">
                <a:ea typeface="Times New Roman" panose="02020603050405020304" pitchFamily="18" charset="0"/>
                <a:cs typeface="Times New Roman" panose="02020603050405020304" pitchFamily="18" charset="0"/>
              </a:rPr>
              <a:t>ქალები ამ სამკაულს ძირითადად სადღესასწაულო ტანსაცმელზე იკეთებდნენ.</a:t>
            </a:r>
          </a:p>
          <a:p>
            <a:pPr>
              <a:lnSpc>
                <a:spcPct val="115000"/>
              </a:lnSpc>
              <a:spcAft>
                <a:spcPts val="1000"/>
              </a:spcAft>
            </a:pPr>
            <a:r>
              <a:rPr lang="ka-GE" sz="2000" dirty="0"/>
              <a:t>        საყურეებთან ერთად მნიშვნელოვანი სამკაული იყო </a:t>
            </a:r>
            <a:r>
              <a:rPr lang="ka-GE" sz="2000" dirty="0" smtClean="0"/>
              <a:t>ყელსაბამი. </a:t>
            </a:r>
            <a:r>
              <a:rPr lang="ka-GE" sz="2000" dirty="0"/>
              <a:t>ხოლო ყველაზე ფართოდ გავრცელებული იყო </a:t>
            </a:r>
            <a:r>
              <a:rPr lang="ka-GE" sz="2000" dirty="0" err="1"/>
              <a:t>ჯიღჯიღა</a:t>
            </a:r>
            <a:r>
              <a:rPr lang="ka-GE" sz="2000" dirty="0"/>
              <a:t>.</a:t>
            </a:r>
            <a:endParaRPr lang="ka-GE"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94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9D6AF2D4-DC84-441F-BB3F-FD336DD8EAD8}"/>
              </a:ext>
            </a:extLst>
          </p:cNvPr>
          <p:cNvSpPr/>
          <p:nvPr/>
        </p:nvSpPr>
        <p:spPr>
          <a:xfrm>
            <a:off x="1709530" y="485887"/>
            <a:ext cx="10098157" cy="2943113"/>
          </a:xfrm>
          <a:prstGeom prst="rect">
            <a:avLst/>
          </a:prstGeom>
        </p:spPr>
        <p:txBody>
          <a:bodyPr wrap="square">
            <a:spAutoFit/>
          </a:bodyPr>
          <a:lstStyle/>
          <a:p>
            <a:pPr algn="just" fontAlgn="base">
              <a:lnSpc>
                <a:spcPct val="107000"/>
              </a:lnSpc>
              <a:spcAft>
                <a:spcPts val="1500"/>
              </a:spcAft>
            </a:pPr>
            <a:r>
              <a:rPr lang="ka-GE" dirty="0">
                <a:ea typeface="Times New Roman" panose="02020603050405020304" pitchFamily="18" charset="0"/>
                <a:cs typeface="Times New Roman" panose="02020603050405020304" pitchFamily="18" charset="0"/>
              </a:rPr>
              <a:t>      ჯიღჯიღა ვერცხლის ან უბრალო ლითონისგან </a:t>
            </a:r>
            <a:r>
              <a:rPr lang="ka-GE" dirty="0" smtClean="0">
                <a:ea typeface="Times New Roman" panose="02020603050405020304" pitchFamily="18" charset="0"/>
                <a:cs typeface="Times New Roman" panose="02020603050405020304" pitchFamily="18" charset="0"/>
              </a:rPr>
              <a:t>მზადდებოდა</a:t>
            </a:r>
            <a:r>
              <a:rPr lang="ka-GE" dirty="0">
                <a:ea typeface="Times New Roman" panose="02020603050405020304" pitchFamily="18" charset="0"/>
                <a:cs typeface="Times New Roman" panose="02020603050405020304" pitchFamily="18" charset="0"/>
              </a:rPr>
              <a:t>.</a:t>
            </a:r>
            <a:r>
              <a:rPr lang="ka-GE" dirty="0" smtClean="0">
                <a:ea typeface="Times New Roman" panose="02020603050405020304" pitchFamily="18" charset="0"/>
                <a:cs typeface="Times New Roman" panose="02020603050405020304" pitchFamily="18" charset="0"/>
              </a:rPr>
              <a:t> </a:t>
            </a:r>
            <a:r>
              <a:rPr lang="ka-GE" dirty="0">
                <a:ea typeface="Times New Roman" panose="02020603050405020304" pitchFamily="18" charset="0"/>
                <a:cs typeface="Times New Roman" panose="02020603050405020304" pitchFamily="18" charset="0"/>
              </a:rPr>
              <a:t>იგი როგორც წესი ერთმანეთთან მჭიდროდ მიჯრილი ვიწრო და მოკლე მილაკებისაგან შედგება. თითოეულ მილზე მიჩითული პატარ-პატარა რგოლები ძეწკვის საკიდებით უერთდება მოგრძო </a:t>
            </a:r>
            <a:r>
              <a:rPr lang="ka-GE" dirty="0" smtClean="0">
                <a:ea typeface="Times New Roman" panose="02020603050405020304" pitchFamily="18" charset="0"/>
                <a:cs typeface="Times New Roman" panose="02020603050405020304" pitchFamily="18" charset="0"/>
              </a:rPr>
              <a:t>ბურთებს. </a:t>
            </a:r>
            <a:r>
              <a:rPr lang="ka-GE" dirty="0">
                <a:ea typeface="Times New Roman" panose="02020603050405020304" pitchFamily="18" charset="0"/>
                <a:cs typeface="Times New Roman" panose="02020603050405020304" pitchFamily="18" charset="0"/>
              </a:rPr>
              <a:t>ჯიღჯიღას ცენტრალური ნაწილი </a:t>
            </a:r>
            <a:r>
              <a:rPr lang="ka-GE" dirty="0" smtClean="0">
                <a:ea typeface="Times New Roman" panose="02020603050405020304" pitchFamily="18" charset="0"/>
                <a:cs typeface="Times New Roman" panose="02020603050405020304" pitchFamily="18" charset="0"/>
              </a:rPr>
              <a:t>ოთკუთხაა. </a:t>
            </a:r>
            <a:r>
              <a:rPr lang="ka-GE" dirty="0">
                <a:ea typeface="Times New Roman" panose="02020603050405020304" pitchFamily="18" charset="0"/>
                <a:cs typeface="Times New Roman" panose="02020603050405020304" pitchFamily="18" charset="0"/>
              </a:rPr>
              <a:t>კარგად ორნამენტირებული ფირფიტით არის დამშვენებული.</a:t>
            </a:r>
            <a:endParaRPr lang="ka-GE" dirty="0">
              <a:ea typeface="Calibri" panose="020F0502020204030204" pitchFamily="34" charset="0"/>
              <a:cs typeface="Times New Roman" panose="02020603050405020304" pitchFamily="18" charset="0"/>
            </a:endParaRPr>
          </a:p>
          <a:p>
            <a:pPr algn="just" fontAlgn="base">
              <a:lnSpc>
                <a:spcPct val="107000"/>
              </a:lnSpc>
              <a:spcAft>
                <a:spcPts val="1500"/>
              </a:spcAft>
            </a:pPr>
            <a:r>
              <a:rPr lang="ka-GE" dirty="0">
                <a:ea typeface="Times New Roman" panose="02020603050405020304" pitchFamily="18" charset="0"/>
                <a:cs typeface="Times New Roman" panose="02020603050405020304" pitchFamily="18" charset="0"/>
              </a:rPr>
              <a:t>    ასევე სადღესასწაულო ტანსაცმელზე აჭარაში ქალები ატარებდნენ სხვადასხვა ვერცხლისა და ლითონის ქამარს, რომელსაც საქმროს ოჯახი ყიდულობდა და უგზავნიდა </a:t>
            </a:r>
            <a:r>
              <a:rPr lang="ka-GE" dirty="0" smtClean="0">
                <a:ea typeface="Times New Roman" panose="02020603050405020304" pitchFamily="18" charset="0"/>
                <a:cs typeface="Times New Roman" panose="02020603050405020304" pitchFamily="18" charset="0"/>
              </a:rPr>
              <a:t>პატარძალს. </a:t>
            </a:r>
            <a:r>
              <a:rPr lang="ka-GE" dirty="0">
                <a:ea typeface="Times New Roman" panose="02020603050405020304" pitchFamily="18" charset="0"/>
                <a:cs typeface="Times New Roman" panose="02020603050405020304" pitchFamily="18" charset="0"/>
              </a:rPr>
              <a:t>ვერცხლის ქამარიც ძვირადღირებულ ნივთებში შედიოდა და ის აუცილებლად უნდა ეჩუქებია ქალისათვის, ამიტომაც სასიძოს ოჯახი წინასწარ იჭერდა თადარიგს.</a:t>
            </a:r>
            <a:endParaRPr lang="ka-GE" dirty="0"/>
          </a:p>
        </p:txBody>
      </p:sp>
      <p:pic>
        <p:nvPicPr>
          <p:cNvPr id="3" name="Рисунок 45">
            <a:extLst>
              <a:ext uri="{FF2B5EF4-FFF2-40B4-BE49-F238E27FC236}">
                <a16:creationId xmlns:a16="http://schemas.microsoft.com/office/drawing/2014/main" xmlns="" id="{4FA27788-9F62-4C32-9244-1758F8DE5C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099" y="3721113"/>
            <a:ext cx="6697801" cy="2438965"/>
          </a:xfrm>
          <a:prstGeom prst="rect">
            <a:avLst/>
          </a:prstGeom>
          <a:noFill/>
          <a:ln>
            <a:noFill/>
          </a:ln>
        </p:spPr>
      </p:pic>
      <p:sp>
        <p:nvSpPr>
          <p:cNvPr id="4" name="მართკუთხედი 3">
            <a:extLst>
              <a:ext uri="{FF2B5EF4-FFF2-40B4-BE49-F238E27FC236}">
                <a16:creationId xmlns:a16="http://schemas.microsoft.com/office/drawing/2014/main" xmlns="" id="{A7FFAAA1-87D6-4387-8DFC-1DE8B5CAC645}"/>
              </a:ext>
            </a:extLst>
          </p:cNvPr>
          <p:cNvSpPr/>
          <p:nvPr/>
        </p:nvSpPr>
        <p:spPr>
          <a:xfrm>
            <a:off x="3902129" y="6287370"/>
            <a:ext cx="4387740" cy="329642"/>
          </a:xfrm>
          <a:prstGeom prst="rect">
            <a:avLst/>
          </a:prstGeom>
        </p:spPr>
        <p:txBody>
          <a:bodyPr wrap="none">
            <a:spAutoFit/>
          </a:bodyPr>
          <a:lstStyle/>
          <a:p>
            <a:pPr algn="just">
              <a:lnSpc>
                <a:spcPts val="1770"/>
              </a:lnSpc>
              <a:spcAft>
                <a:spcPts val="800"/>
              </a:spcAft>
            </a:pPr>
            <a:r>
              <a:rPr lang="ka-GE" dirty="0" smtClean="0">
                <a:solidFill>
                  <a:srgbClr val="000000"/>
                </a:solidFill>
                <a:ea typeface="Times New Roman" panose="02020603050405020304" pitchFamily="18" charset="0"/>
                <a:cs typeface="Times New Roman" panose="02020603050405020304" pitchFamily="18" charset="0"/>
              </a:rPr>
              <a:t>ქალის ქამარი.ვერცხლი. მოოქროვილი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524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3">
            <a:extLst>
              <a:ext uri="{FF2B5EF4-FFF2-40B4-BE49-F238E27FC236}">
                <a16:creationId xmlns:a16="http://schemas.microsoft.com/office/drawing/2014/main" xmlns="" id="{BE6E6F84-6D6A-4AAC-9F15-B1B3E80FD7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6528" y="897391"/>
            <a:ext cx="6991627" cy="4336010"/>
          </a:xfrm>
          <a:prstGeom prst="rect">
            <a:avLst/>
          </a:prstGeom>
          <a:noFill/>
          <a:ln>
            <a:noFill/>
          </a:ln>
        </p:spPr>
      </p:pic>
      <p:sp>
        <p:nvSpPr>
          <p:cNvPr id="3" name="მართკუთხედი 2">
            <a:extLst>
              <a:ext uri="{FF2B5EF4-FFF2-40B4-BE49-F238E27FC236}">
                <a16:creationId xmlns:a16="http://schemas.microsoft.com/office/drawing/2014/main" xmlns="" id="{76BAF090-1580-416B-91AA-FFE1476235E0}"/>
              </a:ext>
            </a:extLst>
          </p:cNvPr>
          <p:cNvSpPr/>
          <p:nvPr/>
        </p:nvSpPr>
        <p:spPr>
          <a:xfrm>
            <a:off x="4931050" y="5485193"/>
            <a:ext cx="3342582" cy="323165"/>
          </a:xfrm>
          <a:prstGeom prst="rect">
            <a:avLst/>
          </a:prstGeom>
        </p:spPr>
        <p:txBody>
          <a:bodyPr wrap="none">
            <a:spAutoFit/>
          </a:bodyPr>
          <a:lstStyle/>
          <a:p>
            <a:pPr algn="just">
              <a:lnSpc>
                <a:spcPts val="1770"/>
              </a:lnSpc>
              <a:spcAft>
                <a:spcPts val="800"/>
              </a:spcAft>
            </a:pPr>
            <a:r>
              <a:rPr lang="ka-GE" sz="2400" dirty="0" smtClean="0">
                <a:solidFill>
                  <a:srgbClr val="000000"/>
                </a:solidFill>
                <a:ea typeface="Times New Roman" panose="02020603050405020304" pitchFamily="18" charset="0"/>
                <a:cs typeface="Times New Roman" panose="02020603050405020304" pitchFamily="18" charset="0"/>
              </a:rPr>
              <a:t>ღარიბი </a:t>
            </a:r>
            <a:r>
              <a:rPr lang="ka-GE" sz="2400" dirty="0">
                <a:solidFill>
                  <a:srgbClr val="000000"/>
                </a:solidFill>
                <a:ea typeface="Times New Roman" panose="02020603050405020304" pitchFamily="18" charset="0"/>
                <a:cs typeface="Times New Roman" panose="02020603050405020304" pitchFamily="18" charset="0"/>
              </a:rPr>
              <a:t>ქალის </a:t>
            </a:r>
            <a:r>
              <a:rPr lang="ka-GE" sz="2400" dirty="0" smtClean="0">
                <a:solidFill>
                  <a:srgbClr val="000000"/>
                </a:solidFill>
                <a:ea typeface="Times New Roman" panose="02020603050405020304" pitchFamily="18" charset="0"/>
                <a:cs typeface="Times New Roman" panose="02020603050405020304" pitchFamily="18" charset="0"/>
              </a:rPr>
              <a:t>ქამარი</a:t>
            </a:r>
            <a:endParaRPr lang="ka-G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760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1">
            <a:extLst>
              <a:ext uri="{FF2B5EF4-FFF2-40B4-BE49-F238E27FC236}">
                <a16:creationId xmlns:a16="http://schemas.microsoft.com/office/drawing/2014/main" xmlns="" id="{CF9B85C4-332C-405D-8D64-AA7A767EF1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035" y="968567"/>
            <a:ext cx="5552703" cy="2646237"/>
          </a:xfrm>
          <a:prstGeom prst="rect">
            <a:avLst/>
          </a:prstGeom>
          <a:noFill/>
          <a:ln>
            <a:noFill/>
          </a:ln>
        </p:spPr>
      </p:pic>
      <p:pic>
        <p:nvPicPr>
          <p:cNvPr id="3" name="Рисунок 40">
            <a:extLst>
              <a:ext uri="{FF2B5EF4-FFF2-40B4-BE49-F238E27FC236}">
                <a16:creationId xmlns:a16="http://schemas.microsoft.com/office/drawing/2014/main" xmlns="" id="{4AF71F8D-9A2D-4C18-A508-7D900E9F11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662" y="4245085"/>
            <a:ext cx="7076676" cy="2129211"/>
          </a:xfrm>
          <a:prstGeom prst="rect">
            <a:avLst/>
          </a:prstGeom>
          <a:noFill/>
          <a:ln>
            <a:noFill/>
          </a:ln>
        </p:spPr>
      </p:pic>
      <p:sp>
        <p:nvSpPr>
          <p:cNvPr id="4" name="მართკუთხედი 3">
            <a:extLst>
              <a:ext uri="{FF2B5EF4-FFF2-40B4-BE49-F238E27FC236}">
                <a16:creationId xmlns:a16="http://schemas.microsoft.com/office/drawing/2014/main" xmlns="" id="{31E70B11-205B-483C-8F1F-39411C71C7F5}"/>
              </a:ext>
            </a:extLst>
          </p:cNvPr>
          <p:cNvSpPr/>
          <p:nvPr/>
        </p:nvSpPr>
        <p:spPr>
          <a:xfrm>
            <a:off x="8203087" y="969725"/>
            <a:ext cx="3737121" cy="2400657"/>
          </a:xfrm>
          <a:prstGeom prst="rect">
            <a:avLst/>
          </a:prstGeom>
        </p:spPr>
        <p:txBody>
          <a:bodyPr wrap="square">
            <a:spAutoFit/>
          </a:bodyPr>
          <a:lstStyle/>
          <a:p>
            <a:pPr>
              <a:lnSpc>
                <a:spcPts val="1770"/>
              </a:lnSpc>
              <a:spcAft>
                <a:spcPts val="800"/>
              </a:spcAft>
            </a:pPr>
            <a:r>
              <a:rPr lang="ka-GE" dirty="0">
                <a:solidFill>
                  <a:srgbClr val="000000"/>
                </a:solidFill>
                <a:ea typeface="Times New Roman" panose="02020603050405020304" pitchFamily="18" charset="0"/>
                <a:cs typeface="Times New Roman" panose="02020603050405020304" pitchFamily="18" charset="0"/>
              </a:rPr>
              <a:t>     </a:t>
            </a:r>
            <a:r>
              <a:rPr lang="ka-GE" sz="2000" dirty="0">
                <a:solidFill>
                  <a:srgbClr val="000000"/>
                </a:solidFill>
                <a:ea typeface="Times New Roman" panose="02020603050405020304" pitchFamily="18" charset="0"/>
                <a:cs typeface="Times New Roman" panose="02020603050405020304" pitchFamily="18" charset="0"/>
              </a:rPr>
              <a:t>ქამრებში ნათლად ვლინდება ქალის სოციალური </a:t>
            </a:r>
            <a:r>
              <a:rPr lang="ka-GE" sz="2000" dirty="0" smtClean="0">
                <a:solidFill>
                  <a:srgbClr val="000000"/>
                </a:solidFill>
                <a:ea typeface="Times New Roman" panose="02020603050405020304" pitchFamily="18" charset="0"/>
                <a:cs typeface="Times New Roman" panose="02020603050405020304" pitchFamily="18" charset="0"/>
              </a:rPr>
              <a:t>მდგომარეობა. </a:t>
            </a:r>
            <a:r>
              <a:rPr lang="ka-GE" sz="2000" dirty="0">
                <a:solidFill>
                  <a:srgbClr val="000000"/>
                </a:solidFill>
                <a:ea typeface="Times New Roman" panose="02020603050405020304" pitchFamily="18" charset="0"/>
                <a:cs typeface="Times New Roman" panose="02020603050405020304" pitchFamily="18" charset="0"/>
              </a:rPr>
              <a:t>მდიდარი ქალის შემკულობის აუცილებელი ატრიბუტი ვერცხლის ქამარი </a:t>
            </a:r>
            <a:r>
              <a:rPr lang="ka-GE" sz="2000" dirty="0" smtClean="0">
                <a:solidFill>
                  <a:srgbClr val="000000"/>
                </a:solidFill>
                <a:ea typeface="Times New Roman" panose="02020603050405020304" pitchFamily="18" charset="0"/>
                <a:cs typeface="Times New Roman" panose="02020603050405020304" pitchFamily="18" charset="0"/>
              </a:rPr>
              <a:t>იყო.ღარიბი </a:t>
            </a:r>
            <a:r>
              <a:rPr lang="ka-GE" sz="2000" dirty="0">
                <a:solidFill>
                  <a:srgbClr val="000000"/>
                </a:solidFill>
                <a:ea typeface="Times New Roman" panose="02020603050405020304" pitchFamily="18" charset="0"/>
                <a:cs typeface="Times New Roman" panose="02020603050405020304" pitchFamily="18" charset="0"/>
              </a:rPr>
              <a:t>ქალის ფერადი ლითონის ან </a:t>
            </a:r>
            <a:r>
              <a:rPr lang="ka-GE" sz="2000" dirty="0">
                <a:solidFill>
                  <a:srgbClr val="000000"/>
                </a:solidFill>
                <a:ea typeface="Times New Roman" panose="02020603050405020304" pitchFamily="18" charset="0"/>
                <a:cs typeface="Sylfaen" panose="010A0502050306030303" pitchFamily="18" charset="0"/>
              </a:rPr>
              <a:t>თასმაზე ასხმული ლითონის ფირფიტებისგან შედგენილ ქსოვილს ატარებდნენ</a:t>
            </a:r>
            <a:r>
              <a:rPr lang="ka-GE" dirty="0">
                <a:solidFill>
                  <a:srgbClr val="000000"/>
                </a:solidFill>
                <a:ea typeface="Times New Roman" panose="02020603050405020304" pitchFamily="18" charset="0"/>
                <a:cs typeface="Sylfaen" panose="010A0502050306030303" pitchFamily="18" charset="0"/>
              </a:rPr>
              <a:t>.</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403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ტექსტის ჩანაცვლების ველი 3">
            <a:extLst>
              <a:ext uri="{FF2B5EF4-FFF2-40B4-BE49-F238E27FC236}">
                <a16:creationId xmlns:a16="http://schemas.microsoft.com/office/drawing/2014/main" xmlns="" id="{8F3EA09E-1927-4B45-8A4B-2A6BE3BB56EF}"/>
              </a:ext>
            </a:extLst>
          </p:cNvPr>
          <p:cNvSpPr>
            <a:spLocks noGrp="1"/>
          </p:cNvSpPr>
          <p:nvPr>
            <p:ph type="body" sz="half" idx="2"/>
          </p:nvPr>
        </p:nvSpPr>
        <p:spPr>
          <a:xfrm>
            <a:off x="1987472" y="883545"/>
            <a:ext cx="4938023" cy="5645426"/>
          </a:xfrm>
        </p:spPr>
        <p:txBody>
          <a:bodyPr>
            <a:normAutofit/>
          </a:bodyPr>
          <a:lstStyle/>
          <a:p>
            <a:r>
              <a:rPr lang="ka-GE" sz="1800" dirty="0"/>
              <a:t>    ქალი  რომ </a:t>
            </a:r>
            <a:r>
              <a:rPr lang="ka-GE" sz="1800" dirty="0" smtClean="0"/>
              <a:t>თხოვდებოდა, </a:t>
            </a:r>
            <a:r>
              <a:rPr lang="ka-GE" sz="1800" dirty="0"/>
              <a:t>თან მას მზითევი </a:t>
            </a:r>
            <a:r>
              <a:rPr lang="ka-GE" sz="1800" dirty="0" smtClean="0"/>
              <a:t>მიჰქონდა.მუზეუმში </a:t>
            </a:r>
            <a:r>
              <a:rPr lang="ka-GE" sz="1800" dirty="0"/>
              <a:t>დაცულია ყუთი ფერუმარილისა და </a:t>
            </a:r>
            <a:r>
              <a:rPr lang="ka-GE" sz="1800" dirty="0" smtClean="0"/>
              <a:t>სუნამოსათვის. </a:t>
            </a:r>
            <a:r>
              <a:rPr lang="ka-GE" sz="1800" dirty="0"/>
              <a:t>ეს </a:t>
            </a:r>
            <a:r>
              <a:rPr lang="ka-GE" sz="1800" dirty="0" smtClean="0"/>
              <a:t>დიდგვაროვანი </a:t>
            </a:r>
            <a:r>
              <a:rPr lang="ka-GE" sz="1800" dirty="0"/>
              <a:t>ქალის მზითევია.</a:t>
            </a:r>
          </a:p>
          <a:p>
            <a:r>
              <a:rPr lang="ka-GE" sz="1800" dirty="0"/>
              <a:t>    ის ქვემოდან ზემოთ </a:t>
            </a:r>
            <a:r>
              <a:rPr lang="ka-GE" sz="1800" dirty="0" smtClean="0"/>
              <a:t>იღებოდა. </a:t>
            </a:r>
            <a:r>
              <a:rPr lang="ka-GE" sz="1800" dirty="0"/>
              <a:t>ქვედა განყოფილება დაყოფილია სხვადასხვა ზომის უჯრებად, სადაც მოთავსებული იყო თმის სამაგრი, სუნამო, ფერუმარილი და სხვადასხვა </a:t>
            </a:r>
            <a:r>
              <a:rPr lang="ka-GE" sz="1800" dirty="0" smtClean="0"/>
              <a:t>აქსესუარები. </a:t>
            </a:r>
            <a:r>
              <a:rPr lang="ka-GE" sz="1800" dirty="0"/>
              <a:t>ყუთის ზემო ნაწილზე კი ჩასმული იყო სარკე, რომელიც  </a:t>
            </a:r>
            <a:r>
              <a:rPr lang="ka-GE" sz="1800" dirty="0" err="1"/>
              <a:t>დრაფირებული</a:t>
            </a:r>
            <a:r>
              <a:rPr lang="ka-GE" sz="1800" dirty="0"/>
              <a:t> ნაჭრით იყო გარშემორტყმული.</a:t>
            </a:r>
          </a:p>
          <a:p>
            <a:r>
              <a:rPr lang="ka-GE" sz="1800" dirty="0"/>
              <a:t>     ძვირფასეულებისა და ტანისამოსის </a:t>
            </a:r>
            <a:r>
              <a:rPr lang="ka-GE" sz="1800" dirty="0" smtClean="0"/>
              <a:t>შესანახი </a:t>
            </a:r>
            <a:r>
              <a:rPr lang="ka-GE" sz="1800" dirty="0"/>
              <a:t>ხის სხვადასხვა ზომისა და მოდელის ყუთები იყო, </a:t>
            </a:r>
            <a:r>
              <a:rPr lang="ka-GE" sz="1800" dirty="0" smtClean="0"/>
              <a:t>რომელთაგანაც </a:t>
            </a:r>
            <a:r>
              <a:rPr lang="ka-GE" sz="1800" dirty="0"/>
              <a:t>თითოეულს თავისი დანიშნულება და სახელები ჰონდა.</a:t>
            </a:r>
          </a:p>
          <a:p>
            <a:endParaRPr lang="ka-GE" sz="1800" dirty="0"/>
          </a:p>
          <a:p>
            <a:endParaRPr lang="ka-GE" dirty="0"/>
          </a:p>
          <a:p>
            <a:endParaRPr lang="ka-GE" dirty="0"/>
          </a:p>
        </p:txBody>
      </p:sp>
      <p:pic>
        <p:nvPicPr>
          <p:cNvPr id="5" name="Рисунок 20">
            <a:extLst>
              <a:ext uri="{FF2B5EF4-FFF2-40B4-BE49-F238E27FC236}">
                <a16:creationId xmlns:a16="http://schemas.microsoft.com/office/drawing/2014/main" xmlns="" id="{14F581FA-D684-4E6C-99F9-240CF0761CE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735517" y="875519"/>
            <a:ext cx="2922981" cy="3908516"/>
          </a:xfrm>
          <a:prstGeom prst="rect">
            <a:avLst/>
          </a:prstGeom>
          <a:noFill/>
          <a:ln>
            <a:noFill/>
          </a:ln>
        </p:spPr>
      </p:pic>
      <p:sp>
        <p:nvSpPr>
          <p:cNvPr id="7" name="მართკუთხედი 6">
            <a:extLst>
              <a:ext uri="{FF2B5EF4-FFF2-40B4-BE49-F238E27FC236}">
                <a16:creationId xmlns:a16="http://schemas.microsoft.com/office/drawing/2014/main" xmlns="" id="{495EFED3-6B7C-4D9B-BADB-E217B4A8195C}"/>
              </a:ext>
            </a:extLst>
          </p:cNvPr>
          <p:cNvSpPr/>
          <p:nvPr/>
        </p:nvSpPr>
        <p:spPr>
          <a:xfrm>
            <a:off x="6917120" y="4966140"/>
            <a:ext cx="5089040" cy="553998"/>
          </a:xfrm>
          <a:prstGeom prst="rect">
            <a:avLst/>
          </a:prstGeom>
        </p:spPr>
        <p:txBody>
          <a:bodyPr wrap="square">
            <a:spAutoFit/>
          </a:bodyPr>
          <a:lstStyle/>
          <a:p>
            <a:pPr>
              <a:lnSpc>
                <a:spcPts val="1770"/>
              </a:lnSpc>
              <a:spcAft>
                <a:spcPts val="800"/>
              </a:spcAft>
            </a:pPr>
            <a:r>
              <a:rPr lang="ka-GE" sz="1600" dirty="0">
                <a:solidFill>
                  <a:srgbClr val="000000"/>
                </a:solidFill>
                <a:ea typeface="Times New Roman" panose="02020603050405020304" pitchFamily="18" charset="0"/>
                <a:cs typeface="Times New Roman" panose="02020603050405020304" pitchFamily="18" charset="0"/>
              </a:rPr>
              <a:t>  </a:t>
            </a:r>
            <a:r>
              <a:rPr lang="ka-GE" sz="1600" dirty="0" smtClean="0">
                <a:solidFill>
                  <a:srgbClr val="000000"/>
                </a:solidFill>
                <a:ea typeface="Times New Roman" panose="02020603050405020304" pitchFamily="18" charset="0"/>
                <a:cs typeface="Times New Roman" panose="02020603050405020304" pitchFamily="18" charset="0"/>
              </a:rPr>
              <a:t>გათხოვილი </a:t>
            </a:r>
            <a:r>
              <a:rPr lang="ka-GE" sz="1600" dirty="0">
                <a:solidFill>
                  <a:srgbClr val="000000"/>
                </a:solidFill>
                <a:ea typeface="Times New Roman" panose="02020603050405020304" pitchFamily="18" charset="0"/>
                <a:cs typeface="Times New Roman" panose="02020603050405020304" pitchFamily="18" charset="0"/>
              </a:rPr>
              <a:t>ქალის სამზითვო ყუთი-ფერუმარილისა და </a:t>
            </a:r>
            <a:r>
              <a:rPr lang="ka-GE" sz="1600" dirty="0" smtClean="0">
                <a:solidFill>
                  <a:srgbClr val="000000"/>
                </a:solidFill>
                <a:ea typeface="Times New Roman" panose="02020603050405020304" pitchFamily="18" charset="0"/>
                <a:cs typeface="Times New Roman" panose="02020603050405020304" pitchFamily="18" charset="0"/>
              </a:rPr>
              <a:t>სუნამოებისათვის</a:t>
            </a:r>
            <a:endParaRPr lang="ka-G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146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xmlns="" id="{EBB3DDCC-3F01-4147-BCEC-797084D8AD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9493" y="768750"/>
            <a:ext cx="5019931" cy="3763494"/>
          </a:xfrm>
          <a:prstGeom prst="rect">
            <a:avLst/>
          </a:prstGeom>
          <a:noFill/>
          <a:ln>
            <a:noFill/>
          </a:ln>
        </p:spPr>
      </p:pic>
      <p:sp>
        <p:nvSpPr>
          <p:cNvPr id="3" name="მართკუთხედი 2">
            <a:extLst>
              <a:ext uri="{FF2B5EF4-FFF2-40B4-BE49-F238E27FC236}">
                <a16:creationId xmlns:a16="http://schemas.microsoft.com/office/drawing/2014/main" xmlns="" id="{30411061-435D-4677-A255-E693DA877FC8}"/>
              </a:ext>
            </a:extLst>
          </p:cNvPr>
          <p:cNvSpPr/>
          <p:nvPr/>
        </p:nvSpPr>
        <p:spPr>
          <a:xfrm>
            <a:off x="2186605" y="4914963"/>
            <a:ext cx="9170508" cy="1482329"/>
          </a:xfrm>
          <a:prstGeom prst="rect">
            <a:avLst/>
          </a:prstGeom>
        </p:spPr>
        <p:txBody>
          <a:bodyPr wrap="square">
            <a:spAutoFit/>
          </a:bodyPr>
          <a:lstStyle/>
          <a:p>
            <a:pPr algn="just">
              <a:lnSpc>
                <a:spcPts val="1770"/>
              </a:lnSpc>
              <a:spcAft>
                <a:spcPts val="800"/>
              </a:spcAft>
            </a:pPr>
            <a:r>
              <a:rPr lang="ka-GE" dirty="0">
                <a:solidFill>
                  <a:srgbClr val="000000"/>
                </a:solidFill>
                <a:ea typeface="Times New Roman" panose="02020603050405020304" pitchFamily="18" charset="0"/>
                <a:cs typeface="Times New Roman" panose="02020603050405020304" pitchFamily="18" charset="0"/>
              </a:rPr>
              <a:t>      ზანდუკი-</a:t>
            </a:r>
            <a:r>
              <a:rPr lang="ka-GE" dirty="0">
                <a:solidFill>
                  <a:srgbClr val="000000"/>
                </a:solidFill>
                <a:ea typeface="Times New Roman" panose="02020603050405020304" pitchFamily="18" charset="0"/>
                <a:cs typeface="Sylfaen" panose="010A0502050306030303" pitchFamily="18" charset="0"/>
              </a:rPr>
              <a:t>სახურავიანი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ხის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ყუთი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თუნუქის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err="1">
                <a:solidFill>
                  <a:srgbClr val="000000"/>
                </a:solidFill>
                <a:ea typeface="Times New Roman" panose="02020603050405020304" pitchFamily="18" charset="0"/>
                <a:cs typeface="Sylfaen" panose="010A0502050306030303" pitchFamily="18" charset="0"/>
              </a:rPr>
              <a:t>გარსაკრავი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სალტეებით</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შეკრული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გამოიყენებოდა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ქალის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ტანსაცმლისა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სამკაულების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შესანახად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იყო</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სამზითვო</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ქალის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პირად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საკუთრებას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წარმოადგენდა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ოჯახის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გაყრის</a:t>
            </a:r>
            <a:r>
              <a:rPr lang="ka-GE" dirty="0">
                <a:solidFill>
                  <a:srgbClr val="000000"/>
                </a:solidFill>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დროს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წილში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არ</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შედიოდა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ქვრივის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გათხოვების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შემთხვევაში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ზანდუკი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ოჯახში რჩებოდათ</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თუ</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ქვრივი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მოახერხებდა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განაწყენებული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err="1">
                <a:solidFill>
                  <a:srgbClr val="000000"/>
                </a:solidFill>
                <a:ea typeface="Times New Roman" panose="02020603050405020304" pitchFamily="18" charset="0"/>
                <a:cs typeface="Sylfaen" panose="010A0502050306030303" pitchFamily="18" charset="0"/>
              </a:rPr>
              <a:t>მაზლებთან</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შერიგებას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სამზითვო</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ზანდუკი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მას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უბრუნდებოდა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ზანდუკი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წყაროებში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XVIII</a:t>
            </a:r>
            <a:r>
              <a:rPr lang="ka-GE" dirty="0" err="1">
                <a:solidFill>
                  <a:srgbClr val="000000"/>
                </a:solidFill>
                <a:ea typeface="Times New Roman" panose="02020603050405020304" pitchFamily="18" charset="0"/>
                <a:cs typeface="Sylfaen" panose="010A0502050306030303" pitchFamily="18" charset="0"/>
              </a:rPr>
              <a:t>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ka-GE" dirty="0">
                <a:solidFill>
                  <a:srgbClr val="000000"/>
                </a:solidFill>
                <a:ea typeface="Times New Roman" panose="02020603050405020304" pitchFamily="18" charset="0"/>
                <a:cs typeface="Sylfaen" panose="010A0502050306030303" pitchFamily="18" charset="0"/>
              </a:rPr>
              <a:t>დან</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იხსენიება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71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ტექსტის ჩანაცვლების ველი 3">
            <a:extLst>
              <a:ext uri="{FF2B5EF4-FFF2-40B4-BE49-F238E27FC236}">
                <a16:creationId xmlns:a16="http://schemas.microsoft.com/office/drawing/2014/main" xmlns="" id="{D8D6EFB5-DCF8-4EB2-9DEB-75E04883F35D}"/>
              </a:ext>
            </a:extLst>
          </p:cNvPr>
          <p:cNvSpPr>
            <a:spLocks noGrp="1"/>
          </p:cNvSpPr>
          <p:nvPr>
            <p:ph type="body" sz="half" idx="2"/>
          </p:nvPr>
        </p:nvSpPr>
        <p:spPr>
          <a:xfrm>
            <a:off x="1803884" y="740946"/>
            <a:ext cx="6438968" cy="5376107"/>
          </a:xfrm>
        </p:spPr>
        <p:txBody>
          <a:bodyPr>
            <a:normAutofit fontScale="92500" lnSpcReduction="10000"/>
          </a:bodyPr>
          <a:lstStyle/>
          <a:p>
            <a:r>
              <a:rPr lang="ka-GE" sz="2000" dirty="0"/>
              <a:t>     უფალმა ჯერ გააჩინა </a:t>
            </a:r>
            <a:r>
              <a:rPr lang="ka-GE" sz="2000" dirty="0" smtClean="0"/>
              <a:t>დედამიწა. </a:t>
            </a:r>
            <a:r>
              <a:rPr lang="ka-GE" sz="2000" dirty="0"/>
              <a:t>მასზე ყვავილები, ხე, მცენარეები,  </a:t>
            </a:r>
            <a:r>
              <a:rPr lang="ka-GE" sz="2000" dirty="0" smtClean="0"/>
              <a:t>ცხოველები </a:t>
            </a:r>
            <a:r>
              <a:rPr lang="ka-GE" sz="2000" dirty="0"/>
              <a:t>და  მას ურანოსი </a:t>
            </a:r>
            <a:r>
              <a:rPr lang="ka-GE" sz="2000" dirty="0" smtClean="0"/>
              <a:t>უწოდა. </a:t>
            </a:r>
            <a:r>
              <a:rPr lang="ka-GE" sz="2000" dirty="0"/>
              <a:t>შემდეგ აღიმართა ცა </a:t>
            </a:r>
            <a:r>
              <a:rPr lang="ka-GE" sz="2000" dirty="0" smtClean="0"/>
              <a:t>გეა.  </a:t>
            </a:r>
            <a:r>
              <a:rPr lang="ka-GE" sz="2000" dirty="0"/>
              <a:t>უფალი გრძნობდა მის შექმნილ სილამაზეს რაღაც აკლდა და დაიწყო მუშაობა ადამიანის </a:t>
            </a:r>
            <a:r>
              <a:rPr lang="ka-GE" sz="2000" dirty="0" smtClean="0"/>
              <a:t>შექმნაზე. </a:t>
            </a:r>
            <a:r>
              <a:rPr lang="ka-GE" sz="2000" dirty="0"/>
              <a:t>აიღო </a:t>
            </a:r>
            <a:r>
              <a:rPr lang="ka-GE" sz="2000" dirty="0" smtClean="0"/>
              <a:t>მიწა. გამოძერწა მამაკაცი. </a:t>
            </a:r>
            <a:r>
              <a:rPr lang="ka-GE" sz="2000" dirty="0"/>
              <a:t>მას ადამი დაარქვა, სული წყლით ჩაჰბერა და გამოუშვა </a:t>
            </a:r>
            <a:r>
              <a:rPr lang="ka-GE" sz="2000" dirty="0" smtClean="0"/>
              <a:t>დედამიწაზე. </a:t>
            </a:r>
            <a:r>
              <a:rPr lang="ka-GE" sz="2000" dirty="0"/>
              <a:t>ადამს კი მარტოობა მოეწყინა  და უფალს შეთხოვა  მისი მსგავსი. </a:t>
            </a:r>
            <a:r>
              <a:rPr lang="ka-GE" sz="2000" dirty="0" smtClean="0"/>
              <a:t>უფალმა </a:t>
            </a:r>
            <a:r>
              <a:rPr lang="ka-GE" sz="2000" dirty="0"/>
              <a:t>უარი ვერ </a:t>
            </a:r>
            <a:r>
              <a:rPr lang="ka-GE" sz="2000" dirty="0" smtClean="0"/>
              <a:t>უთხრა </a:t>
            </a:r>
            <a:r>
              <a:rPr lang="ka-GE" sz="2000" dirty="0"/>
              <a:t>და შექმნა </a:t>
            </a:r>
            <a:r>
              <a:rPr lang="ka-GE" sz="2000" dirty="0" smtClean="0"/>
              <a:t>ქალი. </a:t>
            </a:r>
            <a:r>
              <a:rPr lang="ka-GE" sz="2000" dirty="0"/>
              <a:t>საკუთარი ქმნილებით აღფრთოვანებულმა უფალმა შედევრი შემიქმნიაო, დაარქვა </a:t>
            </a:r>
            <a:r>
              <a:rPr lang="ka-GE" sz="2000" dirty="0" smtClean="0"/>
              <a:t>ევა. </a:t>
            </a:r>
            <a:r>
              <a:rPr lang="ka-GE" sz="2000" dirty="0"/>
              <a:t>მისცა ადამს, თან </a:t>
            </a:r>
            <a:r>
              <a:rPr lang="ka-GE" sz="2000" dirty="0" smtClean="0"/>
              <a:t>უთხრა:“ </a:t>
            </a:r>
            <a:r>
              <a:rPr lang="ka-GE" sz="2000" dirty="0"/>
              <a:t>აჰა შენთვისაა, </a:t>
            </a:r>
            <a:r>
              <a:rPr lang="ka-GE" sz="2000" dirty="0" smtClean="0"/>
              <a:t>გაუფრთხილდი. </a:t>
            </a:r>
            <a:r>
              <a:rPr lang="ka-GE" sz="2000" dirty="0"/>
              <a:t>განმეორება არ იქნებაო“.</a:t>
            </a:r>
          </a:p>
          <a:p>
            <a:r>
              <a:rPr lang="ka-GE" sz="2000" dirty="0"/>
              <a:t>      ასე დაიწყო ადამიანმა დედამიწაზე </a:t>
            </a:r>
            <a:r>
              <a:rPr lang="ka-GE" sz="2000" dirty="0" smtClean="0"/>
              <a:t>სიარული. </a:t>
            </a:r>
            <a:r>
              <a:rPr lang="ka-GE" sz="2000" dirty="0"/>
              <a:t>როცა </a:t>
            </a:r>
            <a:r>
              <a:rPr lang="ka-GE" sz="2000" dirty="0" smtClean="0"/>
              <a:t>მოშივდათ, </a:t>
            </a:r>
            <a:r>
              <a:rPr lang="ka-GE" sz="2000" dirty="0"/>
              <a:t>ტყეში გაზრდილი კენკროვნებით იკვებებოდნენ. ერთ დღესაც მეხი ჩამოვარდა და ბებერ ხეს </a:t>
            </a:r>
            <a:r>
              <a:rPr lang="ka-GE" sz="2000" dirty="0" smtClean="0"/>
              <a:t>დაეცა. </a:t>
            </a:r>
            <a:r>
              <a:rPr lang="ka-GE" sz="2000" dirty="0"/>
              <a:t>გაჩნდა </a:t>
            </a:r>
            <a:r>
              <a:rPr lang="ka-GE" sz="2000" dirty="0" smtClean="0"/>
              <a:t>ცეცხლი. </a:t>
            </a:r>
            <a:r>
              <a:rPr lang="ka-GE" sz="2000" dirty="0"/>
              <a:t>ჯერ შეეშინდათ, შემდეგ იგრძნეს სითბო და მიუცუცქდნენ </a:t>
            </a:r>
            <a:r>
              <a:rPr lang="ka-GE" sz="2000" dirty="0" smtClean="0"/>
              <a:t>ცეცხლს.რომ </a:t>
            </a:r>
            <a:r>
              <a:rPr lang="ka-GE" sz="2000" dirty="0"/>
              <a:t>გათბნენ, მოეწონათ და დაიწყეს ფიქრი </a:t>
            </a:r>
            <a:r>
              <a:rPr lang="ka-GE" sz="2000" dirty="0" smtClean="0"/>
              <a:t>იმაზე, </a:t>
            </a:r>
            <a:r>
              <a:rPr lang="ka-GE" sz="2000" dirty="0"/>
              <a:t>რომ ცეცხლი როგორმე წარმოექმნათ.</a:t>
            </a:r>
          </a:p>
        </p:txBody>
      </p:sp>
      <p:pic>
        <p:nvPicPr>
          <p:cNvPr id="5" name="Рисунок 10">
            <a:extLst>
              <a:ext uri="{FF2B5EF4-FFF2-40B4-BE49-F238E27FC236}">
                <a16:creationId xmlns:a16="http://schemas.microsoft.com/office/drawing/2014/main" xmlns="" id="{DFBED80C-AFB9-45FC-BD04-9C34768C0B3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14957" y="740946"/>
            <a:ext cx="3339721" cy="4632912"/>
          </a:xfrm>
          <a:prstGeom prst="rect">
            <a:avLst/>
          </a:prstGeom>
          <a:noFill/>
          <a:ln>
            <a:noFill/>
          </a:ln>
        </p:spPr>
      </p:pic>
      <p:sp>
        <p:nvSpPr>
          <p:cNvPr id="2" name="TextBox 1"/>
          <p:cNvSpPr txBox="1"/>
          <p:nvPr/>
        </p:nvSpPr>
        <p:spPr>
          <a:xfrm>
            <a:off x="9481625" y="5795889"/>
            <a:ext cx="184731" cy="369332"/>
          </a:xfrm>
          <a:prstGeom prst="rect">
            <a:avLst/>
          </a:prstGeom>
          <a:noFill/>
        </p:spPr>
        <p:txBody>
          <a:bodyPr wrap="none" rtlCol="0">
            <a:spAutoFit/>
          </a:bodyPr>
          <a:lstStyle/>
          <a:p>
            <a:endParaRPr lang="en-US"/>
          </a:p>
        </p:txBody>
      </p:sp>
      <p:sp>
        <p:nvSpPr>
          <p:cNvPr id="3" name="TextBox 2"/>
          <p:cNvSpPr txBox="1"/>
          <p:nvPr/>
        </p:nvSpPr>
        <p:spPr>
          <a:xfrm>
            <a:off x="8764172" y="5697415"/>
            <a:ext cx="3207929" cy="646331"/>
          </a:xfrm>
          <a:prstGeom prst="rect">
            <a:avLst/>
          </a:prstGeom>
          <a:noFill/>
        </p:spPr>
        <p:txBody>
          <a:bodyPr wrap="none" rtlCol="0">
            <a:spAutoFit/>
          </a:bodyPr>
          <a:lstStyle/>
          <a:p>
            <a:r>
              <a:rPr lang="ka-GE" dirty="0" smtClean="0"/>
              <a:t>ავტორი დუგლას ზამთარაძე</a:t>
            </a:r>
          </a:p>
          <a:p>
            <a:r>
              <a:rPr lang="ka-GE" dirty="0" smtClean="0"/>
              <a:t>დასახელება: ადამი და ევა</a:t>
            </a:r>
            <a:endParaRPr lang="en-US" dirty="0"/>
          </a:p>
        </p:txBody>
      </p:sp>
    </p:spTree>
    <p:extLst>
      <p:ext uri="{BB962C8B-B14F-4D97-AF65-F5344CB8AC3E}">
        <p14:creationId xmlns:p14="http://schemas.microsoft.com/office/powerpoint/2010/main" val="4291346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06E40DDA-5CC2-488B-8AE5-1B17A63AFA82}"/>
              </a:ext>
            </a:extLst>
          </p:cNvPr>
          <p:cNvSpPr/>
          <p:nvPr/>
        </p:nvSpPr>
        <p:spPr>
          <a:xfrm>
            <a:off x="2014331" y="1179442"/>
            <a:ext cx="9568069" cy="5516895"/>
          </a:xfrm>
          <a:prstGeom prst="rect">
            <a:avLst/>
          </a:prstGeom>
        </p:spPr>
        <p:txBody>
          <a:bodyPr wrap="square">
            <a:spAutoFit/>
          </a:bodyPr>
          <a:lstStyle/>
          <a:p>
            <a:pPr fontAlgn="base">
              <a:spcAft>
                <a:spcPts val="1500"/>
              </a:spcAft>
            </a:pP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შალის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მოკლე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ზედატანი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შალის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ფართოუბიანი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შარვალი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საყელოიანი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ახალუხი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განიერი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smtClean="0">
                <a:solidFill>
                  <a:srgbClr val="494949"/>
                </a:solidFill>
                <a:latin typeface="Sylfaen" panose="010A0502050306030303" pitchFamily="18" charset="0"/>
                <a:ea typeface="Times New Roman" panose="02020603050405020304" pitchFamily="18" charset="0"/>
              </a:rPr>
              <a:t>სარტყელი</a:t>
            </a:r>
            <a:r>
              <a:rPr lang="en-US" sz="2000" dirty="0" smtClean="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წელზე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შემოსახვევად</a:t>
            </a:r>
            <a:r>
              <a:rPr lang="en-US" sz="2000" dirty="0">
                <a:solidFill>
                  <a:srgbClr val="494949"/>
                </a:solidFill>
                <a:latin typeface="Sylfaen" panose="010A0502050306030303" pitchFamily="18" charset="0"/>
                <a:ea typeface="Times New Roman" panose="02020603050405020304" pitchFamily="18" charset="0"/>
              </a:rPr>
              <a:t> – </a:t>
            </a:r>
            <a:r>
              <a:rPr lang="en-US" sz="2000" dirty="0" err="1">
                <a:solidFill>
                  <a:srgbClr val="494949"/>
                </a:solidFill>
                <a:latin typeface="Sylfaen" panose="010A0502050306030303" pitchFamily="18" charset="0"/>
                <a:ea typeface="Times New Roman" panose="02020603050405020304" pitchFamily="18" charset="0"/>
              </a:rPr>
              <a:t>ტანსაცმელს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რომელსაც</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აჭარაში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ყოველდღიურად</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ატარებდნენ</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მამაკაცები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ჩაქურა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ჰქვია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ჩაქურა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აჭარის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გარდა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გავრცელებული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იყო</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გურიასა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სამეგრელოში</a:t>
            </a:r>
            <a:r>
              <a:rPr lang="en-US" sz="2000" dirty="0">
                <a:solidFill>
                  <a:srgbClr val="494949"/>
                </a:solidFill>
                <a:latin typeface="Sylfaen" panose="010A0502050306030303" pitchFamily="18" charset="0"/>
                <a:ea typeface="Times New Roman" panose="02020603050405020304" pitchFamily="18" charset="0"/>
              </a:rPr>
              <a:t>.</a:t>
            </a:r>
            <a:endParaRPr lang="ka-GE" sz="2000" dirty="0">
              <a:latin typeface="Sylfaen" panose="010A0502050306030303" pitchFamily="18" charset="0"/>
              <a:ea typeface="Times New Roman" panose="02020603050405020304" pitchFamily="18" charset="0"/>
            </a:endParaRPr>
          </a:p>
          <a:p>
            <a:pPr fontAlgn="base">
              <a:spcAft>
                <a:spcPts val="1500"/>
              </a:spcAft>
            </a:pPr>
            <a:r>
              <a:rPr lang="en-US" sz="2000" dirty="0">
                <a:solidFill>
                  <a:srgbClr val="494949"/>
                </a:solidFill>
                <a:latin typeface="Sylfaen" panose="010A0502050306030303" pitchFamily="18" charset="0"/>
                <a:ea typeface="Times New Roman" panose="02020603050405020304" pitchFamily="18" charset="0"/>
              </a:rPr>
              <a:t>     </a:t>
            </a:r>
            <a:r>
              <a:rPr lang="ka-GE" sz="2000" dirty="0" smtClean="0">
                <a:solidFill>
                  <a:srgbClr val="494949"/>
                </a:solidFill>
                <a:latin typeface="Sylfaen" panose="010A0502050306030303" pitchFamily="18" charset="0"/>
                <a:ea typeface="Times New Roman" panose="02020603050405020304" pitchFamily="18" charset="0"/>
              </a:rPr>
              <a:t>„</a:t>
            </a:r>
            <a:r>
              <a:rPr lang="en-US" sz="2000" dirty="0" smtClean="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ფეხებზე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ადგილობრივი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მოქსოვილი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ძალზე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სქელი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ჭრელი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წინდები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აცვიათ</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წინდებზე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ჩაფულას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ქალამანს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ატარებენ</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თავზე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უეჭველი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ყაბალახი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უნდა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ჰქონდეთ</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შემობლანდული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კოხტად</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თავმომწონენი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ზაფხულობით</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სირმა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შემოვლებულ</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ჩოხას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ზუბუნს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ძიგვას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შავი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სატინისას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ატარებენ</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ოსმალური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ფესი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ფუნჯიანი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ქუდი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იშვიათი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სანახავია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თუ</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ატარებენ</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მხოლოდ</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მოლები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ყადები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საზოგადო</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სასულიერო</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წოდებისანი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ჩვენებური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გრძელი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ჩოხა-ახალუხი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აქაურ</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ბეგებსღა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აცვიათ</a:t>
            </a:r>
            <a:r>
              <a:rPr lang="en-US" sz="2000" dirty="0">
                <a:solidFill>
                  <a:srgbClr val="494949"/>
                </a:solidFill>
                <a:latin typeface="Sylfaen" panose="010A0502050306030303" pitchFamily="18" charset="0"/>
                <a:ea typeface="Times New Roman" panose="02020603050405020304" pitchFamily="18" charset="0"/>
              </a:rPr>
              <a:t>“, – </a:t>
            </a:r>
            <a:r>
              <a:rPr lang="en-US" sz="2000" dirty="0" err="1">
                <a:solidFill>
                  <a:srgbClr val="494949"/>
                </a:solidFill>
                <a:latin typeface="Sylfaen" panose="010A0502050306030303" pitchFamily="18" charset="0"/>
                <a:ea typeface="Times New Roman" panose="02020603050405020304" pitchFamily="18" charset="0"/>
              </a:rPr>
              <a:t>ეს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თედო</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სახოკიას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მიერ</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აღწერილი</a:t>
            </a:r>
            <a:r>
              <a:rPr lang="en-US" sz="2000" dirty="0">
                <a:solidFill>
                  <a:srgbClr val="494949"/>
                </a:solidFill>
                <a:latin typeface="Sylfaen" panose="010A0502050306030303" pitchFamily="18" charset="0"/>
                <a:ea typeface="Times New Roman" panose="02020603050405020304" pitchFamily="18" charset="0"/>
              </a:rPr>
              <a:t> მე-19 </a:t>
            </a:r>
            <a:r>
              <a:rPr lang="en-US" sz="2000" dirty="0" err="1">
                <a:solidFill>
                  <a:srgbClr val="494949"/>
                </a:solidFill>
                <a:latin typeface="Sylfaen" panose="010A0502050306030303" pitchFamily="18" charset="0"/>
                <a:ea typeface="Times New Roman" panose="02020603050405020304" pitchFamily="18" charset="0"/>
              </a:rPr>
              <a:t>საუკუნეში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აჭარაში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მცხოვრებთა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ჩაცმულობის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სტილია</a:t>
            </a:r>
            <a:r>
              <a:rPr lang="en-US" sz="2000" dirty="0">
                <a:solidFill>
                  <a:srgbClr val="494949"/>
                </a:solidFill>
                <a:latin typeface="Sylfaen" panose="010A0502050306030303" pitchFamily="18" charset="0"/>
                <a:ea typeface="Times New Roman" panose="02020603050405020304" pitchFamily="18" charset="0"/>
              </a:rPr>
              <a:t>.</a:t>
            </a:r>
            <a:endParaRPr lang="ka-GE" sz="2000" dirty="0">
              <a:latin typeface="Sylfaen" panose="010A0502050306030303" pitchFamily="18" charset="0"/>
              <a:ea typeface="Times New Roman" panose="02020603050405020304" pitchFamily="18" charset="0"/>
            </a:endParaRPr>
          </a:p>
          <a:p>
            <a:pPr fontAlgn="base">
              <a:spcAft>
                <a:spcPts val="1500"/>
              </a:spcAft>
            </a:pP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აჭარული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ტანსაცმლის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აუცილებელ</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ატრიბუტს</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შეადგენდა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იარაღი</a:t>
            </a:r>
            <a:r>
              <a:rPr lang="en-US" sz="2000" dirty="0">
                <a:solidFill>
                  <a:srgbClr val="494949"/>
                </a:solidFill>
                <a:latin typeface="Sylfaen" panose="010A0502050306030303" pitchFamily="18" charset="0"/>
                <a:ea typeface="Times New Roman" panose="02020603050405020304" pitchFamily="18" charset="0"/>
              </a:rPr>
              <a:t> – </a:t>
            </a:r>
            <a:r>
              <a:rPr lang="en-US" sz="2000" dirty="0" err="1">
                <a:solidFill>
                  <a:srgbClr val="494949"/>
                </a:solidFill>
                <a:latin typeface="Sylfaen" panose="010A0502050306030303" pitchFamily="18" charset="0"/>
                <a:ea typeface="Times New Roman" panose="02020603050405020304" pitchFamily="18" charset="0"/>
              </a:rPr>
              <a:t>თოფი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წელზე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smtClean="0">
                <a:solidFill>
                  <a:srgbClr val="494949"/>
                </a:solidFill>
                <a:latin typeface="Sylfaen" panose="010A0502050306030303" pitchFamily="18" charset="0"/>
                <a:ea typeface="Times New Roman" panose="02020603050405020304" pitchFamily="18" charset="0"/>
              </a:rPr>
              <a:t>გარშემო</a:t>
            </a:r>
            <a:r>
              <a:rPr lang="ka-GE" sz="2000" dirty="0" smtClean="0">
                <a:solidFill>
                  <a:srgbClr val="494949"/>
                </a:solidFill>
                <a:latin typeface="Sylfaen" panose="010A0502050306030303" pitchFamily="18" charset="0"/>
                <a:ea typeface="Times New Roman" panose="02020603050405020304" pitchFamily="18" charset="0"/>
              </a:rPr>
              <a:t>რტყმული</a:t>
            </a:r>
            <a:r>
              <a:rPr lang="en-US" sz="2000" dirty="0" smtClean="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სავაზნე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მოვერცხლილი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დამბაჩა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საჯაყვე</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სატევარი</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და</a:t>
            </a:r>
            <a:r>
              <a:rPr lang="en-US" sz="2000" dirty="0">
                <a:solidFill>
                  <a:srgbClr val="494949"/>
                </a:solidFill>
                <a:latin typeface="Sylfaen" panose="010A0502050306030303" pitchFamily="18" charset="0"/>
                <a:ea typeface="Times New Roman" panose="02020603050405020304" pitchFamily="18" charset="0"/>
              </a:rPr>
              <a:t> </a:t>
            </a:r>
            <a:r>
              <a:rPr lang="en-US" sz="2000" dirty="0" err="1">
                <a:solidFill>
                  <a:srgbClr val="494949"/>
                </a:solidFill>
                <a:latin typeface="Sylfaen" panose="010A0502050306030303" pitchFamily="18" charset="0"/>
                <a:ea typeface="Times New Roman" panose="02020603050405020304" pitchFamily="18" charset="0"/>
              </a:rPr>
              <a:t>მათარა</a:t>
            </a:r>
            <a:r>
              <a:rPr lang="en-US" sz="2000" dirty="0">
                <a:solidFill>
                  <a:srgbClr val="494949"/>
                </a:solidFill>
                <a:latin typeface="Sylfaen" panose="010A0502050306030303" pitchFamily="18" charset="0"/>
                <a:ea typeface="Times New Roman" panose="02020603050405020304" pitchFamily="18" charset="0"/>
              </a:rPr>
              <a:t>.</a:t>
            </a:r>
            <a:endParaRPr lang="ka-GE" sz="2000" dirty="0">
              <a:latin typeface="Sylfaen" panose="010A0502050306030303" pitchFamily="18" charset="0"/>
              <a:ea typeface="Times New Roman" panose="02020603050405020304" pitchFamily="18" charset="0"/>
            </a:endParaRPr>
          </a:p>
          <a:p>
            <a:pPr algn="just">
              <a:lnSpc>
                <a:spcPts val="1770"/>
              </a:lnSpc>
              <a:spcAft>
                <a:spcPts val="800"/>
              </a:spcAft>
            </a:pPr>
            <a:r>
              <a:rPr lang="ka-GE" sz="2000" dirty="0">
                <a:latin typeface="Sylfaen" panose="010A0502050306030303" pitchFamily="18" charset="0"/>
                <a:ea typeface="Times New Roman" panose="02020603050405020304" pitchFamily="18" charset="0"/>
                <a:cs typeface="Sylfaen" panose="010A0502050306030303" pitchFamily="18" charset="0"/>
              </a:rPr>
              <a:t> </a:t>
            </a:r>
            <a:endParaRPr lang="ka-GE" sz="20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87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47">
            <a:extLst>
              <a:ext uri="{FF2B5EF4-FFF2-40B4-BE49-F238E27FC236}">
                <a16:creationId xmlns:a16="http://schemas.microsoft.com/office/drawing/2014/main" xmlns="" id="{DAE1118E-58B2-4477-8511-5BC27C8A33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799" y="945707"/>
            <a:ext cx="2293495" cy="4394919"/>
          </a:xfrm>
          <a:prstGeom prst="rect">
            <a:avLst/>
          </a:prstGeom>
          <a:noFill/>
          <a:ln>
            <a:noFill/>
          </a:ln>
        </p:spPr>
      </p:pic>
      <p:pic>
        <p:nvPicPr>
          <p:cNvPr id="3" name="Рисунок 37">
            <a:extLst>
              <a:ext uri="{FF2B5EF4-FFF2-40B4-BE49-F238E27FC236}">
                <a16:creationId xmlns:a16="http://schemas.microsoft.com/office/drawing/2014/main" xmlns="" id="{AFEBCDCB-B00A-4012-9453-C3141CFD83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923" y="813185"/>
            <a:ext cx="2279373" cy="4527441"/>
          </a:xfrm>
          <a:prstGeom prst="rect">
            <a:avLst/>
          </a:prstGeom>
          <a:noFill/>
          <a:ln>
            <a:noFill/>
          </a:ln>
        </p:spPr>
      </p:pic>
      <p:sp>
        <p:nvSpPr>
          <p:cNvPr id="4" name="მართკუთხედი 3">
            <a:extLst>
              <a:ext uri="{FF2B5EF4-FFF2-40B4-BE49-F238E27FC236}">
                <a16:creationId xmlns:a16="http://schemas.microsoft.com/office/drawing/2014/main" xmlns="" id="{09012E76-64F6-4EC7-A391-50E2E36263E7}"/>
              </a:ext>
            </a:extLst>
          </p:cNvPr>
          <p:cNvSpPr/>
          <p:nvPr/>
        </p:nvSpPr>
        <p:spPr>
          <a:xfrm>
            <a:off x="2662235" y="5473148"/>
            <a:ext cx="2082621" cy="330668"/>
          </a:xfrm>
          <a:prstGeom prst="rect">
            <a:avLst/>
          </a:prstGeom>
        </p:spPr>
        <p:txBody>
          <a:bodyPr wrap="none">
            <a:spAutoFit/>
          </a:bodyPr>
          <a:lstStyle/>
          <a:p>
            <a:pPr algn="ctr">
              <a:lnSpc>
                <a:spcPts val="1770"/>
              </a:lnSpc>
              <a:spcAft>
                <a:spcPts val="800"/>
              </a:spcAft>
            </a:pPr>
            <a:r>
              <a:rPr lang="ka-GE" dirty="0" smtClean="0">
                <a:effectLst/>
                <a:ea typeface="Calibri" panose="020F0502020204030204" pitchFamily="34" charset="0"/>
                <a:cs typeface="Times New Roman" panose="02020603050405020304" pitchFamily="18" charset="0"/>
              </a:rPr>
              <a:t>სადედოფლო კაბა</a:t>
            </a:r>
            <a:endParaRPr lang="ka-GE" dirty="0">
              <a:effectLst/>
              <a:ea typeface="Calibri" panose="020F0502020204030204" pitchFamily="34" charset="0"/>
              <a:cs typeface="Times New Roman" panose="02020603050405020304" pitchFamily="18" charset="0"/>
            </a:endParaRPr>
          </a:p>
        </p:txBody>
      </p:sp>
      <p:sp>
        <p:nvSpPr>
          <p:cNvPr id="6" name="TextBox 5"/>
          <p:cNvSpPr txBox="1"/>
          <p:nvPr/>
        </p:nvSpPr>
        <p:spPr>
          <a:xfrm>
            <a:off x="7723163" y="5473148"/>
            <a:ext cx="3544560" cy="369332"/>
          </a:xfrm>
          <a:prstGeom prst="rect">
            <a:avLst/>
          </a:prstGeom>
          <a:noFill/>
        </p:spPr>
        <p:txBody>
          <a:bodyPr wrap="none" rtlCol="0">
            <a:spAutoFit/>
          </a:bodyPr>
          <a:lstStyle/>
          <a:p>
            <a:r>
              <a:rPr lang="ka-GE" dirty="0" smtClean="0"/>
              <a:t>აჭარელი მამაკაცის ტანსაცმელი</a:t>
            </a:r>
            <a:endParaRPr lang="en-US" dirty="0"/>
          </a:p>
        </p:txBody>
      </p:sp>
    </p:spTree>
    <p:extLst>
      <p:ext uri="{BB962C8B-B14F-4D97-AF65-F5344CB8AC3E}">
        <p14:creationId xmlns:p14="http://schemas.microsoft.com/office/powerpoint/2010/main" val="138636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883B027F-7001-4ED8-92F2-49C5C4C195A9}"/>
              </a:ext>
            </a:extLst>
          </p:cNvPr>
          <p:cNvSpPr/>
          <p:nvPr/>
        </p:nvSpPr>
        <p:spPr>
          <a:xfrm>
            <a:off x="2610677" y="1443841"/>
            <a:ext cx="8733183" cy="3539430"/>
          </a:xfrm>
          <a:prstGeom prst="rect">
            <a:avLst/>
          </a:prstGeom>
        </p:spPr>
        <p:txBody>
          <a:bodyPr wrap="square">
            <a:spAutoFit/>
          </a:bodyPr>
          <a:lstStyle/>
          <a:p>
            <a:r>
              <a:rPr lang="ka-GE" sz="2800" dirty="0">
                <a:ea typeface="Times New Roman" panose="02020603050405020304" pitchFamily="18" charset="0"/>
                <a:cs typeface="Times New Roman" panose="02020603050405020304" pitchFamily="18" charset="0"/>
              </a:rPr>
              <a:t>მუზეუმის ფონდსაცავში დაცულია კიდევ უამრავი საინტერესო და ეთნოგრაფიული ნივთები, რომლებიც </a:t>
            </a:r>
            <a:r>
              <a:rPr lang="ka-GE" sz="2800" dirty="0" smtClean="0">
                <a:ea typeface="Times New Roman" panose="02020603050405020304" pitchFamily="18" charset="0"/>
                <a:cs typeface="Times New Roman" panose="02020603050405020304" pitchFamily="18" charset="0"/>
              </a:rPr>
              <a:t>ექსპედიციების </a:t>
            </a:r>
            <a:r>
              <a:rPr lang="ka-GE" sz="2800" dirty="0">
                <a:ea typeface="Times New Roman" panose="02020603050405020304" pitchFamily="18" charset="0"/>
                <a:cs typeface="Times New Roman" panose="02020603050405020304" pitchFamily="18" charset="0"/>
              </a:rPr>
              <a:t>დროს არის ძირითადად </a:t>
            </a:r>
            <a:r>
              <a:rPr lang="ka-GE" sz="2800" dirty="0" smtClean="0">
                <a:ea typeface="Times New Roman" panose="02020603050405020304" pitchFamily="18" charset="0"/>
                <a:cs typeface="Times New Roman" panose="02020603050405020304" pitchFamily="18" charset="0"/>
              </a:rPr>
              <a:t>ჩამოტანილი </a:t>
            </a:r>
            <a:r>
              <a:rPr lang="ka-GE" sz="2800" dirty="0">
                <a:ea typeface="Times New Roman" panose="02020603050405020304" pitchFamily="18" charset="0"/>
                <a:cs typeface="Times New Roman" panose="02020603050405020304" pitchFamily="18" charset="0"/>
              </a:rPr>
              <a:t>ზემო </a:t>
            </a:r>
            <a:r>
              <a:rPr lang="ka-GE" sz="2800" dirty="0" smtClean="0">
                <a:ea typeface="Times New Roman" panose="02020603050405020304" pitchFamily="18" charset="0"/>
                <a:cs typeface="Times New Roman" panose="02020603050405020304" pitchFamily="18" charset="0"/>
              </a:rPr>
              <a:t>აჭარიდან. </a:t>
            </a:r>
            <a:r>
              <a:rPr lang="ka-GE" sz="2800" smtClean="0">
                <a:ea typeface="Times New Roman" panose="02020603050405020304" pitchFamily="18" charset="0"/>
                <a:cs typeface="Times New Roman" panose="02020603050405020304" pitchFamily="18" charset="0"/>
              </a:rPr>
              <a:t>ზოგს იძენდნენ, </a:t>
            </a:r>
            <a:r>
              <a:rPr lang="ka-GE" sz="2800" dirty="0">
                <a:ea typeface="Times New Roman" panose="02020603050405020304" pitchFamily="18" charset="0"/>
                <a:cs typeface="Times New Roman" panose="02020603050405020304" pitchFamily="18" charset="0"/>
              </a:rPr>
              <a:t>ზოგსაც ჩუქნიდა მოსახლეობა, რათა მისი ნივთი შემონახულიყო</a:t>
            </a:r>
            <a:r>
              <a:rPr lang="ka-GE" sz="2800">
                <a:ea typeface="Times New Roman" panose="02020603050405020304" pitchFamily="18" charset="0"/>
                <a:cs typeface="Times New Roman" panose="02020603050405020304" pitchFamily="18" charset="0"/>
              </a:rPr>
              <a:t>, </a:t>
            </a:r>
            <a:r>
              <a:rPr lang="ka-GE" sz="2800" smtClean="0">
                <a:ea typeface="Times New Roman" panose="02020603050405020304" pitchFamily="18" charset="0"/>
                <a:cs typeface="Times New Roman" panose="02020603050405020304" pitchFamily="18" charset="0"/>
              </a:rPr>
              <a:t>რომლითაც </a:t>
            </a:r>
            <a:r>
              <a:rPr lang="ka-GE" sz="2800" dirty="0">
                <a:ea typeface="Times New Roman" panose="02020603050405020304" pitchFamily="18" charset="0"/>
                <a:cs typeface="Times New Roman" panose="02020603050405020304" pitchFamily="18" charset="0"/>
              </a:rPr>
              <a:t>დროთა განმავლობაში </a:t>
            </a:r>
            <a:r>
              <a:rPr lang="ka-GE" sz="2800">
                <a:ea typeface="Times New Roman" panose="02020603050405020304" pitchFamily="18" charset="0"/>
                <a:cs typeface="Times New Roman" panose="02020603050405020304" pitchFamily="18" charset="0"/>
              </a:rPr>
              <a:t>მკვლევარები </a:t>
            </a:r>
            <a:r>
              <a:rPr lang="ka-GE" sz="2800" smtClean="0">
                <a:ea typeface="Times New Roman" panose="02020603050405020304" pitchFamily="18" charset="0"/>
                <a:cs typeface="Times New Roman" panose="02020603050405020304" pitchFamily="18" charset="0"/>
              </a:rPr>
              <a:t>გააცნობდნენ საზოგადოებას </a:t>
            </a:r>
            <a:r>
              <a:rPr lang="ka-GE" sz="2800" dirty="0">
                <a:ea typeface="Times New Roman" panose="02020603050405020304" pitchFamily="18" charset="0"/>
                <a:cs typeface="Times New Roman" panose="02020603050405020304" pitchFamily="18" charset="0"/>
              </a:rPr>
              <a:t>აჭარის ყოფა-ცხოვრებასა და კულტურას.</a:t>
            </a:r>
            <a:endParaRPr lang="ka-GE" sz="2800" dirty="0"/>
          </a:p>
        </p:txBody>
      </p:sp>
    </p:spTree>
    <p:extLst>
      <p:ext uri="{BB962C8B-B14F-4D97-AF65-F5344CB8AC3E}">
        <p14:creationId xmlns:p14="http://schemas.microsoft.com/office/powerpoint/2010/main" val="391279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29CBF833-D8CC-48BA-AAF1-890D412A51F3}"/>
              </a:ext>
            </a:extLst>
          </p:cNvPr>
          <p:cNvSpPr/>
          <p:nvPr/>
        </p:nvSpPr>
        <p:spPr>
          <a:xfrm>
            <a:off x="5983356" y="452562"/>
            <a:ext cx="6096000" cy="6219908"/>
          </a:xfrm>
          <a:prstGeom prst="rect">
            <a:avLst/>
          </a:prstGeom>
        </p:spPr>
        <p:txBody>
          <a:bodyPr>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    აჭრაში სახლების ტიპი ვერტიკალურ ზონებად იყოფა.ზოგადად დასავლეთ საქართველოს სახლის ტიპი განსაზღვრა მოსახლეობის საქმიანობის  შერეულმა </a:t>
            </a:r>
            <a:r>
              <a:rPr lang="ka-GE" dirty="0" smtClean="0">
                <a:ea typeface="Calibri" panose="020F0502020204030204" pitchFamily="34" charset="0"/>
                <a:cs typeface="Times New Roman" panose="02020603050405020304" pitchFamily="18" charset="0"/>
              </a:rPr>
              <a:t>ფორმებმა: </a:t>
            </a:r>
            <a:r>
              <a:rPr lang="ka-GE" dirty="0">
                <a:ea typeface="Calibri" panose="020F0502020204030204" pitchFamily="34" charset="0"/>
                <a:cs typeface="Times New Roman" panose="02020603050405020304" pitchFamily="18" charset="0"/>
              </a:rPr>
              <a:t>მემინდვრეობა,   მესაქონლეობა, მეფუტკრეობა, მეტალურგია </a:t>
            </a:r>
            <a:r>
              <a:rPr lang="ka-GE">
                <a:ea typeface="Calibri" panose="020F0502020204030204" pitchFamily="34" charset="0"/>
                <a:cs typeface="Times New Roman" panose="02020603050405020304" pitchFamily="18" charset="0"/>
              </a:rPr>
              <a:t>და </a:t>
            </a:r>
            <a:r>
              <a:rPr lang="ka-GE" smtClean="0">
                <a:ea typeface="Calibri" panose="020F0502020204030204" pitchFamily="34" charset="0"/>
                <a:cs typeface="Times New Roman" panose="02020603050405020304" pitchFamily="18" charset="0"/>
              </a:rPr>
              <a:t>მეთუნეობა.</a:t>
            </a:r>
            <a:endParaRPr lang="ka-GE" dirty="0">
              <a:ea typeface="Calibri" panose="020F0502020204030204" pitchFamily="34" charset="0"/>
              <a:cs typeface="Times New Roman" panose="02020603050405020304" pitchFamily="18" charset="0"/>
            </a:endParaRPr>
          </a:p>
          <a:p>
            <a:pPr>
              <a:lnSpc>
                <a:spcPct val="107000"/>
              </a:lnSpc>
              <a:spcAft>
                <a:spcPts val="800"/>
              </a:spcAft>
            </a:pPr>
            <a:r>
              <a:rPr lang="ka-GE" dirty="0">
                <a:ea typeface="Calibri" panose="020F0502020204030204" pitchFamily="34" charset="0"/>
                <a:cs typeface="Times New Roman" panose="02020603050405020304" pitchFamily="18" charset="0"/>
              </a:rPr>
              <a:t>    ძველ დროში მაღალმთიან აჭარაში </a:t>
            </a:r>
            <a:r>
              <a:rPr lang="ka-GE" dirty="0" smtClean="0">
                <a:ea typeface="Calibri" panose="020F0502020204030204" pitchFamily="34" charset="0"/>
                <a:cs typeface="Times New Roman" panose="02020603050405020304" pitchFamily="18" charset="0"/>
              </a:rPr>
              <a:t>-ხულო</a:t>
            </a:r>
            <a:r>
              <a:rPr lang="ka-GE" dirty="0">
                <a:ea typeface="Calibri" panose="020F0502020204030204" pitchFamily="34" charset="0"/>
                <a:cs typeface="Times New Roman" panose="02020603050405020304" pitchFamily="18" charset="0"/>
              </a:rPr>
              <a:t>, შუახევი, ხინო </a:t>
            </a:r>
            <a:r>
              <a:rPr lang="ka-GE" dirty="0" smtClean="0">
                <a:ea typeface="Calibri" panose="020F0502020204030204" pitchFamily="34" charset="0"/>
                <a:cs typeface="Times New Roman" panose="02020603050405020304" pitchFamily="18" charset="0"/>
              </a:rPr>
              <a:t>-გავრცელებული </a:t>
            </a:r>
            <a:r>
              <a:rPr lang="ka-GE" dirty="0">
                <a:ea typeface="Calibri" panose="020F0502020204030204" pitchFamily="34" charset="0"/>
                <a:cs typeface="Times New Roman" panose="02020603050405020304" pitchFamily="18" charset="0"/>
              </a:rPr>
              <a:t>იყო ერთსართულიანი </a:t>
            </a:r>
            <a:r>
              <a:rPr lang="ka-GE" dirty="0" smtClean="0">
                <a:ea typeface="Calibri" panose="020F0502020204030204" pitchFamily="34" charset="0"/>
                <a:cs typeface="Times New Roman" panose="02020603050405020304" pitchFamily="18" charset="0"/>
              </a:rPr>
              <a:t>საცხოვრებელი ჯარგვალი ანუ </a:t>
            </a:r>
            <a:r>
              <a:rPr lang="ka-GE" dirty="0">
                <a:ea typeface="Calibri" panose="020F0502020204030204" pitchFamily="34" charset="0"/>
                <a:cs typeface="Times New Roman" panose="02020603050405020304" pitchFamily="18" charset="0"/>
              </a:rPr>
              <a:t>ძელური სახლი, სადაც გამართული იყო შუაცეცხლი ან </a:t>
            </a:r>
            <a:r>
              <a:rPr lang="ka-GE" dirty="0" smtClean="0">
                <a:ea typeface="Calibri" panose="020F0502020204030204" pitchFamily="34" charset="0"/>
                <a:cs typeface="Times New Roman" panose="02020603050405020304" pitchFamily="18" charset="0"/>
              </a:rPr>
              <a:t>ბუხარი. </a:t>
            </a:r>
            <a:r>
              <a:rPr lang="ka-GE" dirty="0">
                <a:ea typeface="Calibri" panose="020F0502020204030204" pitchFamily="34" charset="0"/>
                <a:cs typeface="Times New Roman" panose="02020603050405020304" pitchFamily="18" charset="0"/>
              </a:rPr>
              <a:t>სახლი კი გადახურული იყო ყავრით ან </a:t>
            </a:r>
            <a:r>
              <a:rPr lang="ka-GE" dirty="0" smtClean="0">
                <a:ea typeface="Calibri" panose="020F0502020204030204" pitchFamily="34" charset="0"/>
                <a:cs typeface="Times New Roman" panose="02020603050405020304" pitchFamily="18" charset="0"/>
              </a:rPr>
              <a:t>ჩალით. </a:t>
            </a:r>
            <a:r>
              <a:rPr lang="ka-GE" dirty="0">
                <a:ea typeface="Calibri" panose="020F0502020204030204" pitchFamily="34" charset="0"/>
                <a:cs typeface="Times New Roman" panose="02020603050405020304" pitchFamily="18" charset="0"/>
              </a:rPr>
              <a:t>მეორე ზონად ითვლებოდა ქედის და ხელვაჩაურის </a:t>
            </a:r>
            <a:r>
              <a:rPr lang="ka-GE" dirty="0" smtClean="0">
                <a:ea typeface="Calibri" panose="020F0502020204030204" pitchFamily="34" charset="0"/>
                <a:cs typeface="Times New Roman" panose="02020603050405020304" pitchFamily="18" charset="0"/>
              </a:rPr>
              <a:t>რაიონები</a:t>
            </a:r>
            <a:r>
              <a:rPr lang="ka-GE" dirty="0">
                <a:ea typeface="Calibri" panose="020F0502020204030204" pitchFamily="34" charset="0"/>
                <a:cs typeface="Times New Roman" panose="02020603050405020304" pitchFamily="18" charset="0"/>
              </a:rPr>
              <a:t>, სადაც გვხვდება ოთკუთხედი ფორმის, კარგად გათლილი ფიცრისგან ნაშენი </a:t>
            </a:r>
            <a:r>
              <a:rPr lang="ka-GE" dirty="0" smtClean="0">
                <a:ea typeface="Calibri" panose="020F0502020204030204" pitchFamily="34" charset="0"/>
                <a:cs typeface="Times New Roman" panose="02020603050405020304" pitchFamily="18" charset="0"/>
              </a:rPr>
              <a:t>სახლები.  </a:t>
            </a:r>
            <a:r>
              <a:rPr lang="ka-GE" dirty="0">
                <a:ea typeface="Calibri" panose="020F0502020204030204" pitchFamily="34" charset="0"/>
                <a:cs typeface="Times New Roman" panose="02020603050405020304" pitchFamily="18" charset="0"/>
              </a:rPr>
              <a:t>ასევე პირველი სართული ქვით და აგურით ნაშენი სახლებიც.</a:t>
            </a:r>
          </a:p>
          <a:p>
            <a:pPr>
              <a:lnSpc>
                <a:spcPct val="107000"/>
              </a:lnSpc>
              <a:spcAft>
                <a:spcPts val="800"/>
              </a:spcAft>
            </a:pPr>
            <a:r>
              <a:rPr lang="ka-GE" dirty="0">
                <a:cs typeface="Times New Roman" panose="02020603050405020304" pitchFamily="18" charset="0"/>
              </a:rPr>
              <a:t>   </a:t>
            </a:r>
            <a:r>
              <a:rPr lang="ka-GE" dirty="0"/>
              <a:t>ცალკე ზონად მოიაზრება ქობულეთის </a:t>
            </a:r>
            <a:r>
              <a:rPr lang="ka-GE" dirty="0" smtClean="0"/>
              <a:t>რაიონი.აქ </a:t>
            </a:r>
            <a:r>
              <a:rPr lang="ka-GE" dirty="0"/>
              <a:t>სხვადასხვა ტიპის სახლები </a:t>
            </a:r>
            <a:r>
              <a:rPr lang="ka-GE" dirty="0" smtClean="0"/>
              <a:t>გვხვდება. ყურადღებას </a:t>
            </a:r>
            <a:r>
              <a:rPr lang="ka-GE" dirty="0"/>
              <a:t>აქცევენ სახლის გეგმას და საშენ მასალას.  გავრცელებულია </a:t>
            </a:r>
            <a:r>
              <a:rPr lang="ka-GE" dirty="0" smtClean="0"/>
              <a:t>ორსართულიანი</a:t>
            </a:r>
            <a:r>
              <a:rPr lang="ka-GE" dirty="0"/>
              <a:t>, სამსართულიანი, ფიცრული ოდა-სახლი.</a:t>
            </a:r>
            <a:endParaRPr lang="ka-GE" dirty="0">
              <a:ea typeface="Calibri" panose="020F0502020204030204" pitchFamily="34" charset="0"/>
              <a:cs typeface="Times New Roman" panose="02020603050405020304" pitchFamily="18" charset="0"/>
            </a:endParaRPr>
          </a:p>
          <a:p>
            <a:pPr>
              <a:lnSpc>
                <a:spcPct val="107000"/>
              </a:lnSpc>
              <a:spcAft>
                <a:spcPts val="800"/>
              </a:spcAft>
            </a:pP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1">
            <a:extLst>
              <a:ext uri="{FF2B5EF4-FFF2-40B4-BE49-F238E27FC236}">
                <a16:creationId xmlns:a16="http://schemas.microsoft.com/office/drawing/2014/main" xmlns="" id="{B513456B-CC5D-484A-96F5-09431A1DB8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723" y="1291687"/>
            <a:ext cx="5033633" cy="3918355"/>
          </a:xfrm>
          <a:prstGeom prst="rect">
            <a:avLst/>
          </a:prstGeom>
          <a:noFill/>
          <a:ln>
            <a:noFill/>
          </a:ln>
        </p:spPr>
      </p:pic>
      <p:sp>
        <p:nvSpPr>
          <p:cNvPr id="5" name="მართკუთხედი 4">
            <a:extLst>
              <a:ext uri="{FF2B5EF4-FFF2-40B4-BE49-F238E27FC236}">
                <a16:creationId xmlns:a16="http://schemas.microsoft.com/office/drawing/2014/main" xmlns="" id="{3C32C775-C088-4567-94E1-8EF57E98558D}"/>
              </a:ext>
            </a:extLst>
          </p:cNvPr>
          <p:cNvSpPr/>
          <p:nvPr/>
        </p:nvSpPr>
        <p:spPr>
          <a:xfrm>
            <a:off x="5870712" y="5210042"/>
            <a:ext cx="6096000" cy="369332"/>
          </a:xfrm>
          <a:prstGeom prst="rect">
            <a:avLst/>
          </a:prstGeom>
        </p:spPr>
        <p:txBody>
          <a:bodyPr>
            <a:spAutoFit/>
          </a:bodyPr>
          <a:lstStyle/>
          <a:p>
            <a:endParaRPr lang="ka-GE" dirty="0"/>
          </a:p>
        </p:txBody>
      </p:sp>
      <p:sp>
        <p:nvSpPr>
          <p:cNvPr id="6" name="მართკუთხედი 5">
            <a:extLst>
              <a:ext uri="{FF2B5EF4-FFF2-40B4-BE49-F238E27FC236}">
                <a16:creationId xmlns:a16="http://schemas.microsoft.com/office/drawing/2014/main" xmlns="" id="{7099C87B-BDA1-4CEC-A3A5-0B9BF453010C}"/>
              </a:ext>
            </a:extLst>
          </p:cNvPr>
          <p:cNvSpPr/>
          <p:nvPr/>
        </p:nvSpPr>
        <p:spPr>
          <a:xfrm>
            <a:off x="2044884" y="5376902"/>
            <a:ext cx="2730235" cy="378822"/>
          </a:xfrm>
          <a:prstGeom prst="rect">
            <a:avLst/>
          </a:prstGeom>
        </p:spPr>
        <p:txBody>
          <a:bodyPr wrap="none">
            <a:spAutoFit/>
          </a:bodyPr>
          <a:lstStyle/>
          <a:p>
            <a:pPr>
              <a:lnSpc>
                <a:spcPct val="107000"/>
              </a:lnSpc>
              <a:spcAft>
                <a:spcPts val="800"/>
              </a:spcAft>
            </a:pPr>
            <a:r>
              <a:rPr lang="ka-GE" dirty="0" smtClean="0">
                <a:ea typeface="Calibri" panose="020F0502020204030204" pitchFamily="34" charset="0"/>
                <a:cs typeface="Times New Roman" panose="02020603050405020304" pitchFamily="18" charset="0"/>
              </a:rPr>
              <a:t>ღარიბის </a:t>
            </a:r>
            <a:r>
              <a:rPr lang="ka-GE" dirty="0">
                <a:ea typeface="Calibri" panose="020F0502020204030204" pitchFamily="34" charset="0"/>
                <a:cs typeface="Times New Roman" panose="02020603050405020304" pitchFamily="18" charset="0"/>
              </a:rPr>
              <a:t>სახლის </a:t>
            </a:r>
            <a:r>
              <a:rPr lang="ka-GE" dirty="0" smtClean="0">
                <a:ea typeface="Calibri" panose="020F0502020204030204" pitchFamily="34" charset="0"/>
                <a:cs typeface="Times New Roman" panose="02020603050405020304" pitchFamily="18" charset="0"/>
              </a:rPr>
              <a:t>მაკეტი</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4851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508C0C84-87B4-414F-8EEB-9E218DE9C480}"/>
              </a:ext>
            </a:extLst>
          </p:cNvPr>
          <p:cNvSpPr>
            <a:spLocks noGrp="1"/>
          </p:cNvSpPr>
          <p:nvPr>
            <p:ph type="title"/>
          </p:nvPr>
        </p:nvSpPr>
        <p:spPr>
          <a:xfrm>
            <a:off x="4573292" y="6039677"/>
            <a:ext cx="4786485" cy="795129"/>
          </a:xfrm>
        </p:spPr>
        <p:txBody>
          <a:bodyPr>
            <a:normAutofit fontScale="90000"/>
          </a:bodyPr>
          <a:lstStyle/>
          <a:p>
            <a:pPr algn="ctr"/>
            <a:r>
              <a:rPr lang="ka-GE" dirty="0" smtClean="0"/>
              <a:t>მდიდრის </a:t>
            </a:r>
            <a:r>
              <a:rPr lang="ka-GE" dirty="0"/>
              <a:t>სახლის </a:t>
            </a:r>
            <a:r>
              <a:rPr lang="ka-GE" dirty="0" smtClean="0"/>
              <a:t>მაკეტი</a:t>
            </a:r>
            <a:r>
              <a:rPr lang="ka-GE" dirty="0"/>
              <a:t/>
            </a:r>
            <a:br>
              <a:rPr lang="ka-GE" dirty="0"/>
            </a:br>
            <a:endParaRPr lang="ka-GE" dirty="0"/>
          </a:p>
        </p:txBody>
      </p:sp>
      <p:pic>
        <p:nvPicPr>
          <p:cNvPr id="5" name="Рисунок 2">
            <a:extLst>
              <a:ext uri="{FF2B5EF4-FFF2-40B4-BE49-F238E27FC236}">
                <a16:creationId xmlns:a16="http://schemas.microsoft.com/office/drawing/2014/main" xmlns="" id="{89F3F48B-F261-4D16-AAC8-A15F42336CEF}"/>
              </a:ext>
            </a:extLst>
          </p:cNvPr>
          <p:cNvPicPr>
            <a:picLocks noGrp="1"/>
          </p:cNvPicPr>
          <p:nvPr>
            <p:ph type="pic" idx="1"/>
          </p:nvPr>
        </p:nvPicPr>
        <p:blipFill rotWithShape="1">
          <a:blip r:embed="rId2" cstate="print">
            <a:extLst>
              <a:ext uri="{28A0092B-C50C-407E-A947-70E740481C1C}">
                <a14:useLocalDpi xmlns:a14="http://schemas.microsoft.com/office/drawing/2010/main" val="0"/>
              </a:ext>
            </a:extLst>
          </a:blip>
          <a:srcRect t="-460" b="-318"/>
          <a:stretch/>
        </p:blipFill>
        <p:spPr bwMode="auto">
          <a:xfrm>
            <a:off x="3675890" y="420758"/>
            <a:ext cx="6581291" cy="5433389"/>
          </a:xfrm>
          <a:prstGeom prst="rect">
            <a:avLst/>
          </a:prstGeom>
          <a:noFill/>
          <a:ln>
            <a:noFill/>
          </a:ln>
        </p:spPr>
      </p:pic>
    </p:spTree>
    <p:extLst>
      <p:ext uri="{BB962C8B-B14F-4D97-AF65-F5344CB8AC3E}">
        <p14:creationId xmlns:p14="http://schemas.microsoft.com/office/powerpoint/2010/main" val="259810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57D6A55B-5164-404F-84B3-ADEC7E55B051}"/>
              </a:ext>
            </a:extLst>
          </p:cNvPr>
          <p:cNvSpPr>
            <a:spLocks noGrp="1"/>
          </p:cNvSpPr>
          <p:nvPr>
            <p:ph type="title"/>
          </p:nvPr>
        </p:nvSpPr>
        <p:spPr>
          <a:xfrm>
            <a:off x="2592926" y="412075"/>
            <a:ext cx="8911687" cy="1280890"/>
          </a:xfrm>
        </p:spPr>
        <p:txBody>
          <a:bodyPr>
            <a:normAutofit/>
          </a:bodyPr>
          <a:lstStyle/>
          <a:p>
            <a:pPr algn="ctr"/>
            <a:r>
              <a:rPr lang="ka-GE" sz="3200" dirty="0"/>
              <a:t>ასევე სამ და </a:t>
            </a:r>
            <a:r>
              <a:rPr lang="ka-GE" sz="3200" dirty="0" err="1"/>
              <a:t>ოთხფერდიანი</a:t>
            </a:r>
            <a:r>
              <a:rPr lang="ka-GE" sz="3200" dirty="0"/>
              <a:t> ლაზური სახლი. </a:t>
            </a:r>
            <a:br>
              <a:rPr lang="ka-GE" sz="3200" dirty="0"/>
            </a:br>
            <a:endParaRPr lang="ka-GE" sz="3200" dirty="0"/>
          </a:p>
        </p:txBody>
      </p:sp>
      <p:pic>
        <p:nvPicPr>
          <p:cNvPr id="5" name="Рисунок 3">
            <a:extLst>
              <a:ext uri="{FF2B5EF4-FFF2-40B4-BE49-F238E27FC236}">
                <a16:creationId xmlns:a16="http://schemas.microsoft.com/office/drawing/2014/main" xmlns="" id="{FD63E39E-47AD-414B-AA9B-703091206FB0}"/>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02665" y="1585604"/>
            <a:ext cx="5093335" cy="3686792"/>
          </a:xfrm>
          <a:prstGeom prst="rect">
            <a:avLst/>
          </a:prstGeom>
          <a:noFill/>
          <a:ln>
            <a:noFill/>
          </a:ln>
        </p:spPr>
      </p:pic>
      <p:pic>
        <p:nvPicPr>
          <p:cNvPr id="6" name="Рисунок 4">
            <a:extLst>
              <a:ext uri="{FF2B5EF4-FFF2-40B4-BE49-F238E27FC236}">
                <a16:creationId xmlns:a16="http://schemas.microsoft.com/office/drawing/2014/main" xmlns="" id="{D89F74D6-72C1-4397-AB21-957A377D7EB5}"/>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665844" y="2415043"/>
            <a:ext cx="5093335" cy="1951802"/>
          </a:xfrm>
          <a:prstGeom prst="rect">
            <a:avLst/>
          </a:prstGeom>
          <a:noFill/>
          <a:ln>
            <a:noFill/>
          </a:ln>
        </p:spPr>
      </p:pic>
      <p:sp>
        <p:nvSpPr>
          <p:cNvPr id="7" name="მართკუთხედი 6">
            <a:extLst>
              <a:ext uri="{FF2B5EF4-FFF2-40B4-BE49-F238E27FC236}">
                <a16:creationId xmlns:a16="http://schemas.microsoft.com/office/drawing/2014/main" xmlns="" id="{22C48B97-DD2F-4BA6-958D-B21636F614A2}"/>
              </a:ext>
            </a:extLst>
          </p:cNvPr>
          <p:cNvSpPr/>
          <p:nvPr/>
        </p:nvSpPr>
        <p:spPr>
          <a:xfrm>
            <a:off x="7823348" y="4465101"/>
            <a:ext cx="2544286" cy="388696"/>
          </a:xfrm>
          <a:prstGeom prst="rect">
            <a:avLst/>
          </a:prstGeom>
        </p:spPr>
        <p:txBody>
          <a:bodyPr wrap="none">
            <a:spAutoFit/>
          </a:bodyPr>
          <a:lstStyle/>
          <a:p>
            <a:pPr>
              <a:lnSpc>
                <a:spcPct val="107000"/>
              </a:lnSpc>
              <a:spcAft>
                <a:spcPts val="800"/>
              </a:spcAft>
            </a:pPr>
            <a:r>
              <a:rPr lang="ka-GE" dirty="0" smtClean="0">
                <a:ea typeface="Calibri" panose="020F0502020204030204" pitchFamily="34" charset="0"/>
                <a:cs typeface="Times New Roman" panose="02020603050405020304" pitchFamily="18" charset="0"/>
              </a:rPr>
              <a:t>ლაზური </a:t>
            </a:r>
            <a:r>
              <a:rPr lang="ka-GE" dirty="0">
                <a:ea typeface="Calibri" panose="020F0502020204030204" pitchFamily="34" charset="0"/>
                <a:cs typeface="Times New Roman" panose="02020603050405020304" pitchFamily="18" charset="0"/>
              </a:rPr>
              <a:t>ნავის </a:t>
            </a:r>
            <a:r>
              <a:rPr lang="ka-GE" dirty="0" smtClean="0">
                <a:ea typeface="Calibri" panose="020F0502020204030204" pitchFamily="34" charset="0"/>
                <a:cs typeface="Times New Roman" panose="02020603050405020304" pitchFamily="18" charset="0"/>
              </a:rPr>
              <a:t>მაკეტი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მართკუთხედი 7">
            <a:extLst>
              <a:ext uri="{FF2B5EF4-FFF2-40B4-BE49-F238E27FC236}">
                <a16:creationId xmlns:a16="http://schemas.microsoft.com/office/drawing/2014/main" xmlns="" id="{06F025D5-332C-4095-8E13-EFF2D7065443}"/>
              </a:ext>
            </a:extLst>
          </p:cNvPr>
          <p:cNvSpPr/>
          <p:nvPr/>
        </p:nvSpPr>
        <p:spPr>
          <a:xfrm>
            <a:off x="2073607" y="5373189"/>
            <a:ext cx="2863284" cy="388696"/>
          </a:xfrm>
          <a:prstGeom prst="rect">
            <a:avLst/>
          </a:prstGeom>
        </p:spPr>
        <p:txBody>
          <a:bodyPr wrap="none">
            <a:spAutoFit/>
          </a:bodyPr>
          <a:lstStyle/>
          <a:p>
            <a:pPr>
              <a:lnSpc>
                <a:spcPct val="107000"/>
              </a:lnSpc>
              <a:spcAft>
                <a:spcPts val="800"/>
              </a:spcAft>
            </a:pPr>
            <a:r>
              <a:rPr lang="ka-GE" dirty="0" smtClean="0">
                <a:ea typeface="Calibri" panose="020F0502020204030204" pitchFamily="34" charset="0"/>
                <a:cs typeface="Times New Roman" panose="02020603050405020304" pitchFamily="18" charset="0"/>
              </a:rPr>
              <a:t>ლაზური </a:t>
            </a:r>
            <a:r>
              <a:rPr lang="ka-GE" dirty="0">
                <a:ea typeface="Calibri" panose="020F0502020204030204" pitchFamily="34" charset="0"/>
                <a:cs typeface="Times New Roman" panose="02020603050405020304" pitchFamily="18" charset="0"/>
              </a:rPr>
              <a:t>სახლის </a:t>
            </a:r>
            <a:r>
              <a:rPr lang="ka-GE" dirty="0" smtClean="0">
                <a:ea typeface="Calibri" panose="020F0502020204030204" pitchFamily="34" charset="0"/>
                <a:cs typeface="Times New Roman" panose="02020603050405020304" pitchFamily="18" charset="0"/>
              </a:rPr>
              <a:t>მაკეტი</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84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62F796E8-65C3-47A9-9506-C9EC8CBFC2ED}"/>
              </a:ext>
            </a:extLst>
          </p:cNvPr>
          <p:cNvSpPr/>
          <p:nvPr/>
        </p:nvSpPr>
        <p:spPr>
          <a:xfrm>
            <a:off x="1934819" y="801004"/>
            <a:ext cx="9713844" cy="5255991"/>
          </a:xfrm>
          <a:prstGeom prst="rect">
            <a:avLst/>
          </a:prstGeom>
        </p:spPr>
        <p:txBody>
          <a:bodyPr wrap="square">
            <a:spAutoFit/>
          </a:bodyPr>
          <a:lstStyle/>
          <a:p>
            <a:pPr>
              <a:lnSpc>
                <a:spcPct val="107000"/>
              </a:lnSpc>
              <a:spcAft>
                <a:spcPts val="800"/>
              </a:spcAft>
            </a:pPr>
            <a:r>
              <a:rPr lang="ka-GE" sz="2200" dirty="0">
                <a:ea typeface="Calibri" panose="020F0502020204030204" pitchFamily="34" charset="0"/>
                <a:cs typeface="Times New Roman" panose="02020603050405020304" pitchFamily="18" charset="0"/>
              </a:rPr>
              <a:t>   საცხოვრებელი სახლის მშენებლობის პირველი რიგის სამუშაოდ სამოსახლო ადგილის შერჩევა ითვლება. ვინაიდან აჭარა ძირითადად მთაგორიანია, ადგილის შერჩევაც მეტ ძალისხმევას მოითხოვს. დიდი ყურადღება ექცეოდა სამოსახლო ადგილების მეწყერისგან მორიდებას, თოვლის, მდინარეთა კალაპოტიდან გადმოლახვის გათვალისწინებას, სოფლის თუ უბნის სამიმოსვლო გზებთან სიახლოვეს, მაგრამ ერთ-ერთ ყველაზე მნიშვნელოვან პირობას წყლის სიახლოვე წარმოადგენდა.</a:t>
            </a:r>
          </a:p>
          <a:p>
            <a:pPr>
              <a:lnSpc>
                <a:spcPct val="107000"/>
              </a:lnSpc>
              <a:spcAft>
                <a:spcPts val="800"/>
              </a:spcAft>
            </a:pPr>
            <a:r>
              <a:rPr lang="ka-GE" sz="2200" dirty="0">
                <a:ea typeface="Calibri" panose="020F0502020204030204" pitchFamily="34" charset="0"/>
                <a:cs typeface="Times New Roman" panose="02020603050405020304" pitchFamily="18" charset="0"/>
              </a:rPr>
              <a:t>  ადგილის ვარგისიანობის დასადგენად საინტერესო წესს </a:t>
            </a:r>
            <a:r>
              <a:rPr lang="ka-GE" sz="2200" dirty="0" smtClean="0">
                <a:ea typeface="Calibri" panose="020F0502020204030204" pitchFamily="34" charset="0"/>
                <a:cs typeface="Times New Roman" panose="02020603050405020304" pitchFamily="18" charset="0"/>
              </a:rPr>
              <a:t>მიმართავდნენ: </a:t>
            </a:r>
            <a:r>
              <a:rPr lang="ka-GE" sz="2200" dirty="0">
                <a:ea typeface="Calibri" panose="020F0502020204030204" pitchFamily="34" charset="0"/>
                <a:cs typeface="Times New Roman" panose="02020603050405020304" pitchFamily="18" charset="0"/>
              </a:rPr>
              <a:t>იმ </a:t>
            </a:r>
            <a:r>
              <a:rPr lang="ka-GE" sz="2200" dirty="0" smtClean="0">
                <a:ea typeface="Calibri" panose="020F0502020204030204" pitchFamily="34" charset="0"/>
                <a:cs typeface="Times New Roman" panose="02020603050405020304" pitchFamily="18" charset="0"/>
              </a:rPr>
              <a:t>ადგილზე, </a:t>
            </a:r>
            <a:r>
              <a:rPr lang="ka-GE" sz="2200" dirty="0">
                <a:ea typeface="Calibri" panose="020F0502020204030204" pitchFamily="34" charset="0"/>
                <a:cs typeface="Times New Roman" panose="02020603050405020304" pitchFamily="18" charset="0"/>
              </a:rPr>
              <a:t>სადაც სამოსახლოს მონიშნავდნენ, დადებდნენ ქვას და რამოდენიმე დღის შემდეგ </a:t>
            </a:r>
            <a:r>
              <a:rPr lang="ka-GE" sz="2200" dirty="0" smtClean="0">
                <a:ea typeface="Calibri" panose="020F0502020204030204" pitchFamily="34" charset="0"/>
                <a:cs typeface="Times New Roman" panose="02020603050405020304" pitchFamily="18" charset="0"/>
              </a:rPr>
              <a:t>შეათვალიერებდნენ. </a:t>
            </a:r>
            <a:r>
              <a:rPr lang="ka-GE" sz="2200" dirty="0">
                <a:ea typeface="Calibri" panose="020F0502020204030204" pitchFamily="34" charset="0"/>
                <a:cs typeface="Times New Roman" panose="02020603050405020304" pitchFamily="18" charset="0"/>
              </a:rPr>
              <a:t>თუ  ქვის ქვეშ ჭიანჭველა </a:t>
            </a:r>
            <a:r>
              <a:rPr lang="ka-GE" sz="2200" dirty="0" smtClean="0">
                <a:ea typeface="Calibri" panose="020F0502020204030204" pitchFamily="34" charset="0"/>
                <a:cs typeface="Times New Roman" panose="02020603050405020304" pitchFamily="18" charset="0"/>
              </a:rPr>
              <a:t>დაიბუდებდა, </a:t>
            </a:r>
            <a:r>
              <a:rPr lang="ka-GE" sz="2200" dirty="0">
                <a:ea typeface="Calibri" panose="020F0502020204030204" pitchFamily="34" charset="0"/>
                <a:cs typeface="Times New Roman" panose="02020603050405020304" pitchFamily="18" charset="0"/>
              </a:rPr>
              <a:t>ის ადგილი </a:t>
            </a:r>
            <a:r>
              <a:rPr lang="ka-GE" sz="2200" dirty="0" smtClean="0">
                <a:ea typeface="Calibri" panose="020F0502020204030204" pitchFamily="34" charset="0"/>
                <a:cs typeface="Times New Roman" panose="02020603050405020304" pitchFamily="18" charset="0"/>
              </a:rPr>
              <a:t>ვარგისიანად </a:t>
            </a:r>
            <a:r>
              <a:rPr lang="ka-GE" sz="2200" dirty="0">
                <a:ea typeface="Calibri" panose="020F0502020204030204" pitchFamily="34" charset="0"/>
                <a:cs typeface="Times New Roman" panose="02020603050405020304" pitchFamily="18" charset="0"/>
              </a:rPr>
              <a:t>ითვლებოდა, </a:t>
            </a:r>
            <a:r>
              <a:rPr lang="ka-GE" sz="2200" dirty="0" smtClean="0">
                <a:ea typeface="Calibri" panose="020F0502020204030204" pitchFamily="34" charset="0"/>
                <a:cs typeface="Times New Roman" panose="02020603050405020304" pitchFamily="18" charset="0"/>
              </a:rPr>
              <a:t>ხოლო </a:t>
            </a:r>
            <a:r>
              <a:rPr lang="ka-GE" sz="2200" dirty="0">
                <a:ea typeface="Calibri" panose="020F0502020204030204" pitchFamily="34" charset="0"/>
                <a:cs typeface="Times New Roman" panose="02020603050405020304" pitchFamily="18" charset="0"/>
              </a:rPr>
              <a:t>თუ ჭიაყელას ნახავდნენ, იმ </a:t>
            </a:r>
            <a:r>
              <a:rPr lang="ka-GE" sz="2200" dirty="0" smtClean="0">
                <a:ea typeface="Calibri" panose="020F0502020204030204" pitchFamily="34" charset="0"/>
                <a:cs typeface="Times New Roman" panose="02020603050405020304" pitchFamily="18" charset="0"/>
              </a:rPr>
              <a:t>ადგილისაგან </a:t>
            </a:r>
            <a:r>
              <a:rPr lang="ka-GE" sz="2200" dirty="0">
                <a:ea typeface="Calibri" panose="020F0502020204030204" pitchFamily="34" charset="0"/>
                <a:cs typeface="Times New Roman" panose="02020603050405020304" pitchFamily="18" charset="0"/>
              </a:rPr>
              <a:t>თავს იკავებდნენ. გაჭრილ საძირკველში ოჯახის დიასახლისი საქონლის ბეწვს და ხურდა ფულს ყრიდა, რათა სახლში ფული და ბარაქა ყოფილიყო.</a:t>
            </a:r>
            <a:endParaRPr lang="ka-GE"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67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ტექსტის ჩანაცვლების ველი 3">
            <a:extLst>
              <a:ext uri="{FF2B5EF4-FFF2-40B4-BE49-F238E27FC236}">
                <a16:creationId xmlns:a16="http://schemas.microsoft.com/office/drawing/2014/main" xmlns="" id="{7C4131D6-4E82-40CA-B77F-18791CF48EBB}"/>
              </a:ext>
            </a:extLst>
          </p:cNvPr>
          <p:cNvSpPr>
            <a:spLocks noGrp="1"/>
          </p:cNvSpPr>
          <p:nvPr>
            <p:ph type="body" sz="half" idx="2"/>
          </p:nvPr>
        </p:nvSpPr>
        <p:spPr>
          <a:xfrm>
            <a:off x="1764128" y="457959"/>
            <a:ext cx="4424637" cy="5942081"/>
          </a:xfrm>
        </p:spPr>
        <p:txBody>
          <a:bodyPr>
            <a:normAutofit/>
          </a:bodyPr>
          <a:lstStyle/>
          <a:p>
            <a:r>
              <a:rPr lang="ka-GE" sz="1800" dirty="0"/>
              <a:t>   სახლის სამოსახლე ხეს ზამთარში ან შემოდგომაზე ჭრიდნენ, </a:t>
            </a:r>
            <a:r>
              <a:rPr lang="ka-GE" sz="1800" dirty="0" smtClean="0"/>
              <a:t>რადგან </a:t>
            </a:r>
            <a:r>
              <a:rPr lang="ka-GE" sz="1800" dirty="0"/>
              <a:t>ხეში წყალი გამომშრალი იყო, ფიცარი კი ლამაზი თეთრ ფერისა </a:t>
            </a:r>
            <a:r>
              <a:rPr lang="ka-GE" sz="1800" dirty="0" smtClean="0"/>
              <a:t>გამოდიოდა. </a:t>
            </a:r>
            <a:r>
              <a:rPr lang="ka-GE" sz="1800" dirty="0"/>
              <a:t>ხის მოჭრას ერიდებოდნენ ახალ მთვარობისას, ასევე ხუთშაბათს და პარასკევს, რადგან მძიმე დღეებად ითვლებოდა.</a:t>
            </a:r>
          </a:p>
          <a:p>
            <a:r>
              <a:rPr lang="ka-GE" sz="1800" dirty="0"/>
              <a:t>    საშენ მასალად იყენებდნენ წაბლს, მუხას, ნაძვს, ფიჭვს.  ზემო აჭარაში უმთავრესად </a:t>
            </a:r>
            <a:r>
              <a:rPr lang="ka-GE" sz="1800" dirty="0" smtClean="0"/>
              <a:t>ნაძვსა </a:t>
            </a:r>
            <a:r>
              <a:rPr lang="ka-GE" sz="1800" dirty="0"/>
              <a:t>და ფიჭვს იყენებდნენ, ქვედა აჭარაში კი </a:t>
            </a:r>
            <a:r>
              <a:rPr lang="ka-GE" sz="1800" dirty="0" smtClean="0"/>
              <a:t>წაბლს. მუხა </a:t>
            </a:r>
            <a:r>
              <a:rPr lang="ka-GE" sz="1800" dirty="0"/>
              <a:t>იშვიათობის გამო  საყრდენ და სამაგრ ადგილებზე გამოიყენებოდა. განსაკუთრებით ძვირფასად ითვლებოდა </a:t>
            </a:r>
            <a:r>
              <a:rPr lang="ka-GE" sz="1800" dirty="0" smtClean="0"/>
              <a:t>კაკლის </a:t>
            </a:r>
            <a:r>
              <a:rPr lang="ka-GE" sz="1800" dirty="0"/>
              <a:t>ხე, რომლისგანაც ავეჯს </a:t>
            </a:r>
            <a:r>
              <a:rPr lang="ka-GE" sz="1800" dirty="0" smtClean="0"/>
              <a:t>ამზადებდნენ. </a:t>
            </a:r>
            <a:r>
              <a:rPr lang="ka-GE" sz="1800" dirty="0"/>
              <a:t>სამშენებლო მასალის საზიდად გამოიყენებოდა ურემი, მარხილი, ციგა, რომლებშიც </a:t>
            </a:r>
            <a:r>
              <a:rPr lang="ka-GE" sz="1800" dirty="0" smtClean="0"/>
              <a:t>ხარ-კამეჩს </a:t>
            </a:r>
            <a:r>
              <a:rPr lang="ka-GE" sz="1800" dirty="0"/>
              <a:t>აბამდნენ.</a:t>
            </a:r>
          </a:p>
          <a:p>
            <a:endParaRPr lang="ka-GE" dirty="0"/>
          </a:p>
        </p:txBody>
      </p:sp>
      <p:pic>
        <p:nvPicPr>
          <p:cNvPr id="5" name="Рисунок 5">
            <a:extLst>
              <a:ext uri="{FF2B5EF4-FFF2-40B4-BE49-F238E27FC236}">
                <a16:creationId xmlns:a16="http://schemas.microsoft.com/office/drawing/2014/main" xmlns="" id="{BDF16779-1472-4952-9F2A-48DF55D9876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88765" y="1021052"/>
            <a:ext cx="5632174" cy="3537696"/>
          </a:xfrm>
          <a:prstGeom prst="rect">
            <a:avLst/>
          </a:prstGeom>
          <a:noFill/>
          <a:ln>
            <a:noFill/>
          </a:ln>
        </p:spPr>
      </p:pic>
      <p:sp>
        <p:nvSpPr>
          <p:cNvPr id="2" name="TextBox 1"/>
          <p:cNvSpPr txBox="1"/>
          <p:nvPr/>
        </p:nvSpPr>
        <p:spPr>
          <a:xfrm>
            <a:off x="7990449" y="4811151"/>
            <a:ext cx="2395207" cy="369332"/>
          </a:xfrm>
          <a:prstGeom prst="rect">
            <a:avLst/>
          </a:prstGeom>
          <a:noFill/>
        </p:spPr>
        <p:txBody>
          <a:bodyPr wrap="none" rtlCol="0">
            <a:spAutoFit/>
          </a:bodyPr>
          <a:lstStyle/>
          <a:p>
            <a:r>
              <a:rPr lang="ka-GE" dirty="0" smtClean="0"/>
              <a:t>სამეურნეო იარაღები</a:t>
            </a:r>
            <a:endParaRPr lang="en-US" dirty="0"/>
          </a:p>
        </p:txBody>
      </p:sp>
    </p:spTree>
    <p:extLst>
      <p:ext uri="{BB962C8B-B14F-4D97-AF65-F5344CB8AC3E}">
        <p14:creationId xmlns:p14="http://schemas.microsoft.com/office/powerpoint/2010/main" val="288115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xmlns="" id="{D8B9FCD7-2D06-4877-BC81-12005EA5B0D0}"/>
              </a:ext>
            </a:extLst>
          </p:cNvPr>
          <p:cNvSpPr>
            <a:spLocks noGrp="1"/>
          </p:cNvSpPr>
          <p:nvPr>
            <p:ph type="title"/>
          </p:nvPr>
        </p:nvSpPr>
        <p:spPr>
          <a:xfrm>
            <a:off x="2190646" y="524330"/>
            <a:ext cx="9311101" cy="1861062"/>
          </a:xfrm>
        </p:spPr>
        <p:txBody>
          <a:bodyPr>
            <a:normAutofit/>
          </a:bodyPr>
          <a:lstStyle/>
          <a:p>
            <a:r>
              <a:rPr lang="ka-GE" sz="1800" dirty="0">
                <a:latin typeface="+mn-lt"/>
              </a:rPr>
              <a:t>  ხარიტონ ახვლედიანის სახელობის  მუზეუმში დაცულია თითქმის ყველა ტიპის </a:t>
            </a:r>
            <a:r>
              <a:rPr lang="ka-GE" sz="1800" dirty="0" smtClean="0">
                <a:latin typeface="+mn-lt"/>
              </a:rPr>
              <a:t>ექსპონატი, </a:t>
            </a:r>
            <a:r>
              <a:rPr lang="ka-GE" sz="1800" dirty="0">
                <a:latin typeface="+mn-lt"/>
              </a:rPr>
              <a:t>რაც აჭარის ისტორიას </a:t>
            </a:r>
            <a:r>
              <a:rPr lang="ka-GE" sz="1800" dirty="0" smtClean="0">
                <a:latin typeface="+mn-lt"/>
              </a:rPr>
              <a:t>ეხება: </a:t>
            </a:r>
            <a:r>
              <a:rPr lang="ka-GE" sz="1800" dirty="0">
                <a:latin typeface="+mn-lt"/>
              </a:rPr>
              <a:t>მდიდრისა და ღარიბების სახლების მაკეტები, ნალიების </a:t>
            </a:r>
            <a:r>
              <a:rPr lang="ka-GE" sz="1800" dirty="0" smtClean="0">
                <a:latin typeface="+mn-lt"/>
              </a:rPr>
              <a:t>მაკეტები, </a:t>
            </a:r>
            <a:r>
              <a:rPr lang="ka-GE" sz="1800" dirty="0">
                <a:latin typeface="+mn-lt"/>
              </a:rPr>
              <a:t>სამუშაო იარაღები, ხისგან დამზადებული ბოქლომი-„</a:t>
            </a:r>
            <a:r>
              <a:rPr lang="ka-GE" sz="1800" dirty="0" smtClean="0">
                <a:latin typeface="+mn-lt"/>
              </a:rPr>
              <a:t>დათვა ბოყვა“,ჭურჭელი, </a:t>
            </a:r>
            <a:r>
              <a:rPr lang="ka-GE" sz="1800" dirty="0">
                <a:latin typeface="+mn-lt"/>
              </a:rPr>
              <a:t>მუსიკალური </a:t>
            </a:r>
            <a:r>
              <a:rPr lang="ka-GE" sz="1800" dirty="0" smtClean="0">
                <a:latin typeface="+mn-lt"/>
              </a:rPr>
              <a:t>ინსტრუმენტები,   </a:t>
            </a:r>
            <a:r>
              <a:rPr lang="ka-GE" sz="1800" dirty="0">
                <a:latin typeface="+mn-lt"/>
              </a:rPr>
              <a:t>აჭარული სახლი....ყველაფერი რასაც ადამიანი ხელით შეხებია და გამოუყენებია ყოფა-ცხოვრებაში.</a:t>
            </a:r>
          </a:p>
        </p:txBody>
      </p:sp>
      <p:pic>
        <p:nvPicPr>
          <p:cNvPr id="7" name="Рисунок 23">
            <a:extLst>
              <a:ext uri="{FF2B5EF4-FFF2-40B4-BE49-F238E27FC236}">
                <a16:creationId xmlns:a16="http://schemas.microsoft.com/office/drawing/2014/main" xmlns="" id="{8A062B5B-01A4-4F41-894A-6F6191F6919C}"/>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190646" y="2689343"/>
            <a:ext cx="2817536" cy="3316357"/>
          </a:xfrm>
          <a:prstGeom prst="rect">
            <a:avLst/>
          </a:prstGeom>
          <a:noFill/>
          <a:ln>
            <a:noFill/>
          </a:ln>
        </p:spPr>
      </p:pic>
      <p:pic>
        <p:nvPicPr>
          <p:cNvPr id="8" name="Рисунок 24">
            <a:extLst>
              <a:ext uri="{FF2B5EF4-FFF2-40B4-BE49-F238E27FC236}">
                <a16:creationId xmlns:a16="http://schemas.microsoft.com/office/drawing/2014/main" xmlns="" id="{EB4655F2-0552-4DE7-884B-915EE64EA084}"/>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594403" y="2689343"/>
            <a:ext cx="5208105" cy="3048847"/>
          </a:xfrm>
          <a:prstGeom prst="rect">
            <a:avLst/>
          </a:prstGeom>
          <a:noFill/>
          <a:ln>
            <a:noFill/>
          </a:ln>
        </p:spPr>
      </p:pic>
      <p:sp>
        <p:nvSpPr>
          <p:cNvPr id="9" name="მართკუთხედი 8">
            <a:extLst>
              <a:ext uri="{FF2B5EF4-FFF2-40B4-BE49-F238E27FC236}">
                <a16:creationId xmlns:a16="http://schemas.microsoft.com/office/drawing/2014/main" xmlns="" id="{32B40D05-18BC-4474-B193-DCE42CB02E85}"/>
              </a:ext>
            </a:extLst>
          </p:cNvPr>
          <p:cNvSpPr/>
          <p:nvPr/>
        </p:nvSpPr>
        <p:spPr>
          <a:xfrm>
            <a:off x="1963389" y="6120240"/>
            <a:ext cx="3038011" cy="388696"/>
          </a:xfrm>
          <a:prstGeom prst="rect">
            <a:avLst/>
          </a:prstGeom>
        </p:spPr>
        <p:txBody>
          <a:bodyPr wrap="none">
            <a:spAutoFit/>
          </a:bodyPr>
          <a:lstStyle/>
          <a:p>
            <a:pPr>
              <a:lnSpc>
                <a:spcPct val="107000"/>
              </a:lnSpc>
              <a:spcAft>
                <a:spcPts val="800"/>
              </a:spcAft>
            </a:pPr>
            <a:r>
              <a:rPr lang="ka-GE" dirty="0" smtClean="0">
                <a:ea typeface="Calibri" panose="020F0502020204030204" pitchFamily="34" charset="0"/>
                <a:cs typeface="Times New Roman" panose="02020603050405020304" pitchFamily="18" charset="0"/>
              </a:rPr>
              <a:t>მდიდრის </a:t>
            </a:r>
            <a:r>
              <a:rPr lang="ka-GE" dirty="0">
                <a:ea typeface="Calibri" panose="020F0502020204030204" pitchFamily="34" charset="0"/>
                <a:cs typeface="Times New Roman" panose="02020603050405020304" pitchFamily="18" charset="0"/>
              </a:rPr>
              <a:t>ნალიის </a:t>
            </a:r>
            <a:r>
              <a:rPr lang="ka-GE" dirty="0" smtClean="0">
                <a:ea typeface="Calibri" panose="020F0502020204030204" pitchFamily="34" charset="0"/>
                <a:cs typeface="Times New Roman" panose="02020603050405020304" pitchFamily="18" charset="0"/>
              </a:rPr>
              <a:t>მაკეტი   </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7230794" y="6120240"/>
            <a:ext cx="4668266" cy="369332"/>
          </a:xfrm>
          <a:prstGeom prst="rect">
            <a:avLst/>
          </a:prstGeom>
          <a:noFill/>
        </p:spPr>
        <p:txBody>
          <a:bodyPr wrap="none" rtlCol="0">
            <a:spAutoFit/>
          </a:bodyPr>
          <a:lstStyle/>
          <a:p>
            <a:r>
              <a:rPr lang="ka-GE" dirty="0" smtClean="0"/>
              <a:t>ღარიბის ნალიის მაკეტი და „დათვა ბოყვა“</a:t>
            </a:r>
            <a:endParaRPr lang="en-US" dirty="0"/>
          </a:p>
        </p:txBody>
      </p:sp>
    </p:spTree>
    <p:extLst>
      <p:ext uri="{BB962C8B-B14F-4D97-AF65-F5344CB8AC3E}">
        <p14:creationId xmlns:p14="http://schemas.microsoft.com/office/powerpoint/2010/main" val="2826992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მართკუთხედი 1">
            <a:extLst>
              <a:ext uri="{FF2B5EF4-FFF2-40B4-BE49-F238E27FC236}">
                <a16:creationId xmlns:a16="http://schemas.microsoft.com/office/drawing/2014/main" xmlns="" id="{9EA9C3C9-D32B-4A2C-A05F-AF6A98F4A537}"/>
              </a:ext>
            </a:extLst>
          </p:cNvPr>
          <p:cNvSpPr/>
          <p:nvPr/>
        </p:nvSpPr>
        <p:spPr>
          <a:xfrm>
            <a:off x="5128590" y="1062839"/>
            <a:ext cx="3379305" cy="2862322"/>
          </a:xfrm>
          <a:prstGeom prst="rect">
            <a:avLst/>
          </a:prstGeom>
        </p:spPr>
        <p:txBody>
          <a:bodyPr wrap="square">
            <a:spAutoFit/>
          </a:bodyPr>
          <a:lstStyle/>
          <a:p>
            <a:pPr fontAlgn="base">
              <a:spcAft>
                <a:spcPts val="1500"/>
              </a:spcAft>
            </a:pPr>
            <a:r>
              <a:rPr lang="ka-GE" sz="2000" dirty="0">
                <a:solidFill>
                  <a:srgbClr val="000000"/>
                </a:solidFill>
                <a:ea typeface="Times New Roman" panose="02020603050405020304" pitchFamily="18" charset="0"/>
              </a:rPr>
              <a:t>აჭარაში, ისევე როგორც საქართველოს ყველა კუთხეში თავისი ტრადიციები </a:t>
            </a:r>
            <a:r>
              <a:rPr lang="ka-GE" sz="2000" dirty="0" smtClean="0">
                <a:solidFill>
                  <a:srgbClr val="000000"/>
                </a:solidFill>
                <a:ea typeface="Times New Roman" panose="02020603050405020304" pitchFamily="18" charset="0"/>
              </a:rPr>
              <a:t>ჰქონდათ: </a:t>
            </a:r>
            <a:r>
              <a:rPr lang="ka-GE" sz="2000" dirty="0">
                <a:solidFill>
                  <a:srgbClr val="000000"/>
                </a:solidFill>
                <a:ea typeface="Times New Roman" panose="02020603050405020304" pitchFamily="18" charset="0"/>
              </a:rPr>
              <a:t>სამზარეულო, ქორწინება, ნათლობა, </a:t>
            </a:r>
            <a:r>
              <a:rPr lang="ka-GE" sz="2000" dirty="0" smtClean="0">
                <a:solidFill>
                  <a:srgbClr val="000000"/>
                </a:solidFill>
                <a:ea typeface="Times New Roman" panose="02020603050405020304" pitchFamily="18" charset="0"/>
              </a:rPr>
              <a:t>სტუმარ-მასპინძლობა </a:t>
            </a:r>
            <a:r>
              <a:rPr lang="ka-GE" sz="2000" dirty="0">
                <a:solidFill>
                  <a:srgbClr val="000000"/>
                </a:solidFill>
                <a:ea typeface="Times New Roman" panose="02020603050405020304" pitchFamily="18" charset="0"/>
              </a:rPr>
              <a:t>და </a:t>
            </a:r>
            <a:r>
              <a:rPr lang="ka-GE" sz="2000" dirty="0" smtClean="0">
                <a:solidFill>
                  <a:srgbClr val="000000"/>
                </a:solidFill>
                <a:ea typeface="Times New Roman" panose="02020603050405020304" pitchFamily="18" charset="0"/>
              </a:rPr>
              <a:t>რა თქმა </a:t>
            </a:r>
            <a:r>
              <a:rPr lang="ka-GE" sz="2000" dirty="0">
                <a:solidFill>
                  <a:srgbClr val="000000"/>
                </a:solidFill>
                <a:ea typeface="Times New Roman" panose="02020603050405020304" pitchFamily="18" charset="0"/>
              </a:rPr>
              <a:t>უნდა ჩაცმულ- აღკაზმულობა.</a:t>
            </a:r>
            <a:endParaRPr lang="ka-GE" sz="1600" dirty="0">
              <a:effectLst/>
              <a:latin typeface="Times New Roman" panose="02020603050405020304" pitchFamily="18" charset="0"/>
              <a:ea typeface="Times New Roman" panose="02020603050405020304" pitchFamily="18" charset="0"/>
            </a:endParaRPr>
          </a:p>
        </p:txBody>
      </p:sp>
      <p:pic>
        <p:nvPicPr>
          <p:cNvPr id="3" name="Рисунок 6">
            <a:extLst>
              <a:ext uri="{FF2B5EF4-FFF2-40B4-BE49-F238E27FC236}">
                <a16:creationId xmlns:a16="http://schemas.microsoft.com/office/drawing/2014/main" xmlns="" id="{9891FE8D-A28C-45ED-B0E0-50FBBBD420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379" y="1062839"/>
            <a:ext cx="2105453" cy="4420103"/>
          </a:xfrm>
          <a:prstGeom prst="rect">
            <a:avLst/>
          </a:prstGeom>
          <a:noFill/>
          <a:ln>
            <a:noFill/>
          </a:ln>
        </p:spPr>
      </p:pic>
      <p:pic>
        <p:nvPicPr>
          <p:cNvPr id="4" name="Рисунок 7">
            <a:extLst>
              <a:ext uri="{FF2B5EF4-FFF2-40B4-BE49-F238E27FC236}">
                <a16:creationId xmlns:a16="http://schemas.microsoft.com/office/drawing/2014/main" xmlns="" id="{F0D29CC5-2352-4AE1-9706-26D9400327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7653" y="1062839"/>
            <a:ext cx="2105453" cy="4420103"/>
          </a:xfrm>
          <a:prstGeom prst="rect">
            <a:avLst/>
          </a:prstGeom>
          <a:noFill/>
          <a:ln>
            <a:noFill/>
          </a:ln>
        </p:spPr>
      </p:pic>
      <p:sp>
        <p:nvSpPr>
          <p:cNvPr id="5" name="მართკუთხედი 4">
            <a:extLst>
              <a:ext uri="{FF2B5EF4-FFF2-40B4-BE49-F238E27FC236}">
                <a16:creationId xmlns:a16="http://schemas.microsoft.com/office/drawing/2014/main" xmlns="" id="{85B3E13F-B2C3-4228-8ED3-D2A1F5ABF5A3}"/>
              </a:ext>
            </a:extLst>
          </p:cNvPr>
          <p:cNvSpPr/>
          <p:nvPr/>
        </p:nvSpPr>
        <p:spPr>
          <a:xfrm>
            <a:off x="1830267" y="5610495"/>
            <a:ext cx="3071675" cy="369332"/>
          </a:xfrm>
          <a:prstGeom prst="rect">
            <a:avLst/>
          </a:prstGeom>
        </p:spPr>
        <p:txBody>
          <a:bodyPr wrap="none">
            <a:spAutoFit/>
          </a:bodyPr>
          <a:lstStyle/>
          <a:p>
            <a:r>
              <a:rPr lang="ka-GE" dirty="0">
                <a:ea typeface="Times New Roman" panose="02020603050405020304" pitchFamily="18" charset="0"/>
                <a:cs typeface="Times New Roman" panose="02020603050405020304" pitchFamily="18" charset="0"/>
              </a:rPr>
              <a:t>მდიდარი ქალბატონის კაბა</a:t>
            </a:r>
            <a:endParaRPr lang="ka-GE" dirty="0"/>
          </a:p>
        </p:txBody>
      </p:sp>
      <p:sp>
        <p:nvSpPr>
          <p:cNvPr id="6" name="მართკუთხედი 5">
            <a:extLst>
              <a:ext uri="{FF2B5EF4-FFF2-40B4-BE49-F238E27FC236}">
                <a16:creationId xmlns:a16="http://schemas.microsoft.com/office/drawing/2014/main" xmlns="" id="{798ECB9D-CCD5-4FA2-918F-4CE0BDCFCE99}"/>
              </a:ext>
            </a:extLst>
          </p:cNvPr>
          <p:cNvSpPr/>
          <p:nvPr/>
        </p:nvSpPr>
        <p:spPr>
          <a:xfrm>
            <a:off x="8398413" y="5610495"/>
            <a:ext cx="6344530" cy="369332"/>
          </a:xfrm>
          <a:prstGeom prst="rect">
            <a:avLst/>
          </a:prstGeom>
        </p:spPr>
        <p:txBody>
          <a:bodyPr wrap="square">
            <a:spAutoFit/>
          </a:bodyPr>
          <a:lstStyle/>
          <a:p>
            <a:r>
              <a:rPr lang="ka-GE" dirty="0" smtClean="0">
                <a:ea typeface="Times New Roman" panose="02020603050405020304" pitchFamily="18" charset="0"/>
                <a:cs typeface="Times New Roman" panose="02020603050405020304" pitchFamily="18" charset="0"/>
              </a:rPr>
              <a:t> </a:t>
            </a:r>
            <a:endParaRPr lang="ka-GE" dirty="0"/>
          </a:p>
        </p:txBody>
      </p:sp>
      <p:sp>
        <p:nvSpPr>
          <p:cNvPr id="7" name="TextBox 6"/>
          <p:cNvSpPr txBox="1"/>
          <p:nvPr/>
        </p:nvSpPr>
        <p:spPr>
          <a:xfrm>
            <a:off x="8356209" y="5739618"/>
            <a:ext cx="184731" cy="369332"/>
          </a:xfrm>
          <a:prstGeom prst="rect">
            <a:avLst/>
          </a:prstGeom>
          <a:noFill/>
        </p:spPr>
        <p:txBody>
          <a:bodyPr wrap="none" rtlCol="0">
            <a:spAutoFit/>
          </a:bodyPr>
          <a:lstStyle/>
          <a:p>
            <a:endParaRPr lang="en-US" dirty="0"/>
          </a:p>
        </p:txBody>
      </p:sp>
      <p:sp>
        <p:nvSpPr>
          <p:cNvPr id="8" name="TextBox 7"/>
          <p:cNvSpPr txBox="1"/>
          <p:nvPr/>
        </p:nvSpPr>
        <p:spPr>
          <a:xfrm>
            <a:off x="8820443" y="5866228"/>
            <a:ext cx="3167855" cy="369332"/>
          </a:xfrm>
          <a:prstGeom prst="rect">
            <a:avLst/>
          </a:prstGeom>
          <a:noFill/>
        </p:spPr>
        <p:txBody>
          <a:bodyPr wrap="none" rtlCol="0">
            <a:spAutoFit/>
          </a:bodyPr>
          <a:lstStyle/>
          <a:p>
            <a:r>
              <a:rPr lang="ka-GE" dirty="0" smtClean="0"/>
              <a:t>„დატეხილი კაბა“ და „სიხმა“</a:t>
            </a:r>
            <a:endParaRPr lang="en-US" dirty="0"/>
          </a:p>
        </p:txBody>
      </p:sp>
    </p:spTree>
    <p:extLst>
      <p:ext uri="{BB962C8B-B14F-4D97-AF65-F5344CB8AC3E}">
        <p14:creationId xmlns:p14="http://schemas.microsoft.com/office/powerpoint/2010/main" val="362341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ფრაგმენტები">
  <a:themeElements>
    <a:clrScheme name="ფრაგმენტები">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ფრაგმენტები">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ფრაგმენტები">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156</TotalTime>
  <Words>1211</Words>
  <Application>Microsoft Office PowerPoint</Application>
  <PresentationFormat>Широкоэкранный</PresentationFormat>
  <Paragraphs>70</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Century Gothic</vt:lpstr>
      <vt:lpstr>Sylfaen</vt:lpstr>
      <vt:lpstr>Times New Roman</vt:lpstr>
      <vt:lpstr>Wingdings 3</vt:lpstr>
      <vt:lpstr>ფრაგმენტები</vt:lpstr>
      <vt:lpstr>ყოფა-ცხოვრება  ძველად  აჭარაში   (მუზეუმის  საგამოფენო სივრცეში  ექსპონირებული მაკეტებისა და ექსპონატების მიხედვით) </vt:lpstr>
      <vt:lpstr>Презентация PowerPoint</vt:lpstr>
      <vt:lpstr>Презентация PowerPoint</vt:lpstr>
      <vt:lpstr>მდიდრის სახლის მაკეტი </vt:lpstr>
      <vt:lpstr>ასევე სამ და ოთხფერდიანი ლაზური სახლი.  </vt:lpstr>
      <vt:lpstr>Презентация PowerPoint</vt:lpstr>
      <vt:lpstr>Презентация PowerPoint</vt:lpstr>
      <vt:lpstr>  ხარიტონ ახვლედიანის სახელობის  მუზეუმში დაცულია თითქმის ყველა ტიპის ექსპონატი, რაც აჭარის ისტორიას ეხება: მდიდრისა და ღარიბების სახლების მაკეტები, ნალიების მაკეტები, სამუშაო იარაღები, ხისგან დამზადებული ბოქლომი-„დათვა ბოყვა“,ჭურჭელი, მუსიკალური ინსტრუმენტები,   აჭარული სახლი....ყველაფერი რასაც ადამიანი ხელით შეხებია და გამოუყენებია ყოფა-ცხოვრებაში.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ყოფა-ცხოვრება ძველად აჭარაში  (მუზეუმის საგამოფენო სივრცეში ექსპონირებული მაკეტებისა და ექსპონატების    მასალების მიხედვით)</dc:title>
  <dc:creator>USER</dc:creator>
  <cp:lastModifiedBy>USER</cp:lastModifiedBy>
  <cp:revision>25</cp:revision>
  <dcterms:created xsi:type="dcterms:W3CDTF">2020-06-19T12:51:02Z</dcterms:created>
  <dcterms:modified xsi:type="dcterms:W3CDTF">2020-07-20T10:35:29Z</dcterms:modified>
</cp:coreProperties>
</file>