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32"/>
  </p:notesMasterIdLst>
  <p:sldIdLst>
    <p:sldId id="260" r:id="rId2"/>
    <p:sldId id="286" r:id="rId3"/>
    <p:sldId id="257" r:id="rId4"/>
    <p:sldId id="258" r:id="rId5"/>
    <p:sldId id="264" r:id="rId6"/>
    <p:sldId id="259" r:id="rId7"/>
    <p:sldId id="261" r:id="rId8"/>
    <p:sldId id="285" r:id="rId9"/>
    <p:sldId id="287" r:id="rId10"/>
    <p:sldId id="265"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9" r:id="rId28"/>
    <p:sldId id="288" r:id="rId29"/>
    <p:sldId id="283" r:id="rId30"/>
    <p:sldId id="29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5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AB617-AA21-4C26-9AC7-6438580D008F}" type="datetimeFigureOut">
              <a:rPr lang="ru-RU" smtClean="0"/>
              <a:t>15.11.2024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E8B748-178C-422C-AD92-BF6A658A01E4}" type="slidenum">
              <a:rPr lang="ru-RU" smtClean="0"/>
              <a:t>‹#›</a:t>
            </a:fld>
            <a:endParaRPr lang="ru-RU"/>
          </a:p>
        </p:txBody>
      </p:sp>
    </p:spTree>
    <p:extLst>
      <p:ext uri="{BB962C8B-B14F-4D97-AF65-F5344CB8AC3E}">
        <p14:creationId xmlns:p14="http://schemas.microsoft.com/office/powerpoint/2010/main" val="2352318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a:xfrm>
            <a:off x="5332412" y="5883275"/>
            <a:ext cx="4324044" cy="365125"/>
          </a:xfrm>
        </p:spPr>
        <p:txBody>
          <a:bodyPr/>
          <a:lstStyle/>
          <a:p>
            <a:endParaRPr lang="ru-RU"/>
          </a:p>
        </p:txBody>
      </p:sp>
      <p:sp>
        <p:nvSpPr>
          <p:cNvPr id="6" name="Slide Number Placeholder 5"/>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1111535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4A588A-EA82-4DAA-A88E-4BB1702374C8}" type="datetimeFigureOut">
              <a:rPr lang="ru-RU" smtClean="0"/>
              <a:t>15.11.2024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769614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9027962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4084861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2675365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3502107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27192361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2089732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311577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a:xfrm>
            <a:off x="10951856" y="5867131"/>
            <a:ext cx="551167" cy="365125"/>
          </a:xfrm>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2897057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4A588A-EA82-4DAA-A88E-4BB1702374C8}" type="datetimeFigureOut">
              <a:rPr lang="ru-RU" smtClean="0"/>
              <a:t>15.11.2024</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1414033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4A588A-EA82-4DAA-A88E-4BB1702374C8}" type="datetimeFigureOut">
              <a:rPr lang="ru-RU" smtClean="0"/>
              <a:t>15.11.2024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36544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94A588A-EA82-4DAA-A88E-4BB1702374C8}" type="datetimeFigureOut">
              <a:rPr lang="ru-RU" smtClean="0"/>
              <a:t>15.11.2024</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959600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94A588A-EA82-4DAA-A88E-4BB1702374C8}" type="datetimeFigureOut">
              <a:rPr lang="ru-RU" smtClean="0"/>
              <a:t>15.11.2024</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266156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4A588A-EA82-4DAA-A88E-4BB1702374C8}" type="datetimeFigureOut">
              <a:rPr lang="ru-RU" smtClean="0"/>
              <a:t>15.11.2024</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745239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4A588A-EA82-4DAA-A88E-4BB1702374C8}" type="datetimeFigureOut">
              <a:rPr lang="ru-RU" smtClean="0"/>
              <a:t>15.11.2024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60920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94A588A-EA82-4DAA-A88E-4BB1702374C8}" type="datetimeFigureOut">
              <a:rPr lang="ru-RU" smtClean="0"/>
              <a:t>15.11.2024</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C924BB59-9F12-4B51-B501-747C48E94759}" type="slidenum">
              <a:rPr lang="ru-RU" smtClean="0"/>
              <a:t>‹#›</a:t>
            </a:fld>
            <a:endParaRPr lang="ru-RU"/>
          </a:p>
        </p:txBody>
      </p:sp>
    </p:spTree>
    <p:extLst>
      <p:ext uri="{BB962C8B-B14F-4D97-AF65-F5344CB8AC3E}">
        <p14:creationId xmlns:p14="http://schemas.microsoft.com/office/powerpoint/2010/main" val="1619047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94A588A-EA82-4DAA-A88E-4BB1702374C8}" type="datetimeFigureOut">
              <a:rPr lang="ru-RU" smtClean="0"/>
              <a:t>15.11.2024</a:t>
            </a:fld>
            <a:endParaRPr lang="ru-RU"/>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ru-RU"/>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C924BB59-9F12-4B51-B501-747C48E94759}" type="slidenum">
              <a:rPr lang="ru-RU" smtClean="0"/>
              <a:t>‹#›</a:t>
            </a:fld>
            <a:endParaRPr lang="ru-RU"/>
          </a:p>
        </p:txBody>
      </p:sp>
    </p:spTree>
    <p:extLst>
      <p:ext uri="{BB962C8B-B14F-4D97-AF65-F5344CB8AC3E}">
        <p14:creationId xmlns:p14="http://schemas.microsoft.com/office/powerpoint/2010/main" val="571760080"/>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8.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8.xml"/><Relationship Id="rId1" Type="http://schemas.openxmlformats.org/officeDocument/2006/relationships/tags" Target="../tags/tag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4233" y="836927"/>
            <a:ext cx="6962272" cy="4825936"/>
          </a:xfrm>
          <a:prstGeom prst="rect">
            <a:avLst/>
          </a:prstGeom>
        </p:spPr>
      </p:pic>
    </p:spTree>
    <p:extLst>
      <p:ext uri="{BB962C8B-B14F-4D97-AF65-F5344CB8AC3E}">
        <p14:creationId xmlns:p14="http://schemas.microsoft.com/office/powerpoint/2010/main" val="351986123"/>
      </p:ext>
    </p:extLst>
  </p:cSld>
  <p:clrMapOvr>
    <a:masterClrMapping/>
  </p:clrMapOvr>
  <mc:AlternateContent xmlns:mc="http://schemas.openxmlformats.org/markup-compatibility/2006" xmlns:p14="http://schemas.microsoft.com/office/powerpoint/2010/main">
    <mc:Choice Requires="p14">
      <p:transition p14:dur="250" advClick="0" advTm="4000">
        <p:circle/>
      </p:transition>
    </mc:Choice>
    <mc:Fallback xmlns="">
      <p:transition advClick="0" advTm="4000">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796466" y="399495"/>
            <a:ext cx="7590408" cy="53798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000" cap="all" dirty="0">
                <a:solidFill>
                  <a:prstClr val="black"/>
                </a:solidFill>
              </a:rPr>
              <a:t/>
            </a:r>
            <a:br>
              <a:rPr lang="ka-GE" sz="2000" cap="all" dirty="0">
                <a:solidFill>
                  <a:prstClr val="black"/>
                </a:solidFill>
              </a:rPr>
            </a:br>
            <a:r>
              <a:rPr lang="ka-GE" sz="2000" cap="all" dirty="0">
                <a:solidFill>
                  <a:prstClr val="black"/>
                </a:solidFill>
              </a:rPr>
              <a:t>    </a:t>
            </a:r>
            <a:r>
              <a:rPr lang="en-US" sz="2000" cap="all" dirty="0" err="1">
                <a:solidFill>
                  <a:prstClr val="black"/>
                </a:solidFill>
                <a:latin typeface="Tw Cen MT" panose="020B0602020104020603"/>
              </a:rPr>
              <a:t>სასტუმრო</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ორიენტალი</a:t>
            </a:r>
            <a:r>
              <a:rPr lang="ka-GE" sz="2000" cap="all" dirty="0">
                <a:solidFill>
                  <a:prstClr val="black"/>
                </a:solidFill>
              </a:rPr>
              <a:t>ც</a:t>
            </a:r>
            <a:r>
              <a:rPr lang="en-US" sz="2000" cap="all" dirty="0">
                <a:solidFill>
                  <a:prstClr val="black"/>
                </a:solidFill>
                <a:latin typeface="Tw Cen MT" panose="020B0602020104020603"/>
              </a:rPr>
              <a:t>”</a:t>
            </a:r>
            <a:r>
              <a:rPr lang="ka-GE" sz="2000" cap="all" dirty="0">
                <a:solidFill>
                  <a:prstClr val="black"/>
                </a:solidFill>
              </a:rPr>
              <a:t>იყო</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პირველი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კლასის</a:t>
            </a:r>
            <a:r>
              <a:rPr lang="ka-GE" sz="2000" cap="all" dirty="0">
                <a:solidFill>
                  <a:prstClr val="black"/>
                </a:solidFill>
              </a:rPr>
              <a:t>,</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ჰქონდა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მშრალი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და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ნათელი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ნომრები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რომლებიც</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ღირდა</a:t>
            </a:r>
            <a:r>
              <a:rPr lang="en-US" sz="2000" cap="all" dirty="0">
                <a:solidFill>
                  <a:prstClr val="black"/>
                </a:solidFill>
                <a:latin typeface="Tw Cen MT" panose="020B0602020104020603"/>
              </a:rPr>
              <a:t> 1 </a:t>
            </a:r>
            <a:r>
              <a:rPr lang="en-US" sz="2000" cap="all" dirty="0" err="1">
                <a:solidFill>
                  <a:prstClr val="black"/>
                </a:solidFill>
                <a:latin typeface="Tw Cen MT" panose="020B0602020104020603"/>
              </a:rPr>
              <a:t>მანეთი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და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უფრო</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ძვირი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ფუნქციონირებდა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პირველი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კლასის</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რესტორანი</a:t>
            </a:r>
            <a:r>
              <a:rPr lang="ka-GE" sz="2000" cap="all" dirty="0">
                <a:solidFill>
                  <a:prstClr val="black"/>
                </a:solidFill>
              </a:rPr>
              <a:t>, </a:t>
            </a:r>
            <a:r>
              <a:rPr lang="en-US" sz="2000" cap="all" dirty="0" err="1">
                <a:solidFill>
                  <a:prstClr val="black"/>
                </a:solidFill>
                <a:latin typeface="Tw Cen MT" panose="020B0602020104020603"/>
              </a:rPr>
              <a:t>ზღვისა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და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მტკნარი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წყლის</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აბაზანა</a:t>
            </a:r>
            <a:r>
              <a:rPr lang="ka-GE" sz="2000" cap="all" dirty="0">
                <a:solidFill>
                  <a:prstClr val="black"/>
                </a:solidFill>
              </a:rPr>
              <a:t>,</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ელექტრონული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განათება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იყო</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ჟურნალები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და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გაზეთები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ადგილობრივ</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რუსულ</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და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საზღვარგარეთულ</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ენებზე</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ტელეფონი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ჰყავდა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თარჯიმანი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შენობა</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იყო</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კურტ-ოღლის</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სასტუმროს</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მფლობელი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კი</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იყო</a:t>
            </a:r>
            <a:r>
              <a:rPr lang="en-US" sz="2000" cap="all" dirty="0">
                <a:solidFill>
                  <a:prstClr val="black"/>
                </a:solidFill>
                <a:latin typeface="Tw Cen MT" panose="020B0602020104020603"/>
              </a:rPr>
              <a:t> </a:t>
            </a:r>
            <a:r>
              <a:rPr lang="en-US" sz="2000" cap="all" dirty="0" err="1">
                <a:solidFill>
                  <a:prstClr val="black"/>
                </a:solidFill>
                <a:latin typeface="Tw Cen MT" panose="020B0602020104020603"/>
              </a:rPr>
              <a:t>ე.ს.ბერძენიშვილი</a:t>
            </a:r>
            <a:r>
              <a:rPr lang="ka-GE" sz="2000" cap="all" dirty="0">
                <a:solidFill>
                  <a:prstClr val="black"/>
                </a:solidFill>
              </a:rPr>
              <a:t>.  </a:t>
            </a:r>
          </a:p>
          <a:p>
            <a:pPr algn="ctr"/>
            <a:r>
              <a:rPr lang="ka-GE" sz="2000" cap="all" dirty="0">
                <a:solidFill>
                  <a:prstClr val="black"/>
                </a:solidFill>
              </a:rPr>
              <a:t>უცხოელი  სტუმრების გარდა სასტუმრო 1918 წლის მაის-ივნისში მასპინძლობდა საქართველოს სამთავრობო დელეგაციას.</a:t>
            </a:r>
            <a:br>
              <a:rPr lang="ka-GE" sz="2000" cap="all" dirty="0">
                <a:solidFill>
                  <a:prstClr val="black"/>
                </a:solidFill>
              </a:rPr>
            </a:br>
            <a:r>
              <a:rPr lang="ka-GE" sz="2000" cap="all" dirty="0">
                <a:solidFill>
                  <a:prstClr val="black"/>
                </a:solidFill>
              </a:rPr>
              <a:t>  1922 წელს ორივე სასტუმრო მუნიციპალიზაციას დაექვემდებარა და საბჟოთა პერიოდში შენობებში აჭარის შინაგან საქმეთა სამმართველო ფუნქციონირებდა.</a:t>
            </a:r>
            <a:endParaRPr lang="ru-RU" b="1" dirty="0"/>
          </a:p>
        </p:txBody>
      </p:sp>
    </p:spTree>
    <p:extLst>
      <p:ext uri="{BB962C8B-B14F-4D97-AF65-F5344CB8AC3E}">
        <p14:creationId xmlns:p14="http://schemas.microsoft.com/office/powerpoint/2010/main" val="2287047687"/>
      </p:ext>
    </p:extLst>
  </p:cSld>
  <p:clrMapOvr>
    <a:masterClrMapping/>
  </p:clrMapOvr>
  <mc:AlternateContent xmlns:mc="http://schemas.openxmlformats.org/markup-compatibility/2006" xmlns:p14="http://schemas.microsoft.com/office/powerpoint/2010/main">
    <mc:Choice Requires="p14">
      <p:transition spd="slow" p14:dur="2500" advClick="0" advTm="16000"/>
    </mc:Choice>
    <mc:Fallback xmlns="">
      <p:transition spd="slow" advClick="0" advTm="16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33127" y="456591"/>
            <a:ext cx="8784321" cy="1143144"/>
          </a:xfrm>
        </p:spPr>
        <p:txBody>
          <a:bodyPr>
            <a:normAutofit fontScale="90000"/>
          </a:bodyPr>
          <a:lstStyle/>
          <a:p>
            <a:pPr algn="r"/>
            <a:r>
              <a:rPr lang="ka-GE" dirty="0"/>
              <a:t>   </a:t>
            </a:r>
            <a:r>
              <a:rPr lang="ka-GE" sz="1600" dirty="0"/>
              <a:t>სასტუმროების  „ბელ ვიუ“-სა და  „ორიენტალის“ ადგილას 2018-2019 წლებში ახალი სასტუმრო </a:t>
            </a:r>
            <a:r>
              <a:rPr lang="en-US" sz="1600" dirty="0"/>
              <a:t/>
            </a:r>
            <a:br>
              <a:rPr lang="en-US" sz="1600" dirty="0"/>
            </a:br>
            <a:r>
              <a:rPr lang="en-US" sz="1600" dirty="0"/>
              <a:t>                                                                 </a:t>
            </a:r>
            <a:r>
              <a:rPr lang="en-US" sz="1600" b="1" dirty="0"/>
              <a:t>“ RUUMS  HOTELS”</a:t>
            </a:r>
            <a:r>
              <a:rPr lang="ka-GE" sz="1600" b="1" dirty="0"/>
              <a:t> </a:t>
            </a:r>
            <a:r>
              <a:rPr lang="ka-GE" sz="1600" dirty="0"/>
              <a:t>აშენდა</a:t>
            </a: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72506" y="2362884"/>
            <a:ext cx="4731440" cy="3026470"/>
          </a:xfrm>
        </p:spPr>
      </p:pic>
    </p:spTree>
    <p:extLst>
      <p:ext uri="{BB962C8B-B14F-4D97-AF65-F5344CB8AC3E}">
        <p14:creationId xmlns:p14="http://schemas.microsoft.com/office/powerpoint/2010/main" val="682599722"/>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81555" y="342899"/>
            <a:ext cx="9570639" cy="1482725"/>
          </a:xfrm>
        </p:spPr>
        <p:txBody>
          <a:bodyPr>
            <a:normAutofit/>
          </a:bodyPr>
          <a:lstStyle/>
          <a:p>
            <a:pPr algn="ctr"/>
            <a:r>
              <a:rPr lang="en-US" sz="2400" dirty="0"/>
              <a:t>     </a:t>
            </a:r>
            <a:r>
              <a:rPr lang="ka-GE" sz="2000" dirty="0"/>
              <a:t>სანაპიროზე  მდებარეობდა სასტუმრო „</a:t>
            </a:r>
            <a:r>
              <a:rPr lang="ka-GE" sz="2000" b="1" dirty="0"/>
              <a:t>ნეაპოლიც</a:t>
            </a:r>
            <a:r>
              <a:rPr lang="en-US" sz="2000" dirty="0"/>
              <a:t>,</a:t>
            </a:r>
            <a:r>
              <a:rPr lang="ka-GE" sz="2000" dirty="0"/>
              <a:t>“რომელიც სანაპიროს (ახლ. გოგებაშვილის), ქუთაისის და თათრის (ახლ.ხულოს) ქუჩებზე იყო განთავსებული. სასტუმრო მემლი-ზადე სანდას საკუთრება იყო.</a:t>
            </a:r>
            <a:endParaRPr lang="ru-RU" sz="20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95604" y="1825625"/>
            <a:ext cx="7467599" cy="4593104"/>
          </a:xfrm>
        </p:spPr>
      </p:pic>
    </p:spTree>
    <p:extLst>
      <p:ext uri="{BB962C8B-B14F-4D97-AF65-F5344CB8AC3E}">
        <p14:creationId xmlns:p14="http://schemas.microsoft.com/office/powerpoint/2010/main" val="1583541584"/>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71255" y="162017"/>
            <a:ext cx="10018713" cy="1752599"/>
          </a:xfrm>
        </p:spPr>
        <p:txBody>
          <a:bodyPr>
            <a:normAutofit/>
          </a:bodyPr>
          <a:lstStyle/>
          <a:p>
            <a:r>
              <a:rPr lang="en-US" sz="1600" dirty="0"/>
              <a:t>    </a:t>
            </a:r>
            <a:r>
              <a:rPr lang="ka-GE" sz="1600" dirty="0"/>
              <a:t>1922 წელს სასტუმრო   „ნეაპოლი’’ მუნიციპალიზაციას დაექვემდებარა და მრავალფუნქციური დანიშნულება შეიძინა. სხვადასხვა წლებში ამ სახლში ცხოვრობდა პოლონელი მხატვარი ზიგმუნდ ვალიშევსკი და აჭარის დამსახურებული მხატვარი გრაჩ სეჩენიანი.</a:t>
            </a:r>
            <a:br>
              <a:rPr lang="ka-GE" sz="1600" dirty="0"/>
            </a:br>
            <a:r>
              <a:rPr lang="ka-GE" sz="1600" dirty="0"/>
              <a:t>                 1948 წლიდან შენობის პირველ სართულზე ბავშვთა სამხატვრო სკოლა ფუნქციონირებს.</a:t>
            </a:r>
            <a:endParaRPr lang="ru-RU" sz="1600"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833364" y="2051203"/>
            <a:ext cx="7494494" cy="4494493"/>
          </a:xfrm>
        </p:spPr>
      </p:pic>
    </p:spTree>
    <p:extLst>
      <p:ext uri="{BB962C8B-B14F-4D97-AF65-F5344CB8AC3E}">
        <p14:creationId xmlns:p14="http://schemas.microsoft.com/office/powerpoint/2010/main" val="1387169867"/>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5603" t="1767" r="4029" b="3532"/>
          <a:stretch/>
        </p:blipFill>
        <p:spPr>
          <a:xfrm>
            <a:off x="6178183" y="811088"/>
            <a:ext cx="4625789" cy="5289177"/>
          </a:xfrm>
        </p:spPr>
      </p:pic>
      <p:sp>
        <p:nvSpPr>
          <p:cNvPr id="4" name="Текст 3"/>
          <p:cNvSpPr>
            <a:spLocks noGrp="1"/>
          </p:cNvSpPr>
          <p:nvPr>
            <p:ph type="body" sz="half" idx="2"/>
          </p:nvPr>
        </p:nvSpPr>
        <p:spPr>
          <a:xfrm>
            <a:off x="1388028" y="0"/>
            <a:ext cx="4222660" cy="6100265"/>
          </a:xfrm>
        </p:spPr>
        <p:txBody>
          <a:bodyPr>
            <a:normAutofit/>
          </a:bodyPr>
          <a:lstStyle/>
          <a:p>
            <a:endParaRPr lang="ka-GE" dirty="0"/>
          </a:p>
          <a:p>
            <a:endParaRPr lang="ka-GE" dirty="0"/>
          </a:p>
          <a:p>
            <a:pPr algn="ctr"/>
            <a:r>
              <a:rPr lang="ka-GE" sz="2400" dirty="0"/>
              <a:t>ყველაზე ბევრი სასტუმრო მდებარეობდა მიხეილის ქუჩაზე (დღევანდელი ზვიად გამსახურდიას ქუჩა),რომელიც სავაჭრო და ხალხმრავალი  ქუჩა იყო. აქ განთავსებული იყო ბანკები,მაღაზიები,სახელოსნოები, საპარიკმახეროები და სხვ</a:t>
            </a:r>
            <a:r>
              <a:rPr lang="ka-GE" dirty="0"/>
              <a:t>.</a:t>
            </a:r>
            <a:endParaRPr lang="ru-RU" dirty="0"/>
          </a:p>
        </p:txBody>
      </p:sp>
    </p:spTree>
    <p:extLst>
      <p:ext uri="{BB962C8B-B14F-4D97-AF65-F5344CB8AC3E}">
        <p14:creationId xmlns:p14="http://schemas.microsoft.com/office/powerpoint/2010/main" val="110328563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11408" y="1109709"/>
            <a:ext cx="5263575" cy="4114198"/>
          </a:xfrm>
        </p:spPr>
      </p:pic>
      <p:sp>
        <p:nvSpPr>
          <p:cNvPr id="4" name="Текст 3"/>
          <p:cNvSpPr>
            <a:spLocks noGrp="1"/>
          </p:cNvSpPr>
          <p:nvPr>
            <p:ph type="body" sz="half" idx="2"/>
          </p:nvPr>
        </p:nvSpPr>
        <p:spPr>
          <a:xfrm>
            <a:off x="1446260" y="1109709"/>
            <a:ext cx="3932237" cy="4873625"/>
          </a:xfrm>
        </p:spPr>
        <p:txBody>
          <a:bodyPr>
            <a:normAutofit/>
          </a:bodyPr>
          <a:lstStyle/>
          <a:p>
            <a:pPr algn="ctr"/>
            <a:r>
              <a:rPr lang="ka-GE" sz="1800" dirty="0"/>
              <a:t>მიხეილის ქ. N 6- ში მდებარეობდა ქალაქის საუკეთესო სასტუმრო </a:t>
            </a:r>
            <a:r>
              <a:rPr lang="ka-GE" sz="1800" b="1" dirty="0"/>
              <a:t>„ფრანცია</a:t>
            </a:r>
            <a:r>
              <a:rPr lang="ka-GE" sz="1800" dirty="0"/>
              <a:t>“.შენობა ეკუთვნოდა ბახმეტიევს,ხოლო შემნახველი იყო რ.კახიანი. </a:t>
            </a:r>
            <a:br>
              <a:rPr lang="ka-GE" sz="1800" dirty="0"/>
            </a:br>
            <a:r>
              <a:rPr lang="ka-GE" sz="1800" dirty="0"/>
              <a:t>სასტუმრო შენობის მეორე სართულზე იყო განთავსებული,პირველ სართულზე კი სხვადასხვა ობიექტები. სასტუმროს ჰქონდა სრული კომფორტი:  იყო ტელეფონი, აბაზანა და რესტორანი საუკეთესო ევროპული და აზიური კერძებით. ნომრების ფასი იწყებოდა 1 მანეთიდან. ჰყავდა თარჯიმანი და კომისიონერი.</a:t>
            </a:r>
            <a:endParaRPr lang="ru-RU" sz="1800" dirty="0"/>
          </a:p>
        </p:txBody>
      </p:sp>
    </p:spTree>
    <p:extLst>
      <p:ext uri="{BB962C8B-B14F-4D97-AF65-F5344CB8AC3E}">
        <p14:creationId xmlns:p14="http://schemas.microsoft.com/office/powerpoint/2010/main" val="1196327229"/>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03978" y="633255"/>
            <a:ext cx="6278189" cy="4331190"/>
          </a:xfrm>
        </p:spPr>
      </p:pic>
      <p:sp>
        <p:nvSpPr>
          <p:cNvPr id="4" name="Текст 3"/>
          <p:cNvSpPr>
            <a:spLocks noGrp="1"/>
          </p:cNvSpPr>
          <p:nvPr>
            <p:ph type="body" sz="half" idx="2"/>
          </p:nvPr>
        </p:nvSpPr>
        <p:spPr>
          <a:xfrm>
            <a:off x="1123873" y="793096"/>
            <a:ext cx="3932237" cy="4881563"/>
          </a:xfrm>
        </p:spPr>
        <p:txBody>
          <a:bodyPr/>
          <a:lstStyle/>
          <a:p>
            <a:r>
              <a:rPr lang="en-US" dirty="0"/>
              <a:t>  </a:t>
            </a:r>
          </a:p>
          <a:p>
            <a:pPr algn="ctr"/>
            <a:r>
              <a:rPr lang="en-US" dirty="0"/>
              <a:t>     </a:t>
            </a:r>
            <a:r>
              <a:rPr lang="ka-GE" sz="2400" dirty="0"/>
              <a:t>1922 წელს სასტუმრო „ფრანცია“  მუნიციპალიზაციას დაექვემდებარა.შემდეგ შენობამ მრავალფუნქციური დანიშნულება შეიძინა.წლების განმავლობაში პირველ სართულზე რესტორანი „ბათუმი“ ფუნქციონირებდა.</a:t>
            </a:r>
            <a:endParaRPr lang="ru-RU" sz="2400" dirty="0"/>
          </a:p>
        </p:txBody>
      </p:sp>
    </p:spTree>
    <p:extLst>
      <p:ext uri="{BB962C8B-B14F-4D97-AF65-F5344CB8AC3E}">
        <p14:creationId xmlns:p14="http://schemas.microsoft.com/office/powerpoint/2010/main" val="1196185728"/>
      </p:ext>
    </p:extLst>
  </p:cSld>
  <p:clrMapOvr>
    <a:masterClrMapping/>
  </p:clrMapOvr>
  <mc:AlternateContent xmlns:mc="http://schemas.openxmlformats.org/markup-compatibility/2006" xmlns:p14="http://schemas.microsoft.com/office/powerpoint/2010/main">
    <mc:Choice Requires="p14">
      <p:transition spd="slow" p14:dur="2000" advClick="0" advTm="12189"/>
    </mc:Choice>
    <mc:Fallback xmlns="">
      <p:transition spd="slow" advClick="0" advTm="1218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27776" y="1004667"/>
            <a:ext cx="3361208" cy="410896"/>
          </a:xfrm>
        </p:spPr>
        <p:txBody>
          <a:bodyPr>
            <a:normAutofit/>
          </a:bodyPr>
          <a:lstStyle/>
          <a:p>
            <a:r>
              <a:rPr lang="ka-GE" sz="1800" dirty="0"/>
              <a:t>      სასტუმრო </a:t>
            </a:r>
            <a:r>
              <a:rPr lang="ka-GE" sz="1800" b="1" dirty="0"/>
              <a:t>„ლონდონი</a:t>
            </a:r>
            <a:r>
              <a:rPr lang="ka-GE" sz="1800" dirty="0"/>
              <a:t>“</a:t>
            </a:r>
            <a:endParaRPr lang="ru-RU" sz="1800" dirty="0"/>
          </a:p>
        </p:txBody>
      </p:sp>
      <p:pic>
        <p:nvPicPr>
          <p:cNvPr id="5" name="Объект 4"/>
          <p:cNvPicPr>
            <a:picLocks noGrp="1" noChangeAspect="1"/>
          </p:cNvPicPr>
          <p:nvPr>
            <p:ph idx="1"/>
          </p:nvPr>
        </p:nvPicPr>
        <p:blipFill rotWithShape="1">
          <a:blip r:embed="rId2">
            <a:extLst>
              <a:ext uri="{28A0092B-C50C-407E-A947-70E740481C1C}">
                <a14:useLocalDpi xmlns:a14="http://schemas.microsoft.com/office/drawing/2010/main" val="0"/>
              </a:ext>
            </a:extLst>
          </a:blip>
          <a:srcRect l="-420" t="-1132" b="21227"/>
          <a:stretch/>
        </p:blipFill>
        <p:spPr>
          <a:xfrm>
            <a:off x="6566604" y="787589"/>
            <a:ext cx="4285129" cy="4840941"/>
          </a:xfrm>
        </p:spPr>
      </p:pic>
      <p:sp>
        <p:nvSpPr>
          <p:cNvPr id="4" name="Текст 3"/>
          <p:cNvSpPr>
            <a:spLocks noGrp="1"/>
          </p:cNvSpPr>
          <p:nvPr>
            <p:ph type="body" sz="half" idx="2"/>
          </p:nvPr>
        </p:nvSpPr>
        <p:spPr>
          <a:xfrm>
            <a:off x="1727776" y="1590897"/>
            <a:ext cx="3505199" cy="4262436"/>
          </a:xfrm>
        </p:spPr>
        <p:txBody>
          <a:bodyPr/>
          <a:lstStyle/>
          <a:p>
            <a:pPr algn="ctr"/>
            <a:r>
              <a:rPr lang="ka-GE" sz="2000" dirty="0"/>
              <a:t> მიხეილის ქუჩაზე N  13 მდებარეობდა სასტუმრო „ლონდონი“, რომელიც ეკუთვნოდა კეჭაყმაძეს, ღლონტსა და ბიუკლი ოღლის. </a:t>
            </a:r>
            <a:br>
              <a:rPr lang="ka-GE" sz="2000" dirty="0"/>
            </a:br>
            <a:r>
              <a:rPr lang="ka-GE" sz="2000" dirty="0"/>
              <a:t> სასტუმრო აღჭურვილი იყო სრული კომფორტით. ჰქონდა ბაღი „ვერანდა“ და რესტორანი ევროპული და აზიური სამზარეულოთი. ნომრები ღირდა 75 კაპიკიდან 3 მანეთამდე</a:t>
            </a:r>
            <a:r>
              <a:rPr lang="ka-GE" dirty="0"/>
              <a:t>.</a:t>
            </a:r>
            <a:endParaRPr lang="ru-RU" dirty="0"/>
          </a:p>
        </p:txBody>
      </p:sp>
    </p:spTree>
    <p:extLst>
      <p:ext uri="{BB962C8B-B14F-4D97-AF65-F5344CB8AC3E}">
        <p14:creationId xmlns:p14="http://schemas.microsoft.com/office/powerpoint/2010/main" val="2158138545"/>
      </p:ext>
    </p:extLst>
  </p:cSld>
  <p:clrMapOvr>
    <a:masterClrMapping/>
  </p:clrMapOvr>
  <mc:AlternateContent xmlns:mc="http://schemas.openxmlformats.org/markup-compatibility/2006" xmlns:p14="http://schemas.microsoft.com/office/powerpoint/2010/main">
    <mc:Choice Requires="p14">
      <p:transition spd="slow" p14:dur="2000" advClick="0" advTm="14000"/>
    </mc:Choice>
    <mc:Fallback xmlns="">
      <p:transition spd="slow" advClick="0" advTm="14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3"/>
          <a:stretch>
            <a:fillRect/>
          </a:stretch>
        </p:blipFill>
        <p:spPr>
          <a:xfrm>
            <a:off x="5698093" y="987425"/>
            <a:ext cx="6172200" cy="4416125"/>
          </a:xfrm>
        </p:spPr>
      </p:pic>
      <p:sp>
        <p:nvSpPr>
          <p:cNvPr id="4" name="Текст 3"/>
          <p:cNvSpPr>
            <a:spLocks noGrp="1"/>
          </p:cNvSpPr>
          <p:nvPr>
            <p:ph type="body" sz="half" idx="2"/>
          </p:nvPr>
        </p:nvSpPr>
        <p:spPr>
          <a:xfrm>
            <a:off x="1310305" y="561296"/>
            <a:ext cx="4255994" cy="5502152"/>
          </a:xfrm>
        </p:spPr>
        <p:txBody>
          <a:bodyPr>
            <a:normAutofit/>
          </a:bodyPr>
          <a:lstStyle/>
          <a:p>
            <a:pPr algn="ctr"/>
            <a:r>
              <a:rPr lang="ka-GE" sz="1600" dirty="0"/>
              <a:t>1922 წელს სასტუმრო „ლონდონის“  შენობა მუნიციპალიზაციას დაექვემდებარა. საბჭოთა პერიოდში აქ „ბათუმმრეწვაჭრობის“ კანტორა ფუნქციონირებდა.</a:t>
            </a:r>
          </a:p>
          <a:p>
            <a:pPr algn="ctr"/>
            <a:r>
              <a:rPr lang="ka-GE" sz="1600" dirty="0"/>
              <a:t> </a:t>
            </a:r>
            <a:r>
              <a:rPr lang="en-US" sz="1600" dirty="0"/>
              <a:t>XX</a:t>
            </a:r>
            <a:r>
              <a:rPr lang="ka-GE" sz="1600" dirty="0"/>
              <a:t> საუკუნის 90-ინ წლებში ძველი შენობა გასხვისდა. ინვენსტიცია განახორციელა აზერბაიჯანულმა კომპანია „დივან სუით ჯგუფმა“</a:t>
            </a:r>
            <a:r>
              <a:rPr lang="en-US" sz="1600" dirty="0"/>
              <a:t> </a:t>
            </a:r>
            <a:r>
              <a:rPr lang="ka-GE" sz="1600" dirty="0"/>
              <a:t>და 2012 წელს აქ აშენდა ხუთვარსკვალვიანი სასტუმრო „დივანი“,რომელიც მოიცავს 65 ნომერს, ორ საკონფერენციო დარბაზს, გამაჯანსაღებელ სპა ცენტრს. სასტუმრო გამოირჩევა კეთილმოწყობითა და შთამბეჭდავი არქიტექტურით. ნომრების ფასი 100-დან 250 დოლარამდეა</a:t>
            </a:r>
            <a:endParaRPr lang="ru-RU" sz="1600" dirty="0"/>
          </a:p>
        </p:txBody>
      </p:sp>
    </p:spTree>
    <p:custDataLst>
      <p:tags r:id="rId1"/>
    </p:custDataLst>
    <p:extLst>
      <p:ext uri="{BB962C8B-B14F-4D97-AF65-F5344CB8AC3E}">
        <p14:creationId xmlns:p14="http://schemas.microsoft.com/office/powerpoint/2010/main" val="1982107212"/>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2741" y="596893"/>
            <a:ext cx="3932237" cy="519954"/>
          </a:xfrm>
        </p:spPr>
        <p:txBody>
          <a:bodyPr>
            <a:normAutofit/>
          </a:bodyPr>
          <a:lstStyle/>
          <a:p>
            <a:pPr algn="ctr"/>
            <a:r>
              <a:rPr lang="ka-GE" sz="2000" dirty="0"/>
              <a:t>სასტუმრო „</a:t>
            </a:r>
            <a:r>
              <a:rPr lang="ka-GE" sz="2000" b="1" dirty="0"/>
              <a:t>არმენია</a:t>
            </a:r>
            <a:r>
              <a:rPr lang="ka-GE" b="1" dirty="0"/>
              <a:t>“</a:t>
            </a:r>
            <a:endParaRPr lang="ru-RU" b="1" dirty="0"/>
          </a:p>
        </p:txBody>
      </p:sp>
      <p:pic>
        <p:nvPicPr>
          <p:cNvPr id="5" name="Объект 4"/>
          <p:cNvPicPr>
            <a:picLocks noGrp="1" noChangeAspect="1"/>
          </p:cNvPicPr>
          <p:nvPr>
            <p:ph idx="1"/>
          </p:nvPr>
        </p:nvPicPr>
        <p:blipFill>
          <a:blip r:embed="rId2"/>
          <a:stretch>
            <a:fillRect/>
          </a:stretch>
        </p:blipFill>
        <p:spPr>
          <a:xfrm>
            <a:off x="6184253" y="1476957"/>
            <a:ext cx="5878063" cy="3904086"/>
          </a:xfrm>
        </p:spPr>
      </p:pic>
      <p:sp>
        <p:nvSpPr>
          <p:cNvPr id="4" name="Текст 3"/>
          <p:cNvSpPr>
            <a:spLocks noGrp="1"/>
          </p:cNvSpPr>
          <p:nvPr>
            <p:ph type="body" sz="half" idx="2"/>
          </p:nvPr>
        </p:nvSpPr>
        <p:spPr>
          <a:xfrm>
            <a:off x="1657490" y="1871296"/>
            <a:ext cx="3932237" cy="3811588"/>
          </a:xfrm>
        </p:spPr>
        <p:txBody>
          <a:bodyPr>
            <a:normAutofit/>
          </a:bodyPr>
          <a:lstStyle/>
          <a:p>
            <a:pPr algn="ctr"/>
            <a:r>
              <a:rPr lang="ka-GE" dirty="0"/>
              <a:t>მიხეილის ქუჩაზე N11, ოკლობჟინსკის(ახლ. კოსტავას) N14-ში მდებარე კუთხის სახლში, რომელიც მ.გევორქიანის საკუთრება იყო, განთავსებული იყო სასტუმრო „არმენია“.1922 წლის მუნიციპალიზაციის შემდეგ შენობის მეორე სართული საცხოვრებელ ფართად გადაკეთდა. I სართულზე რამდენიმე სავაჭრო ობიექტი განთავსდა. შენობას იგივე ფუნქცია აქვს დღესაც, თუმცა ამჟამად პირვანდელი იერსახე დაკარგული აქვს.</a:t>
            </a:r>
            <a:endParaRPr lang="ru-RU" dirty="0"/>
          </a:p>
        </p:txBody>
      </p:sp>
    </p:spTree>
    <p:extLst>
      <p:ext uri="{BB962C8B-B14F-4D97-AF65-F5344CB8AC3E}">
        <p14:creationId xmlns:p14="http://schemas.microsoft.com/office/powerpoint/2010/main" val="4247322416"/>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290735" y="112763"/>
            <a:ext cx="8735034" cy="2262781"/>
          </a:xfrm>
          <a:ln w="76200">
            <a:solidFill>
              <a:schemeClr val="bg2">
                <a:lumMod val="75000"/>
              </a:schemeClr>
            </a:solidFill>
          </a:ln>
        </p:spPr>
        <p:txBody>
          <a:bodyPr>
            <a:normAutofit/>
          </a:bodyPr>
          <a:lstStyle/>
          <a:p>
            <a:pPr algn="ctr"/>
            <a:r>
              <a:rPr lang="ka-GE" sz="4000" dirty="0"/>
              <a:t>სასტუმროები ბათუმში </a:t>
            </a:r>
            <a:r>
              <a:rPr lang="en-US" sz="4000" dirty="0"/>
              <a:t>XIX</a:t>
            </a:r>
            <a:r>
              <a:rPr lang="ka-GE" sz="4000" dirty="0"/>
              <a:t> საუკუნის ბოლოსა და </a:t>
            </a:r>
            <a:r>
              <a:rPr lang="en-US" sz="4000" dirty="0"/>
              <a:t> XX</a:t>
            </a:r>
            <a:r>
              <a:rPr lang="ka-GE" sz="4000" dirty="0"/>
              <a:t> საუკუნის დასაწყისში</a:t>
            </a:r>
            <a:endParaRPr lang="ru-RU" sz="4000" dirty="0"/>
          </a:p>
        </p:txBody>
      </p:sp>
      <p:sp>
        <p:nvSpPr>
          <p:cNvPr id="3" name="Подзаголовок 2"/>
          <p:cNvSpPr>
            <a:spLocks noGrp="1"/>
          </p:cNvSpPr>
          <p:nvPr>
            <p:ph type="subTitle" idx="1"/>
          </p:nvPr>
        </p:nvSpPr>
        <p:spPr>
          <a:xfrm>
            <a:off x="1953088" y="3854187"/>
            <a:ext cx="9410329" cy="2731252"/>
          </a:xfrm>
        </p:spPr>
        <p:txBody>
          <a:bodyPr>
            <a:noAutofit/>
          </a:bodyPr>
          <a:lstStyle/>
          <a:p>
            <a:pPr algn="r"/>
            <a:r>
              <a:rPr lang="ka-GE" sz="2000" dirty="0"/>
              <a:t>                                                               რუსუდან კობრავა</a:t>
            </a:r>
          </a:p>
          <a:p>
            <a:pPr algn="r"/>
            <a:r>
              <a:rPr lang="ka-GE" sz="2000" dirty="0"/>
              <a:t>                             ხარიტონ ახვლედიანის სახელობის მუზეუმის </a:t>
            </a:r>
          </a:p>
          <a:p>
            <a:pPr algn="r"/>
            <a:r>
              <a:rPr lang="ka-GE" sz="2000" dirty="0"/>
              <a:t>                                 ისტორიის მიმართულების ხელმძღვანელი</a:t>
            </a:r>
          </a:p>
          <a:p>
            <a:pPr algn="r"/>
            <a:r>
              <a:rPr lang="ka-GE" sz="2000" dirty="0"/>
              <a:t>                                                    </a:t>
            </a:r>
            <a:r>
              <a:rPr lang="ka-GE" dirty="0"/>
              <a:t>ბათუმი</a:t>
            </a:r>
          </a:p>
          <a:p>
            <a:pPr algn="r"/>
            <a:r>
              <a:rPr lang="ka-GE" dirty="0"/>
              <a:t>                                                                  202</a:t>
            </a:r>
            <a:r>
              <a:rPr lang="en-US" dirty="0"/>
              <a:t>3</a:t>
            </a:r>
            <a:endParaRPr lang="ru-RU" sz="2000" dirty="0"/>
          </a:p>
        </p:txBody>
      </p:sp>
    </p:spTree>
    <p:extLst>
      <p:ext uri="{BB962C8B-B14F-4D97-AF65-F5344CB8AC3E}">
        <p14:creationId xmlns:p14="http://schemas.microsoft.com/office/powerpoint/2010/main" val="2715003574"/>
      </p:ext>
    </p:extLst>
  </p:cSld>
  <p:clrMapOvr>
    <a:masterClrMapping/>
  </p:clrMapOvr>
  <mc:AlternateContent xmlns:mc="http://schemas.openxmlformats.org/markup-compatibility/2006" xmlns:p14="http://schemas.microsoft.com/office/powerpoint/2010/main">
    <mc:Choice Requires="p14">
      <p:transition spd="slow" advClick="0" advTm="5000">
        <p14:flash/>
      </p:transition>
    </mc:Choice>
    <mc:Fallback xmlns="">
      <p:transition spd="slow" advClick="0" advTm="5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52492" y="962682"/>
            <a:ext cx="3932237" cy="597568"/>
          </a:xfrm>
        </p:spPr>
        <p:txBody>
          <a:bodyPr/>
          <a:lstStyle/>
          <a:p>
            <a:r>
              <a:rPr lang="ka-GE" sz="2000" dirty="0"/>
              <a:t>      სასტუმრო </a:t>
            </a:r>
            <a:r>
              <a:rPr lang="ka-GE" sz="2000" b="1" dirty="0"/>
              <a:t>„ბორჯომი</a:t>
            </a:r>
            <a:r>
              <a:rPr lang="ka-GE" dirty="0"/>
              <a:t>“</a:t>
            </a:r>
            <a:endParaRPr lang="ru-RU" dirty="0"/>
          </a:p>
        </p:txBody>
      </p:sp>
      <p:pic>
        <p:nvPicPr>
          <p:cNvPr id="5" name="Объект 4"/>
          <p:cNvPicPr>
            <a:picLocks noGrp="1" noChangeAspect="1"/>
          </p:cNvPicPr>
          <p:nvPr>
            <p:ph idx="1"/>
          </p:nvPr>
        </p:nvPicPr>
        <p:blipFill>
          <a:blip r:embed="rId2"/>
          <a:stretch>
            <a:fillRect/>
          </a:stretch>
        </p:blipFill>
        <p:spPr>
          <a:xfrm>
            <a:off x="5846643" y="1843208"/>
            <a:ext cx="5430724" cy="4237474"/>
          </a:xfrm>
        </p:spPr>
      </p:pic>
      <p:sp>
        <p:nvSpPr>
          <p:cNvPr id="4" name="Текст 3"/>
          <p:cNvSpPr>
            <a:spLocks noGrp="1"/>
          </p:cNvSpPr>
          <p:nvPr>
            <p:ph type="body" sz="half" idx="2"/>
          </p:nvPr>
        </p:nvSpPr>
        <p:spPr>
          <a:xfrm>
            <a:off x="1713411" y="2031443"/>
            <a:ext cx="3505199" cy="4262436"/>
          </a:xfrm>
        </p:spPr>
        <p:txBody>
          <a:bodyPr/>
          <a:lstStyle/>
          <a:p>
            <a:pPr algn="ctr"/>
            <a:r>
              <a:rPr lang="ka-GE" sz="1600" dirty="0"/>
              <a:t>მიხეილის ქუჩაზე </a:t>
            </a:r>
            <a:r>
              <a:rPr lang="ka-GE" sz="2000" dirty="0"/>
              <a:t>N 34-ში,საკუთარ სახლში ვინმე ს.გ.ტერტერიანს გახსნილი ჰქონდა   საოჯახო ტიპის სასტუმრო სახელწოდებით „ბორჯომი“.შენობაში იყო სისუფთავე და სიწყნარე.ნომრები 50 კაპიკიდან 2 მანეთამდე ღირდა.</a:t>
            </a:r>
            <a:endParaRPr lang="ru-RU" sz="2000" dirty="0"/>
          </a:p>
        </p:txBody>
      </p:sp>
    </p:spTree>
    <p:extLst>
      <p:ext uri="{BB962C8B-B14F-4D97-AF65-F5344CB8AC3E}">
        <p14:creationId xmlns:p14="http://schemas.microsoft.com/office/powerpoint/2010/main" val="395015314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54269" y="649104"/>
            <a:ext cx="2376207" cy="689810"/>
          </a:xfrm>
        </p:spPr>
        <p:txBody>
          <a:bodyPr>
            <a:normAutofit fontScale="90000"/>
          </a:bodyPr>
          <a:lstStyle/>
          <a:p>
            <a:r>
              <a:rPr lang="ka-GE" dirty="0"/>
              <a:t>სასტუმრო „</a:t>
            </a:r>
            <a:r>
              <a:rPr lang="ka-GE" b="1" dirty="0"/>
              <a:t>მასკვა“</a:t>
            </a:r>
            <a:endParaRPr lang="ru-RU" b="1" dirty="0"/>
          </a:p>
        </p:txBody>
      </p:sp>
      <p:pic>
        <p:nvPicPr>
          <p:cNvPr id="5" name="Объект 4"/>
          <p:cNvPicPr>
            <a:picLocks noGrp="1" noChangeAspect="1"/>
          </p:cNvPicPr>
          <p:nvPr>
            <p:ph idx="1"/>
          </p:nvPr>
        </p:nvPicPr>
        <p:blipFill>
          <a:blip r:embed="rId2"/>
          <a:stretch>
            <a:fillRect/>
          </a:stretch>
        </p:blipFill>
        <p:spPr>
          <a:xfrm>
            <a:off x="5987379" y="1634360"/>
            <a:ext cx="5489296" cy="4025153"/>
          </a:xfrm>
        </p:spPr>
      </p:pic>
      <p:sp>
        <p:nvSpPr>
          <p:cNvPr id="4" name="Текст 3"/>
          <p:cNvSpPr>
            <a:spLocks noGrp="1"/>
          </p:cNvSpPr>
          <p:nvPr>
            <p:ph type="body" sz="half" idx="2"/>
          </p:nvPr>
        </p:nvSpPr>
        <p:spPr>
          <a:xfrm>
            <a:off x="1711557" y="1445446"/>
            <a:ext cx="4030816" cy="5070763"/>
          </a:xfrm>
        </p:spPr>
        <p:txBody>
          <a:bodyPr>
            <a:normAutofit/>
          </a:bodyPr>
          <a:lstStyle/>
          <a:p>
            <a:pPr algn="ctr"/>
            <a:r>
              <a:rPr lang="ka-GE" sz="2000" dirty="0"/>
              <a:t>მიხეილის ქუჩაზე ქ.N36, თათრის (ახლ. ხულო) ქ.N8-ში კუთხის, ძველებურ აივნებიდან სახლში განთავსებული იყო სასტუმრო „მასკვა“.სახლზე გაკრული  მემორიალური დაფა გვამცნობს,რომ  1894 წლის მარტში ამ სასტუმროში ცხოვრობდა გამოჩენილი ქართველი მწერალი,ქართული ლიტერატურის კლასიკოსი ეგნატე ნინოშვილი.</a:t>
            </a:r>
            <a:br>
              <a:rPr lang="ka-GE" sz="2000" dirty="0"/>
            </a:br>
            <a:r>
              <a:rPr lang="ka-GE" sz="2000" dirty="0"/>
              <a:t>    საბჭოთა პერიოდში შენობას მრავალფუნქციური დანიშნულება ჰქონდა</a:t>
            </a:r>
            <a:r>
              <a:rPr lang="ka-GE" sz="1800" dirty="0"/>
              <a:t>.</a:t>
            </a:r>
            <a:endParaRPr lang="ru-RU" sz="1800" dirty="0"/>
          </a:p>
        </p:txBody>
      </p:sp>
    </p:spTree>
    <p:extLst>
      <p:ext uri="{BB962C8B-B14F-4D97-AF65-F5344CB8AC3E}">
        <p14:creationId xmlns:p14="http://schemas.microsoft.com/office/powerpoint/2010/main" val="2359478873"/>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0789" y="980444"/>
            <a:ext cx="3932237" cy="416859"/>
          </a:xfrm>
        </p:spPr>
        <p:txBody>
          <a:bodyPr>
            <a:normAutofit/>
          </a:bodyPr>
          <a:lstStyle/>
          <a:p>
            <a:r>
              <a:rPr lang="ka-GE" sz="1400" dirty="0"/>
              <a:t>           </a:t>
            </a:r>
            <a:r>
              <a:rPr lang="ka-GE" sz="1800" dirty="0"/>
              <a:t>სასტუმრო   „</a:t>
            </a:r>
            <a:r>
              <a:rPr lang="ka-GE" sz="1800" b="1" dirty="0"/>
              <a:t>იმპერიალი</a:t>
            </a:r>
            <a:r>
              <a:rPr lang="ka-GE" sz="1400" b="1" dirty="0"/>
              <a:t>“</a:t>
            </a:r>
            <a:endParaRPr lang="ru-RU" sz="1400" b="1" dirty="0"/>
          </a:p>
        </p:txBody>
      </p:sp>
      <p:pic>
        <p:nvPicPr>
          <p:cNvPr id="5" name="Объект 4"/>
          <p:cNvPicPr>
            <a:picLocks noGrp="1" noChangeAspect="1"/>
          </p:cNvPicPr>
          <p:nvPr>
            <p:ph idx="1"/>
          </p:nvPr>
        </p:nvPicPr>
        <p:blipFill>
          <a:blip r:embed="rId2"/>
          <a:stretch>
            <a:fillRect/>
          </a:stretch>
        </p:blipFill>
        <p:spPr>
          <a:xfrm>
            <a:off x="6249880" y="1603138"/>
            <a:ext cx="5916622" cy="3929696"/>
          </a:xfrm>
        </p:spPr>
      </p:pic>
      <p:sp>
        <p:nvSpPr>
          <p:cNvPr id="4" name="Текст 3"/>
          <p:cNvSpPr>
            <a:spLocks noGrp="1"/>
          </p:cNvSpPr>
          <p:nvPr>
            <p:ph type="body" sz="half" idx="2"/>
          </p:nvPr>
        </p:nvSpPr>
        <p:spPr>
          <a:xfrm>
            <a:off x="1279462" y="674703"/>
            <a:ext cx="4816538" cy="6306071"/>
          </a:xfrm>
        </p:spPr>
        <p:txBody>
          <a:bodyPr>
            <a:normAutofit/>
          </a:bodyPr>
          <a:lstStyle/>
          <a:p>
            <a:pPr algn="ctr"/>
            <a:r>
              <a:rPr lang="en-US" sz="1600" dirty="0"/>
              <a:t>I </a:t>
            </a:r>
            <a:r>
              <a:rPr lang="en-US" sz="1600" dirty="0" err="1"/>
              <a:t>კლასის</a:t>
            </a:r>
            <a:r>
              <a:rPr lang="en-US" sz="1600" dirty="0"/>
              <a:t> </a:t>
            </a:r>
            <a:r>
              <a:rPr lang="en-US" sz="1600" dirty="0" err="1"/>
              <a:t>სასტუმრო</a:t>
            </a:r>
            <a:r>
              <a:rPr lang="en-US" sz="1600" dirty="0"/>
              <a:t> “</a:t>
            </a:r>
            <a:r>
              <a:rPr lang="en-US" sz="1600" dirty="0" err="1"/>
              <a:t>იმპერიალი”მდებარეობდა</a:t>
            </a:r>
            <a:r>
              <a:rPr lang="en-US" sz="1600" dirty="0"/>
              <a:t> </a:t>
            </a:r>
            <a:r>
              <a:rPr lang="en-US" sz="1600" dirty="0" err="1"/>
              <a:t>ამჟ.ქუთაისის</a:t>
            </a:r>
            <a:r>
              <a:rPr lang="en-US" sz="1600" dirty="0"/>
              <a:t> 8, </a:t>
            </a:r>
            <a:r>
              <a:rPr lang="en-US" sz="1600" dirty="0" err="1"/>
              <a:t>კოსტავას</a:t>
            </a:r>
            <a:r>
              <a:rPr lang="en-US" sz="1600" dirty="0"/>
              <a:t> 5, </a:t>
            </a:r>
            <a:r>
              <a:rPr lang="en-US" sz="1600" dirty="0" err="1"/>
              <a:t>ჟორდანიას</a:t>
            </a:r>
            <a:r>
              <a:rPr lang="en-US" sz="1600" dirty="0"/>
              <a:t> 6</a:t>
            </a:r>
            <a:r>
              <a:rPr lang="ka-GE" sz="1600" dirty="0"/>
              <a:t> კუთხეში</a:t>
            </a:r>
            <a:r>
              <a:rPr lang="en-US" sz="1600" dirty="0"/>
              <a:t> </a:t>
            </a:r>
            <a:r>
              <a:rPr lang="en-US" sz="1600" dirty="0" err="1"/>
              <a:t>ტაიროვის</a:t>
            </a:r>
            <a:r>
              <a:rPr lang="en-US" sz="1600" dirty="0"/>
              <a:t> </a:t>
            </a:r>
            <a:r>
              <a:rPr lang="en-US" sz="1600" dirty="0" err="1"/>
              <a:t>სახლის</a:t>
            </a:r>
            <a:r>
              <a:rPr lang="en-US" sz="1600" dirty="0"/>
              <a:t> II  </a:t>
            </a:r>
            <a:r>
              <a:rPr lang="en-US" sz="1600" dirty="0" err="1"/>
              <a:t>სართულზე</a:t>
            </a:r>
            <a:r>
              <a:rPr lang="en-US" sz="1600" dirty="0"/>
              <a:t>. </a:t>
            </a:r>
            <a:r>
              <a:rPr lang="en-US" sz="1600" dirty="0" err="1"/>
              <a:t>სასტუმროს</a:t>
            </a:r>
            <a:r>
              <a:rPr lang="en-US" sz="1600" dirty="0"/>
              <a:t> </a:t>
            </a:r>
            <a:r>
              <a:rPr lang="en-US" sz="1600" dirty="0" err="1"/>
              <a:t>ჰქონდა</a:t>
            </a:r>
            <a:r>
              <a:rPr lang="en-US" sz="1600" dirty="0"/>
              <a:t> </a:t>
            </a:r>
            <a:r>
              <a:rPr lang="en-US" sz="1600" dirty="0" err="1"/>
              <a:t>სუფთა</a:t>
            </a:r>
            <a:r>
              <a:rPr lang="en-US" sz="1600" dirty="0"/>
              <a:t> </a:t>
            </a:r>
            <a:r>
              <a:rPr lang="en-US" sz="1600" dirty="0" err="1"/>
              <a:t>და</a:t>
            </a:r>
            <a:r>
              <a:rPr lang="en-US" sz="1600" dirty="0"/>
              <a:t> </a:t>
            </a:r>
            <a:r>
              <a:rPr lang="en-US" sz="1600" dirty="0" err="1"/>
              <a:t>მოხერხებული</a:t>
            </a:r>
            <a:r>
              <a:rPr lang="en-US" sz="1600" dirty="0"/>
              <a:t> </a:t>
            </a:r>
            <a:r>
              <a:rPr lang="en-US" sz="1600" dirty="0" err="1"/>
              <a:t>ოთახები</a:t>
            </a:r>
            <a:r>
              <a:rPr lang="en-US" sz="1600" dirty="0"/>
              <a:t> </a:t>
            </a:r>
            <a:r>
              <a:rPr lang="en-US" sz="1600" dirty="0" err="1"/>
              <a:t>ელექტრონული</a:t>
            </a:r>
            <a:r>
              <a:rPr lang="en-US" sz="1600" dirty="0"/>
              <a:t> </a:t>
            </a:r>
            <a:r>
              <a:rPr lang="en-US" sz="1600" dirty="0" err="1"/>
              <a:t>განათებით</a:t>
            </a:r>
            <a:r>
              <a:rPr lang="en-US" sz="1600" dirty="0"/>
              <a:t>, </a:t>
            </a:r>
            <a:r>
              <a:rPr lang="en-US" sz="1600" dirty="0" err="1"/>
              <a:t>აბაზანა</a:t>
            </a:r>
            <a:r>
              <a:rPr lang="en-US" sz="1600" dirty="0"/>
              <a:t>, </a:t>
            </a:r>
            <a:r>
              <a:rPr lang="en-US" sz="1600" dirty="0" err="1"/>
              <a:t>ბუფეტი</a:t>
            </a:r>
            <a:r>
              <a:rPr lang="en-US" sz="1600" dirty="0"/>
              <a:t> </a:t>
            </a:r>
            <a:r>
              <a:rPr lang="en-US" sz="1600" dirty="0" err="1"/>
              <a:t>და</a:t>
            </a:r>
            <a:r>
              <a:rPr lang="en-US" sz="1600" dirty="0"/>
              <a:t> </a:t>
            </a:r>
            <a:r>
              <a:rPr lang="en-US" sz="1600" dirty="0" err="1"/>
              <a:t>რესტორანი</a:t>
            </a:r>
            <a:r>
              <a:rPr lang="en-US" sz="1600" dirty="0"/>
              <a:t> </a:t>
            </a:r>
            <a:r>
              <a:rPr lang="en-US" sz="1600" dirty="0" err="1"/>
              <a:t>ევროპული</a:t>
            </a:r>
            <a:r>
              <a:rPr lang="en-US" sz="1600" dirty="0"/>
              <a:t> </a:t>
            </a:r>
            <a:r>
              <a:rPr lang="en-US" sz="1600" dirty="0" err="1"/>
              <a:t>და</a:t>
            </a:r>
            <a:r>
              <a:rPr lang="en-US" sz="1600" dirty="0"/>
              <a:t> </a:t>
            </a:r>
            <a:r>
              <a:rPr lang="en-US" sz="1600" dirty="0" err="1"/>
              <a:t>აზიური</a:t>
            </a:r>
            <a:r>
              <a:rPr lang="en-US" sz="1600" dirty="0"/>
              <a:t> </a:t>
            </a:r>
            <a:r>
              <a:rPr lang="en-US" sz="1600" dirty="0" err="1"/>
              <a:t>კერძებით</a:t>
            </a:r>
            <a:r>
              <a:rPr lang="en-US" sz="1600" dirty="0"/>
              <a:t>, </a:t>
            </a:r>
            <a:r>
              <a:rPr lang="en-US" sz="1600" dirty="0" err="1"/>
              <a:t>ადგილობრივი</a:t>
            </a:r>
            <a:r>
              <a:rPr lang="en-US" sz="1600" dirty="0"/>
              <a:t>, </a:t>
            </a:r>
            <a:r>
              <a:rPr lang="en-US" sz="1600" dirty="0" err="1"/>
              <a:t>კახური</a:t>
            </a:r>
            <a:r>
              <a:rPr lang="en-US" sz="1600" dirty="0"/>
              <a:t> </a:t>
            </a:r>
            <a:r>
              <a:rPr lang="en-US" sz="1600" dirty="0" err="1"/>
              <a:t>და</a:t>
            </a:r>
            <a:r>
              <a:rPr lang="en-US" sz="1600" dirty="0"/>
              <a:t> </a:t>
            </a:r>
            <a:r>
              <a:rPr lang="en-US" sz="1600" dirty="0" err="1"/>
              <a:t>რეგიონული</a:t>
            </a:r>
            <a:r>
              <a:rPr lang="en-US" sz="1600" dirty="0"/>
              <a:t> </a:t>
            </a:r>
            <a:r>
              <a:rPr lang="en-US" sz="1600" dirty="0" err="1"/>
              <a:t>ღვინით</a:t>
            </a:r>
            <a:r>
              <a:rPr lang="en-US" sz="1600" dirty="0"/>
              <a:t>, </a:t>
            </a:r>
            <a:r>
              <a:rPr lang="en-US" sz="1600" dirty="0" err="1"/>
              <a:t>ლუდით</a:t>
            </a:r>
            <a:r>
              <a:rPr lang="en-US" sz="1600" dirty="0"/>
              <a:t>. </a:t>
            </a:r>
            <a:r>
              <a:rPr lang="en-US" sz="1600" dirty="0" err="1"/>
              <a:t>სადილი</a:t>
            </a:r>
            <a:r>
              <a:rPr lang="en-US" sz="1600" dirty="0"/>
              <a:t> 2-3 </a:t>
            </a:r>
            <a:r>
              <a:rPr lang="en-US" sz="1600" dirty="0" err="1"/>
              <a:t>იჯ</a:t>
            </a:r>
            <a:r>
              <a:rPr lang="ka-GE" sz="1600" dirty="0"/>
              <a:t>ა</a:t>
            </a:r>
            <a:r>
              <a:rPr lang="en-US" sz="1600" dirty="0" err="1"/>
              <a:t>რისაგან</a:t>
            </a:r>
            <a:r>
              <a:rPr lang="en-US" sz="1600" dirty="0"/>
              <a:t> </a:t>
            </a:r>
            <a:r>
              <a:rPr lang="en-US" sz="1600" dirty="0" err="1"/>
              <a:t>შემდგარი</a:t>
            </a:r>
            <a:r>
              <a:rPr lang="en-US" sz="1600" dirty="0"/>
              <a:t> </a:t>
            </a:r>
            <a:r>
              <a:rPr lang="en-US" sz="1600" dirty="0" err="1"/>
              <a:t>ღირდა</a:t>
            </a:r>
            <a:r>
              <a:rPr lang="en-US" sz="1600" dirty="0"/>
              <a:t> 60-80 </a:t>
            </a:r>
            <a:r>
              <a:rPr lang="en-US" sz="1600" dirty="0" err="1"/>
              <a:t>კაპიკი</a:t>
            </a:r>
            <a:r>
              <a:rPr lang="en-US" sz="1600" dirty="0"/>
              <a:t>. </a:t>
            </a:r>
            <a:r>
              <a:rPr lang="en-US" sz="1600" dirty="0" err="1"/>
              <a:t>სასტუმროში</a:t>
            </a:r>
            <a:r>
              <a:rPr lang="en-US" sz="1600" dirty="0"/>
              <a:t> </a:t>
            </a:r>
            <a:r>
              <a:rPr lang="en-US" sz="1600" dirty="0" err="1"/>
              <a:t>იყო</a:t>
            </a:r>
            <a:r>
              <a:rPr lang="en-US" sz="1600" dirty="0"/>
              <a:t> </a:t>
            </a:r>
            <a:r>
              <a:rPr lang="en-US" sz="1600" dirty="0" err="1"/>
              <a:t>საბანკეტო</a:t>
            </a:r>
            <a:r>
              <a:rPr lang="en-US" sz="1600" dirty="0"/>
              <a:t> </a:t>
            </a:r>
            <a:r>
              <a:rPr lang="en-US" sz="1600" dirty="0" err="1"/>
              <a:t>დარბაზი</a:t>
            </a:r>
            <a:r>
              <a:rPr lang="en-US" sz="1600" dirty="0"/>
              <a:t>, </a:t>
            </a:r>
            <a:r>
              <a:rPr lang="en-US" sz="1600" dirty="0" err="1"/>
              <a:t>ბიბლიოთეკა</a:t>
            </a:r>
            <a:r>
              <a:rPr lang="en-US" sz="1600" dirty="0"/>
              <a:t> </a:t>
            </a:r>
            <a:r>
              <a:rPr lang="en-US" sz="1600" dirty="0" err="1"/>
              <a:t>და</a:t>
            </a:r>
            <a:r>
              <a:rPr lang="en-US" sz="1600" dirty="0"/>
              <a:t> </a:t>
            </a:r>
            <a:r>
              <a:rPr lang="en-US" sz="1600" dirty="0" err="1"/>
              <a:t>პიანინო</a:t>
            </a:r>
            <a:r>
              <a:rPr lang="en-US" sz="1600" dirty="0"/>
              <a:t>. </a:t>
            </a:r>
            <a:r>
              <a:rPr lang="en-US" sz="1600" dirty="0" err="1"/>
              <a:t>სასტუმროს</a:t>
            </a:r>
            <a:r>
              <a:rPr lang="en-US" sz="1600" dirty="0"/>
              <a:t> </a:t>
            </a:r>
            <a:r>
              <a:rPr lang="en-US" sz="1600" dirty="0" err="1"/>
              <a:t>შემნახველი</a:t>
            </a:r>
            <a:r>
              <a:rPr lang="en-US" sz="1600" dirty="0"/>
              <a:t> </a:t>
            </a:r>
            <a:r>
              <a:rPr lang="en-US" sz="1600" dirty="0" err="1"/>
              <a:t>იყო</a:t>
            </a:r>
            <a:r>
              <a:rPr lang="en-US" sz="1600" dirty="0"/>
              <a:t> </a:t>
            </a:r>
            <a:r>
              <a:rPr lang="en-US" sz="1600" dirty="0" err="1"/>
              <a:t>არშაკ</a:t>
            </a:r>
            <a:r>
              <a:rPr lang="en-US" sz="1600" dirty="0"/>
              <a:t> </a:t>
            </a:r>
            <a:r>
              <a:rPr lang="en-US" sz="1600" dirty="0" err="1"/>
              <a:t>მუშეღოვი</a:t>
            </a:r>
            <a:r>
              <a:rPr lang="en-US" sz="1600" dirty="0"/>
              <a:t>.</a:t>
            </a:r>
            <a:r>
              <a:rPr lang="ka-GE" sz="1600" dirty="0"/>
              <a:t>.</a:t>
            </a:r>
            <a:r>
              <a:rPr lang="en-US" sz="1600" dirty="0"/>
              <a:t> 1918-1921 წ</a:t>
            </a:r>
            <a:r>
              <a:rPr lang="ka-GE" sz="1600" dirty="0"/>
              <a:t>ლებში</a:t>
            </a:r>
            <a:r>
              <a:rPr lang="en-US" sz="1600" dirty="0"/>
              <a:t> </a:t>
            </a:r>
            <a:r>
              <a:rPr lang="en-US" sz="1600" dirty="0" err="1"/>
              <a:t>სასტუმროს</a:t>
            </a:r>
            <a:r>
              <a:rPr lang="en-US" sz="1600" dirty="0"/>
              <a:t> </a:t>
            </a:r>
            <a:r>
              <a:rPr lang="en-US" sz="1600" dirty="0" err="1"/>
              <a:t>ერქვა</a:t>
            </a:r>
            <a:r>
              <a:rPr lang="en-US" sz="1600" dirty="0"/>
              <a:t> “</a:t>
            </a:r>
            <a:r>
              <a:rPr lang="en-US" sz="1600" dirty="0" err="1"/>
              <a:t>ნოე</a:t>
            </a:r>
            <a:r>
              <a:rPr lang="en-US" sz="1600" dirty="0"/>
              <a:t>”. </a:t>
            </a:r>
            <a:r>
              <a:rPr lang="en-US" sz="1600" dirty="0" err="1"/>
              <a:t>ამ</a:t>
            </a:r>
            <a:r>
              <a:rPr lang="en-US" sz="1600" dirty="0"/>
              <a:t> </a:t>
            </a:r>
            <a:r>
              <a:rPr lang="en-US" sz="1600" dirty="0" err="1"/>
              <a:t>პერიოდში</a:t>
            </a:r>
            <a:r>
              <a:rPr lang="en-US" sz="1600" dirty="0"/>
              <a:t> </a:t>
            </a:r>
            <a:r>
              <a:rPr lang="en-US" sz="1600" dirty="0" err="1"/>
              <a:t>აქ</a:t>
            </a:r>
            <a:r>
              <a:rPr lang="en-US" sz="1600" dirty="0"/>
              <a:t> </a:t>
            </a:r>
            <a:r>
              <a:rPr lang="en-US" sz="1600" dirty="0" err="1"/>
              <a:t>რამდენიმე</a:t>
            </a:r>
            <a:r>
              <a:rPr lang="en-US" sz="1600" dirty="0"/>
              <a:t> </a:t>
            </a:r>
            <a:r>
              <a:rPr lang="en-US" sz="1600" dirty="0" err="1"/>
              <a:t>დღით</a:t>
            </a:r>
            <a:r>
              <a:rPr lang="en-US" sz="1600" dirty="0"/>
              <a:t> </a:t>
            </a:r>
            <a:r>
              <a:rPr lang="en-US" sz="1600" dirty="0" err="1"/>
              <a:t>ცხოვრობდა</a:t>
            </a:r>
            <a:r>
              <a:rPr lang="en-US" sz="1600" dirty="0"/>
              <a:t> </a:t>
            </a:r>
            <a:r>
              <a:rPr lang="en-US" sz="1600" dirty="0" err="1"/>
              <a:t>პოეტი</a:t>
            </a:r>
            <a:r>
              <a:rPr lang="en-US" sz="1600" dirty="0"/>
              <a:t> </a:t>
            </a:r>
            <a:r>
              <a:rPr lang="en-US" sz="1600" dirty="0" err="1"/>
              <a:t>სერგეი</a:t>
            </a:r>
            <a:r>
              <a:rPr lang="en-US" sz="1600" dirty="0"/>
              <a:t> </a:t>
            </a:r>
            <a:r>
              <a:rPr lang="en-US" sz="1600" dirty="0" err="1"/>
              <a:t>ესენინი</a:t>
            </a:r>
            <a:r>
              <a:rPr lang="en-US" sz="1600" dirty="0"/>
              <a:t>. 1922 წ.</a:t>
            </a:r>
            <a:r>
              <a:rPr lang="ka-GE" sz="1600" dirty="0"/>
              <a:t>მუნიციპალიზაციის შემდეგ </a:t>
            </a:r>
            <a:r>
              <a:rPr lang="en-US" sz="1600" dirty="0" err="1"/>
              <a:t>სასტუმროს</a:t>
            </a:r>
            <a:r>
              <a:rPr lang="en-US" sz="1600" dirty="0"/>
              <a:t> </a:t>
            </a:r>
            <a:r>
              <a:rPr lang="en-US" sz="1600" dirty="0" err="1"/>
              <a:t>ერქვა</a:t>
            </a:r>
            <a:r>
              <a:rPr lang="en-US" sz="1600" dirty="0"/>
              <a:t> “</a:t>
            </a:r>
            <a:r>
              <a:rPr lang="en-US" sz="1600" dirty="0" err="1"/>
              <a:t>ინტერნაციონალი</a:t>
            </a:r>
            <a:r>
              <a:rPr lang="en-US" sz="1600" dirty="0"/>
              <a:t>” </a:t>
            </a:r>
            <a:r>
              <a:rPr lang="en-US" sz="1600" dirty="0" err="1"/>
              <a:t>და</a:t>
            </a:r>
            <a:r>
              <a:rPr lang="en-US" sz="1600" dirty="0"/>
              <a:t> </a:t>
            </a:r>
            <a:r>
              <a:rPr lang="en-US" sz="1600" dirty="0" err="1"/>
              <a:t>შედიოდა“ინტურისტის</a:t>
            </a:r>
            <a:r>
              <a:rPr lang="en-US" sz="1600" dirty="0"/>
              <a:t>” </a:t>
            </a:r>
            <a:r>
              <a:rPr lang="en-US" sz="1600" dirty="0" err="1"/>
              <a:t>გაერთიანებაში</a:t>
            </a:r>
            <a:endParaRPr lang="ru-RU" sz="1600" dirty="0"/>
          </a:p>
        </p:txBody>
      </p:sp>
    </p:spTree>
    <p:extLst>
      <p:ext uri="{BB962C8B-B14F-4D97-AF65-F5344CB8AC3E}">
        <p14:creationId xmlns:p14="http://schemas.microsoft.com/office/powerpoint/2010/main" val="1323781405"/>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1336" y="609368"/>
            <a:ext cx="3932237" cy="823446"/>
          </a:xfrm>
        </p:spPr>
        <p:txBody>
          <a:bodyPr>
            <a:normAutofit/>
          </a:bodyPr>
          <a:lstStyle/>
          <a:p>
            <a:r>
              <a:rPr lang="ka-GE" sz="2400" dirty="0"/>
              <a:t>სასტუმრო „</a:t>
            </a:r>
            <a:r>
              <a:rPr lang="ka-GE" sz="2400" b="1" dirty="0"/>
              <a:t>ევროპა</a:t>
            </a:r>
            <a:r>
              <a:rPr lang="ka-GE" sz="2400" dirty="0"/>
              <a:t>“</a:t>
            </a:r>
            <a:endParaRPr lang="ru-RU" sz="2400" dirty="0"/>
          </a:p>
        </p:txBody>
      </p:sp>
      <p:pic>
        <p:nvPicPr>
          <p:cNvPr id="5" name="Объект 4"/>
          <p:cNvPicPr>
            <a:picLocks noGrp="1" noChangeAspect="1"/>
          </p:cNvPicPr>
          <p:nvPr>
            <p:ph idx="1"/>
          </p:nvPr>
        </p:nvPicPr>
        <p:blipFill>
          <a:blip r:embed="rId2"/>
          <a:stretch>
            <a:fillRect/>
          </a:stretch>
        </p:blipFill>
        <p:spPr>
          <a:xfrm>
            <a:off x="6604986" y="1432814"/>
            <a:ext cx="4324903" cy="2721935"/>
          </a:xfrm>
        </p:spPr>
      </p:pic>
      <p:sp>
        <p:nvSpPr>
          <p:cNvPr id="4" name="Текст 3"/>
          <p:cNvSpPr>
            <a:spLocks noGrp="1"/>
          </p:cNvSpPr>
          <p:nvPr>
            <p:ph type="body" sz="half" idx="2"/>
          </p:nvPr>
        </p:nvSpPr>
        <p:spPr>
          <a:xfrm>
            <a:off x="1305017" y="1432814"/>
            <a:ext cx="4652438" cy="4436174"/>
          </a:xfrm>
        </p:spPr>
        <p:txBody>
          <a:bodyPr>
            <a:normAutofit/>
          </a:bodyPr>
          <a:lstStyle/>
          <a:p>
            <a:pPr algn="ctr"/>
            <a:r>
              <a:rPr lang="ka-GE" dirty="0"/>
              <a:t/>
            </a:r>
            <a:br>
              <a:rPr lang="ka-GE" dirty="0"/>
            </a:br>
            <a:r>
              <a:rPr lang="ka-GE" sz="1600" dirty="0"/>
              <a:t/>
            </a:r>
            <a:br>
              <a:rPr lang="ka-GE" sz="1600" dirty="0"/>
            </a:br>
            <a:r>
              <a:rPr lang="en-US" sz="1600" dirty="0"/>
              <a:t> I </a:t>
            </a:r>
            <a:r>
              <a:rPr lang="en-US" sz="1600" dirty="0" err="1"/>
              <a:t>კლასის</a:t>
            </a:r>
            <a:r>
              <a:rPr lang="en-US" sz="1600" dirty="0"/>
              <a:t> </a:t>
            </a:r>
            <a:r>
              <a:rPr lang="en-US" sz="1600" dirty="0" err="1"/>
              <a:t>სასტუმრო</a:t>
            </a:r>
            <a:r>
              <a:rPr lang="en-US" sz="1600" dirty="0"/>
              <a:t> “</a:t>
            </a:r>
            <a:r>
              <a:rPr lang="en-US" sz="1600" dirty="0" err="1"/>
              <a:t>ევროპა</a:t>
            </a:r>
            <a:r>
              <a:rPr lang="en-US" sz="1600" dirty="0"/>
              <a:t>” </a:t>
            </a:r>
            <a:r>
              <a:rPr lang="en-US" sz="1600" dirty="0" err="1"/>
              <a:t>მდებარეობდა</a:t>
            </a:r>
            <a:r>
              <a:rPr lang="en-US" sz="1600" dirty="0"/>
              <a:t> </a:t>
            </a:r>
            <a:r>
              <a:rPr lang="en-US" sz="1600" dirty="0" err="1"/>
              <a:t>ქალაქის</a:t>
            </a:r>
            <a:r>
              <a:rPr lang="en-US" sz="1600" dirty="0"/>
              <a:t> </a:t>
            </a:r>
            <a:r>
              <a:rPr lang="en-US" sz="1600" dirty="0" err="1"/>
              <a:t>ცენტრში</a:t>
            </a:r>
            <a:r>
              <a:rPr lang="en-US" sz="1600" dirty="0"/>
              <a:t> 3 </a:t>
            </a:r>
            <a:r>
              <a:rPr lang="en-US" sz="1600" dirty="0" err="1"/>
              <a:t>ქუჩაზე</a:t>
            </a:r>
            <a:r>
              <a:rPr lang="ka-GE" sz="1600" dirty="0"/>
              <a:t>-</a:t>
            </a:r>
            <a:r>
              <a:rPr lang="en-US" sz="1600" dirty="0"/>
              <a:t> </a:t>
            </a:r>
            <a:r>
              <a:rPr lang="en-US" sz="1600" dirty="0" err="1"/>
              <a:t>ამჟ.ჟორდანიას</a:t>
            </a:r>
            <a:r>
              <a:rPr lang="en-US" sz="1600" dirty="0"/>
              <a:t> 5, </a:t>
            </a:r>
            <a:r>
              <a:rPr lang="en-US" sz="1600" dirty="0" err="1"/>
              <a:t>ქუთაისის</a:t>
            </a:r>
            <a:r>
              <a:rPr lang="en-US" sz="1600" dirty="0"/>
              <a:t> 9 </a:t>
            </a:r>
            <a:r>
              <a:rPr lang="en-US" sz="1600" dirty="0" err="1"/>
              <a:t>და</a:t>
            </a:r>
            <a:r>
              <a:rPr lang="en-US" sz="1600" dirty="0"/>
              <a:t> </a:t>
            </a:r>
            <a:r>
              <a:rPr lang="en-US" sz="1600" dirty="0" err="1"/>
              <a:t>ელიავას</a:t>
            </a:r>
            <a:r>
              <a:rPr lang="en-US" sz="1600" dirty="0"/>
              <a:t> 1. </a:t>
            </a:r>
            <a:r>
              <a:rPr lang="en-US" sz="1600" dirty="0" err="1"/>
              <a:t>სავაჭრო</a:t>
            </a:r>
            <a:r>
              <a:rPr lang="en-US" sz="1600" dirty="0"/>
              <a:t> </a:t>
            </a:r>
            <a:r>
              <a:rPr lang="en-US" sz="1600" dirty="0" err="1"/>
              <a:t>კანტორების</a:t>
            </a:r>
            <a:r>
              <a:rPr lang="en-US" sz="1600" dirty="0"/>
              <a:t>, </a:t>
            </a:r>
            <a:r>
              <a:rPr lang="en-US" sz="1600" dirty="0" err="1"/>
              <a:t>სანაოსნოების</a:t>
            </a:r>
            <a:r>
              <a:rPr lang="ka-GE" sz="1600" dirty="0"/>
              <a:t>ა და </a:t>
            </a:r>
            <a:r>
              <a:rPr lang="en-US" sz="1600" dirty="0"/>
              <a:t> </a:t>
            </a:r>
            <a:r>
              <a:rPr lang="en-US" sz="1600" dirty="0" err="1"/>
              <a:t>ნავმისადგომებ</a:t>
            </a:r>
            <a:r>
              <a:rPr lang="ka-GE" sz="1600" dirty="0"/>
              <a:t>თან </a:t>
            </a:r>
            <a:r>
              <a:rPr lang="en-US" sz="1600" dirty="0" err="1"/>
              <a:t>ახლოს</a:t>
            </a:r>
            <a:r>
              <a:rPr lang="en-US" sz="1600" dirty="0"/>
              <a:t>. </a:t>
            </a:r>
            <a:r>
              <a:rPr lang="en-US" sz="1600" dirty="0" err="1"/>
              <a:t>სასტუმროს</a:t>
            </a:r>
            <a:r>
              <a:rPr lang="en-US" sz="1600" dirty="0"/>
              <a:t> </a:t>
            </a:r>
            <a:r>
              <a:rPr lang="en-US" sz="1600" dirty="0" err="1"/>
              <a:t>ჰქონდა</a:t>
            </a:r>
            <a:r>
              <a:rPr lang="en-US" sz="1600" dirty="0"/>
              <a:t> </a:t>
            </a:r>
            <a:r>
              <a:rPr lang="en-US" sz="1600" dirty="0" err="1"/>
              <a:t>მშრალი</a:t>
            </a:r>
            <a:r>
              <a:rPr lang="en-US" sz="1600" dirty="0"/>
              <a:t> </a:t>
            </a:r>
            <a:r>
              <a:rPr lang="en-US" sz="1600" dirty="0" err="1"/>
              <a:t>და</a:t>
            </a:r>
            <a:r>
              <a:rPr lang="en-US" sz="1600" dirty="0"/>
              <a:t> </a:t>
            </a:r>
            <a:r>
              <a:rPr lang="en-US" sz="1600" dirty="0" err="1"/>
              <a:t>ნათელი</a:t>
            </a:r>
            <a:r>
              <a:rPr lang="en-US" sz="1600" dirty="0"/>
              <a:t> </a:t>
            </a:r>
            <a:r>
              <a:rPr lang="en-US" sz="1600" dirty="0" err="1"/>
              <a:t>ოთახები</a:t>
            </a:r>
            <a:r>
              <a:rPr lang="ka-GE" sz="1600" dirty="0"/>
              <a:t>.</a:t>
            </a:r>
            <a:r>
              <a:rPr lang="en-US" sz="1600" dirty="0"/>
              <a:t> </a:t>
            </a:r>
            <a:r>
              <a:rPr lang="en-US" sz="1600" dirty="0" err="1"/>
              <a:t>ყველა</a:t>
            </a:r>
            <a:r>
              <a:rPr lang="en-US" sz="1600" dirty="0"/>
              <a:t> </a:t>
            </a:r>
            <a:r>
              <a:rPr lang="en-US" sz="1600" dirty="0" err="1"/>
              <a:t>ოთახში</a:t>
            </a:r>
            <a:r>
              <a:rPr lang="en-US" sz="1600" dirty="0"/>
              <a:t> </a:t>
            </a:r>
            <a:r>
              <a:rPr lang="en-US" sz="1600" dirty="0" err="1"/>
              <a:t>იყო</a:t>
            </a:r>
            <a:r>
              <a:rPr lang="en-US" sz="1600" dirty="0"/>
              <a:t> </a:t>
            </a:r>
            <a:r>
              <a:rPr lang="en-US" sz="1600" dirty="0" err="1"/>
              <a:t>ელექტრონული</a:t>
            </a:r>
            <a:r>
              <a:rPr lang="en-US" sz="1600" dirty="0"/>
              <a:t> </a:t>
            </a:r>
            <a:r>
              <a:rPr lang="en-US" sz="1600" dirty="0" err="1"/>
              <a:t>განათება</a:t>
            </a:r>
            <a:r>
              <a:rPr lang="en-US" sz="1600" dirty="0"/>
              <a:t>. </a:t>
            </a:r>
            <a:r>
              <a:rPr lang="en-US" sz="1600" dirty="0" err="1"/>
              <a:t>ფასები</a:t>
            </a:r>
            <a:r>
              <a:rPr lang="en-US" sz="1600" dirty="0"/>
              <a:t> </a:t>
            </a:r>
            <a:r>
              <a:rPr lang="en-US" sz="1600" dirty="0" err="1"/>
              <a:t>მერყეობდა</a:t>
            </a:r>
            <a:r>
              <a:rPr lang="en-US" sz="1600" dirty="0"/>
              <a:t> 75 </a:t>
            </a:r>
            <a:r>
              <a:rPr lang="en-US" sz="1600" dirty="0" err="1"/>
              <a:t>კაპიკიდან</a:t>
            </a:r>
            <a:r>
              <a:rPr lang="en-US" sz="1600" dirty="0"/>
              <a:t> 5 </a:t>
            </a:r>
            <a:r>
              <a:rPr lang="en-US" sz="1600" dirty="0" err="1"/>
              <a:t>მანეთამდე</a:t>
            </a:r>
            <a:r>
              <a:rPr lang="en-US" sz="1600" dirty="0"/>
              <a:t> </a:t>
            </a:r>
            <a:r>
              <a:rPr lang="en-US" sz="1600" dirty="0" err="1"/>
              <a:t>დღე-ღამეში</a:t>
            </a:r>
            <a:r>
              <a:rPr lang="en-US" sz="1600" dirty="0"/>
              <a:t>. </a:t>
            </a:r>
            <a:r>
              <a:rPr lang="en-US" sz="1600" dirty="0" err="1"/>
              <a:t>სასტუმროს</a:t>
            </a:r>
            <a:r>
              <a:rPr lang="en-US" sz="1600" dirty="0"/>
              <a:t> </a:t>
            </a:r>
            <a:r>
              <a:rPr lang="en-US" sz="1600" dirty="0" err="1"/>
              <a:t>ჰქონდა</a:t>
            </a:r>
            <a:r>
              <a:rPr lang="en-US" sz="1600" dirty="0"/>
              <a:t> </a:t>
            </a:r>
            <a:r>
              <a:rPr lang="en-US" sz="1600" dirty="0" err="1"/>
              <a:t>ტელეფონი</a:t>
            </a:r>
            <a:r>
              <a:rPr lang="en-US" sz="1600" dirty="0"/>
              <a:t>. </a:t>
            </a:r>
            <a:r>
              <a:rPr lang="en-US" sz="1600" dirty="0" err="1"/>
              <a:t>შენობა</a:t>
            </a:r>
            <a:r>
              <a:rPr lang="en-US" sz="1600" dirty="0"/>
              <a:t> </a:t>
            </a:r>
            <a:r>
              <a:rPr lang="ka-GE" sz="1600" dirty="0"/>
              <a:t>ეკუთვნოდა </a:t>
            </a:r>
            <a:r>
              <a:rPr lang="en-US" sz="1600" dirty="0"/>
              <a:t> </a:t>
            </a:r>
            <a:r>
              <a:rPr lang="ka-GE" sz="1600" dirty="0"/>
              <a:t>ი.გ.</a:t>
            </a:r>
            <a:r>
              <a:rPr lang="en-US" sz="1600" dirty="0" err="1"/>
              <a:t>კუცურის</a:t>
            </a:r>
            <a:r>
              <a:rPr lang="en-US" sz="1600" dirty="0"/>
              <a:t>, </a:t>
            </a:r>
            <a:r>
              <a:rPr lang="en-US" sz="1600" dirty="0" err="1"/>
              <a:t>ხოლო</a:t>
            </a:r>
            <a:r>
              <a:rPr lang="en-US" sz="1600" dirty="0"/>
              <a:t> </a:t>
            </a:r>
            <a:r>
              <a:rPr lang="ka-GE" sz="1600" dirty="0"/>
              <a:t>შემნახველი-</a:t>
            </a:r>
            <a:r>
              <a:rPr lang="en-US" sz="1600" dirty="0"/>
              <a:t>.</a:t>
            </a:r>
            <a:r>
              <a:rPr lang="en-US" sz="1600" dirty="0" err="1"/>
              <a:t>გ.სიხარულიძე</a:t>
            </a:r>
            <a:r>
              <a:rPr lang="en-US" sz="1600" dirty="0"/>
              <a:t>. </a:t>
            </a:r>
            <a:r>
              <a:rPr lang="en-US" sz="1600" dirty="0" err="1"/>
              <a:t>ამ</a:t>
            </a:r>
            <a:r>
              <a:rPr lang="en-US" sz="1600" dirty="0"/>
              <a:t> </a:t>
            </a:r>
            <a:r>
              <a:rPr lang="en-US" sz="1600" dirty="0" err="1"/>
              <a:t>სასტუმროში</a:t>
            </a:r>
            <a:r>
              <a:rPr lang="en-US" sz="1600" dirty="0"/>
              <a:t> </a:t>
            </a:r>
            <a:r>
              <a:rPr lang="en-US" sz="1600" dirty="0" err="1"/>
              <a:t>ბათუმში</a:t>
            </a:r>
            <a:r>
              <a:rPr lang="en-US" sz="1600" dirty="0"/>
              <a:t> </a:t>
            </a:r>
            <a:r>
              <a:rPr lang="en-US" sz="1600" dirty="0" err="1"/>
              <a:t>ყოფნის</a:t>
            </a:r>
            <a:r>
              <a:rPr lang="en-US" sz="1600" dirty="0"/>
              <a:t> </a:t>
            </a:r>
            <a:r>
              <a:rPr lang="en-US" sz="1600" dirty="0" err="1"/>
              <a:t>დროს</a:t>
            </a:r>
            <a:r>
              <a:rPr lang="ka-GE" sz="1600" dirty="0"/>
              <a:t> 1883- 1886 წლებში  </a:t>
            </a:r>
            <a:r>
              <a:rPr lang="en-US" sz="1600" dirty="0" err="1"/>
              <a:t>ცხოვრობდა</a:t>
            </a:r>
            <a:r>
              <a:rPr lang="ka-GE" sz="1600" dirty="0"/>
              <a:t>  დიდი </a:t>
            </a:r>
            <a:r>
              <a:rPr lang="en-US" sz="1600" dirty="0" err="1"/>
              <a:t>ქართველი</a:t>
            </a:r>
            <a:r>
              <a:rPr lang="en-US" sz="1600" dirty="0"/>
              <a:t> </a:t>
            </a:r>
            <a:r>
              <a:rPr lang="en-US" sz="1600" dirty="0" err="1"/>
              <a:t>მწერალი</a:t>
            </a:r>
            <a:r>
              <a:rPr lang="en-US" sz="1600" dirty="0"/>
              <a:t> </a:t>
            </a:r>
            <a:r>
              <a:rPr lang="en-US" sz="1600" dirty="0" err="1"/>
              <a:t>ალექსანდრე</a:t>
            </a:r>
            <a:r>
              <a:rPr lang="en-US" sz="1600" dirty="0"/>
              <a:t> </a:t>
            </a:r>
            <a:r>
              <a:rPr lang="en-US" sz="1600" dirty="0" err="1"/>
              <a:t>ყაზბეგი</a:t>
            </a:r>
            <a:r>
              <a:rPr lang="ka-GE" sz="1600" dirty="0"/>
              <a:t>.</a:t>
            </a:r>
            <a:br>
              <a:rPr lang="ka-GE" sz="1600" dirty="0"/>
            </a:br>
            <a:r>
              <a:rPr lang="en-US" sz="1600" dirty="0"/>
              <a:t>1922 წ. </a:t>
            </a:r>
            <a:r>
              <a:rPr lang="en-US" sz="1600" dirty="0" err="1"/>
              <a:t>მოხდა</a:t>
            </a:r>
            <a:r>
              <a:rPr lang="en-US" sz="1600" dirty="0"/>
              <a:t> </a:t>
            </a:r>
            <a:r>
              <a:rPr lang="en-US" sz="1600" dirty="0" err="1"/>
              <a:t>შენობის</a:t>
            </a:r>
            <a:r>
              <a:rPr lang="en-US" sz="1600" dirty="0"/>
              <a:t> </a:t>
            </a:r>
            <a:r>
              <a:rPr lang="en-US" sz="1600" dirty="0" err="1"/>
              <a:t>ნაციონალიზაცია</a:t>
            </a:r>
            <a:r>
              <a:rPr lang="en-US" sz="1600" dirty="0"/>
              <a:t> </a:t>
            </a:r>
            <a:r>
              <a:rPr lang="en-US" sz="1600" dirty="0" err="1"/>
              <a:t>და</a:t>
            </a:r>
            <a:r>
              <a:rPr lang="en-US" sz="1600" dirty="0"/>
              <a:t> </a:t>
            </a:r>
            <a:r>
              <a:rPr lang="ka-GE" sz="1600" dirty="0"/>
              <a:t> გადაკეთდა საცხოვრებელ ფართად.</a:t>
            </a:r>
            <a:endParaRPr lang="ru-RU" sz="1600" dirty="0"/>
          </a:p>
        </p:txBody>
      </p:sp>
    </p:spTree>
    <p:extLst>
      <p:ext uri="{BB962C8B-B14F-4D97-AF65-F5344CB8AC3E}">
        <p14:creationId xmlns:p14="http://schemas.microsoft.com/office/powerpoint/2010/main" val="3312908990"/>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5077" y="328994"/>
            <a:ext cx="3932237" cy="672353"/>
          </a:xfrm>
        </p:spPr>
        <p:txBody>
          <a:bodyPr>
            <a:normAutofit/>
          </a:bodyPr>
          <a:lstStyle/>
          <a:p>
            <a:r>
              <a:rPr lang="ka-GE" sz="2000" dirty="0"/>
              <a:t>სასტუმრო „</a:t>
            </a:r>
            <a:r>
              <a:rPr lang="ka-GE" sz="2000" b="1" dirty="0"/>
              <a:t>პეტერბურგსკაია</a:t>
            </a:r>
            <a:r>
              <a:rPr lang="ka-GE" sz="2000" dirty="0"/>
              <a:t>“</a:t>
            </a:r>
            <a:endParaRPr lang="ru-RU" sz="2000" dirty="0"/>
          </a:p>
        </p:txBody>
      </p:sp>
      <p:pic>
        <p:nvPicPr>
          <p:cNvPr id="5" name="Объект 4"/>
          <p:cNvPicPr>
            <a:picLocks noGrp="1" noChangeAspect="1"/>
          </p:cNvPicPr>
          <p:nvPr>
            <p:ph idx="1"/>
          </p:nvPr>
        </p:nvPicPr>
        <p:blipFill>
          <a:blip r:embed="rId2"/>
          <a:stretch>
            <a:fillRect/>
          </a:stretch>
        </p:blipFill>
        <p:spPr>
          <a:xfrm>
            <a:off x="5988877" y="1770901"/>
            <a:ext cx="5869253" cy="3898235"/>
          </a:xfrm>
        </p:spPr>
      </p:pic>
      <p:sp>
        <p:nvSpPr>
          <p:cNvPr id="4" name="Текст 3"/>
          <p:cNvSpPr>
            <a:spLocks noGrp="1"/>
          </p:cNvSpPr>
          <p:nvPr>
            <p:ph type="body" sz="half" idx="2"/>
          </p:nvPr>
        </p:nvSpPr>
        <p:spPr>
          <a:xfrm>
            <a:off x="2045996" y="1671027"/>
            <a:ext cx="3505199" cy="4262436"/>
          </a:xfrm>
        </p:spPr>
        <p:txBody>
          <a:bodyPr/>
          <a:lstStyle/>
          <a:p>
            <a:pPr algn="ctr"/>
            <a:r>
              <a:rPr lang="ka-GE" dirty="0"/>
              <a:t> </a:t>
            </a:r>
            <a:r>
              <a:rPr lang="en-US" dirty="0" err="1"/>
              <a:t>სასტუმრო</a:t>
            </a:r>
            <a:r>
              <a:rPr lang="en-US" dirty="0"/>
              <a:t> “</a:t>
            </a:r>
            <a:r>
              <a:rPr lang="en-US" dirty="0" err="1"/>
              <a:t>პეტერბურგსკაია</a:t>
            </a:r>
            <a:r>
              <a:rPr lang="en-US" dirty="0"/>
              <a:t>” </a:t>
            </a:r>
            <a:r>
              <a:rPr lang="en-US" dirty="0" err="1"/>
              <a:t>მდებარეობდა</a:t>
            </a:r>
            <a:r>
              <a:rPr lang="en-US" dirty="0"/>
              <a:t>  </a:t>
            </a:r>
            <a:r>
              <a:rPr lang="en-US" dirty="0" err="1"/>
              <a:t>ამჟ</a:t>
            </a:r>
            <a:r>
              <a:rPr lang="en-US" dirty="0"/>
              <a:t>. </a:t>
            </a:r>
            <a:r>
              <a:rPr lang="en-US" dirty="0" err="1"/>
              <a:t>კ.გამსახურდიას</a:t>
            </a:r>
            <a:r>
              <a:rPr lang="en-US" dirty="0"/>
              <a:t> 20 </a:t>
            </a:r>
            <a:r>
              <a:rPr lang="en-US" dirty="0" err="1"/>
              <a:t>და</a:t>
            </a:r>
            <a:r>
              <a:rPr lang="en-US" dirty="0"/>
              <a:t> </a:t>
            </a:r>
            <a:r>
              <a:rPr lang="en-US" dirty="0" err="1"/>
              <a:t>ნ.იმნაძის</a:t>
            </a:r>
            <a:r>
              <a:rPr lang="ka-GE" dirty="0"/>
              <a:t> </a:t>
            </a:r>
            <a:r>
              <a:rPr lang="en-US" dirty="0"/>
              <a:t>2</a:t>
            </a:r>
            <a:r>
              <a:rPr lang="ka-GE" dirty="0"/>
              <a:t> </a:t>
            </a:r>
            <a:r>
              <a:rPr lang="en-US" dirty="0" err="1"/>
              <a:t>ქუჩების</a:t>
            </a:r>
            <a:r>
              <a:rPr lang="en-US" dirty="0"/>
              <a:t> </a:t>
            </a:r>
            <a:r>
              <a:rPr lang="en-US" dirty="0" err="1"/>
              <a:t>კვეთაში</a:t>
            </a:r>
            <a:r>
              <a:rPr lang="ka-GE" dirty="0"/>
              <a:t>.</a:t>
            </a:r>
            <a:r>
              <a:rPr lang="en-US" dirty="0"/>
              <a:t> </a:t>
            </a:r>
            <a:r>
              <a:rPr lang="en-US" dirty="0" err="1"/>
              <a:t>ნომრები</a:t>
            </a:r>
            <a:r>
              <a:rPr lang="en-US" dirty="0"/>
              <a:t> </a:t>
            </a:r>
            <a:r>
              <a:rPr lang="en-US" dirty="0" err="1"/>
              <a:t>ღირდა</a:t>
            </a:r>
            <a:r>
              <a:rPr lang="en-US" dirty="0"/>
              <a:t> 75 </a:t>
            </a:r>
            <a:r>
              <a:rPr lang="en-US" dirty="0" err="1"/>
              <a:t>კაპიკიდან</a:t>
            </a:r>
            <a:r>
              <a:rPr lang="en-US" dirty="0"/>
              <a:t> </a:t>
            </a:r>
            <a:r>
              <a:rPr lang="en-US" dirty="0" err="1"/>
              <a:t>დღე-ღამეში</a:t>
            </a:r>
            <a:r>
              <a:rPr lang="en-US" dirty="0"/>
              <a:t>. </a:t>
            </a:r>
            <a:r>
              <a:rPr lang="en-US" dirty="0" err="1"/>
              <a:t>სასტუმროს</a:t>
            </a:r>
            <a:r>
              <a:rPr lang="en-US" dirty="0"/>
              <a:t> </a:t>
            </a:r>
            <a:r>
              <a:rPr lang="en-US" dirty="0" err="1"/>
              <a:t>ჰქონდა</a:t>
            </a:r>
            <a:r>
              <a:rPr lang="en-US" dirty="0"/>
              <a:t> </a:t>
            </a:r>
            <a:r>
              <a:rPr lang="en-US" dirty="0" err="1"/>
              <a:t>ტელეფონი</a:t>
            </a:r>
            <a:r>
              <a:rPr lang="en-US" dirty="0"/>
              <a:t>, </a:t>
            </a:r>
            <a:r>
              <a:rPr lang="en-US" dirty="0" err="1"/>
              <a:t>აბაზანა</a:t>
            </a:r>
            <a:r>
              <a:rPr lang="en-US" dirty="0"/>
              <a:t>. </a:t>
            </a:r>
            <a:r>
              <a:rPr lang="en-US" dirty="0" err="1"/>
              <a:t>ყველა</a:t>
            </a:r>
            <a:r>
              <a:rPr lang="en-US" dirty="0"/>
              <a:t> </a:t>
            </a:r>
            <a:r>
              <a:rPr lang="en-US" dirty="0" err="1"/>
              <a:t>ნომერი</a:t>
            </a:r>
            <a:r>
              <a:rPr lang="en-US" dirty="0"/>
              <a:t> </a:t>
            </a:r>
            <a:r>
              <a:rPr lang="en-US" dirty="0" err="1"/>
              <a:t>იყო</a:t>
            </a:r>
            <a:r>
              <a:rPr lang="en-US" dirty="0"/>
              <a:t> </a:t>
            </a:r>
            <a:r>
              <a:rPr lang="en-US" dirty="0" err="1"/>
              <a:t>ნათელი</a:t>
            </a:r>
            <a:r>
              <a:rPr lang="en-US" dirty="0"/>
              <a:t>, </a:t>
            </a:r>
            <a:r>
              <a:rPr lang="en-US" dirty="0" err="1"/>
              <a:t>მაღალი</a:t>
            </a:r>
            <a:r>
              <a:rPr lang="en-US" dirty="0"/>
              <a:t> </a:t>
            </a:r>
            <a:r>
              <a:rPr lang="en-US" dirty="0" err="1"/>
              <a:t>ჭერით</a:t>
            </a:r>
            <a:r>
              <a:rPr lang="en-US" dirty="0"/>
              <a:t>, </a:t>
            </a:r>
            <a:r>
              <a:rPr lang="en-US" dirty="0" err="1"/>
              <a:t>კომფორტული</a:t>
            </a:r>
            <a:r>
              <a:rPr lang="en-US" dirty="0"/>
              <a:t>, </a:t>
            </a:r>
            <a:r>
              <a:rPr lang="en-US" dirty="0" err="1"/>
              <a:t>სუფთა</a:t>
            </a:r>
            <a:r>
              <a:rPr lang="en-US" dirty="0"/>
              <a:t>. </a:t>
            </a:r>
            <a:r>
              <a:rPr lang="ka-GE" dirty="0"/>
              <a:t>რესტორანში ნახავდით </a:t>
            </a:r>
            <a:r>
              <a:rPr lang="en-US" dirty="0" err="1"/>
              <a:t>საუკეთესო</a:t>
            </a:r>
            <a:r>
              <a:rPr lang="en-US" dirty="0"/>
              <a:t> </a:t>
            </a:r>
            <a:r>
              <a:rPr lang="en-US" dirty="0" err="1"/>
              <a:t>ფირმების</a:t>
            </a:r>
            <a:r>
              <a:rPr lang="en-US" dirty="0"/>
              <a:t> </a:t>
            </a:r>
            <a:r>
              <a:rPr lang="en-US" dirty="0" err="1"/>
              <a:t>საზღვარგარეთულ</a:t>
            </a:r>
            <a:r>
              <a:rPr lang="en-US" dirty="0"/>
              <a:t> </a:t>
            </a:r>
            <a:r>
              <a:rPr lang="en-US" dirty="0" err="1"/>
              <a:t>სასმელებ</a:t>
            </a:r>
            <a:r>
              <a:rPr lang="ka-GE" dirty="0"/>
              <a:t>ს</a:t>
            </a:r>
            <a:r>
              <a:rPr lang="en-US" dirty="0"/>
              <a:t>. </a:t>
            </a:r>
            <a:r>
              <a:rPr lang="en-US" dirty="0" err="1"/>
              <a:t>რესტორანთან</a:t>
            </a:r>
            <a:r>
              <a:rPr lang="en-US" dirty="0"/>
              <a:t> </a:t>
            </a:r>
            <a:r>
              <a:rPr lang="en-US" dirty="0" err="1"/>
              <a:t>იყო</a:t>
            </a:r>
            <a:r>
              <a:rPr lang="en-US" dirty="0"/>
              <a:t> </a:t>
            </a:r>
            <a:r>
              <a:rPr lang="en-US" dirty="0" err="1"/>
              <a:t>ფრებერის</a:t>
            </a:r>
            <a:r>
              <a:rPr lang="en-US" dirty="0"/>
              <a:t> </a:t>
            </a:r>
            <a:r>
              <a:rPr lang="en-US" dirty="0" err="1"/>
              <a:t>ფირმის</a:t>
            </a:r>
            <a:r>
              <a:rPr lang="en-US" dirty="0"/>
              <a:t> </a:t>
            </a:r>
            <a:r>
              <a:rPr lang="en-US" dirty="0" err="1"/>
              <a:t>სამი</a:t>
            </a:r>
            <a:r>
              <a:rPr lang="en-US" dirty="0"/>
              <a:t> </a:t>
            </a:r>
            <a:r>
              <a:rPr lang="en-US" dirty="0" err="1"/>
              <a:t>ბილიარდი</a:t>
            </a:r>
            <a:r>
              <a:rPr lang="en-US" dirty="0"/>
              <a:t>. </a:t>
            </a:r>
            <a:r>
              <a:rPr lang="en-US" dirty="0" err="1"/>
              <a:t>სასტუმროს</a:t>
            </a:r>
            <a:r>
              <a:rPr lang="en-US" dirty="0"/>
              <a:t> </a:t>
            </a:r>
            <a:r>
              <a:rPr lang="en-US" dirty="0" err="1"/>
              <a:t>შემნახველი</a:t>
            </a:r>
            <a:r>
              <a:rPr lang="en-US" dirty="0"/>
              <a:t> </a:t>
            </a:r>
            <a:r>
              <a:rPr lang="en-US" dirty="0" err="1"/>
              <a:t>იყო</a:t>
            </a:r>
            <a:r>
              <a:rPr lang="en-US" dirty="0"/>
              <a:t> </a:t>
            </a:r>
            <a:r>
              <a:rPr lang="en-US" dirty="0" err="1"/>
              <a:t>ათანა</a:t>
            </a:r>
            <a:r>
              <a:rPr lang="ka-GE" dirty="0"/>
              <a:t>ს</a:t>
            </a:r>
            <a:r>
              <a:rPr lang="en-US" dirty="0"/>
              <a:t>ე </a:t>
            </a:r>
            <a:r>
              <a:rPr lang="en-US" dirty="0" err="1"/>
              <a:t>თავდიშვილი</a:t>
            </a:r>
            <a:r>
              <a:rPr lang="en-US" dirty="0"/>
              <a:t>, </a:t>
            </a:r>
            <a:r>
              <a:rPr lang="en-US" dirty="0" err="1"/>
              <a:t>ხოლო</a:t>
            </a:r>
            <a:r>
              <a:rPr lang="en-US" dirty="0"/>
              <a:t> </a:t>
            </a:r>
            <a:r>
              <a:rPr lang="en-US" dirty="0" err="1"/>
              <a:t>შენობა</a:t>
            </a:r>
            <a:r>
              <a:rPr lang="en-US" dirty="0"/>
              <a:t> </a:t>
            </a:r>
            <a:r>
              <a:rPr lang="en-US" dirty="0" err="1"/>
              <a:t>ეკუთვნოდა</a:t>
            </a:r>
            <a:r>
              <a:rPr lang="en-US" dirty="0"/>
              <a:t> </a:t>
            </a:r>
            <a:r>
              <a:rPr lang="en-US" dirty="0" err="1"/>
              <a:t>ვიტუშინსკის</a:t>
            </a:r>
            <a:r>
              <a:rPr lang="en-US" dirty="0"/>
              <a:t>. </a:t>
            </a:r>
            <a:endParaRPr lang="ru-RU" dirty="0"/>
          </a:p>
        </p:txBody>
      </p:sp>
    </p:spTree>
    <p:extLst>
      <p:ext uri="{BB962C8B-B14F-4D97-AF65-F5344CB8AC3E}">
        <p14:creationId xmlns:p14="http://schemas.microsoft.com/office/powerpoint/2010/main" val="3560984489"/>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83005" y="1220180"/>
            <a:ext cx="3932237" cy="573741"/>
          </a:xfrm>
        </p:spPr>
        <p:txBody>
          <a:bodyPr>
            <a:normAutofit/>
          </a:bodyPr>
          <a:lstStyle/>
          <a:p>
            <a:r>
              <a:rPr lang="ka-GE" sz="2400" dirty="0"/>
              <a:t>სასტუმრო „</a:t>
            </a:r>
            <a:r>
              <a:rPr lang="ka-GE" sz="2400" b="1" dirty="0"/>
              <a:t>დვორცოვოე</a:t>
            </a:r>
            <a:r>
              <a:rPr lang="ka-GE" sz="2400" dirty="0"/>
              <a:t>“</a:t>
            </a:r>
            <a:endParaRPr lang="ru-RU" sz="2400" dirty="0"/>
          </a:p>
        </p:txBody>
      </p:sp>
      <p:pic>
        <p:nvPicPr>
          <p:cNvPr id="5" name="Объект 4"/>
          <p:cNvPicPr>
            <a:picLocks noGrp="1" noChangeAspect="1"/>
          </p:cNvPicPr>
          <p:nvPr>
            <p:ph idx="1"/>
          </p:nvPr>
        </p:nvPicPr>
        <p:blipFill>
          <a:blip r:embed="rId2"/>
          <a:stretch>
            <a:fillRect/>
          </a:stretch>
        </p:blipFill>
        <p:spPr>
          <a:xfrm>
            <a:off x="6569474" y="2058379"/>
            <a:ext cx="5164369" cy="3430066"/>
          </a:xfrm>
        </p:spPr>
      </p:pic>
      <p:sp>
        <p:nvSpPr>
          <p:cNvPr id="4" name="Текст 3"/>
          <p:cNvSpPr>
            <a:spLocks noGrp="1"/>
          </p:cNvSpPr>
          <p:nvPr>
            <p:ph type="body" sz="half" idx="2"/>
          </p:nvPr>
        </p:nvSpPr>
        <p:spPr>
          <a:xfrm>
            <a:off x="2230405" y="2119282"/>
            <a:ext cx="3505199" cy="4262436"/>
          </a:xfrm>
        </p:spPr>
        <p:txBody>
          <a:bodyPr/>
          <a:lstStyle/>
          <a:p>
            <a:pPr algn="ctr"/>
            <a:r>
              <a:rPr lang="ka-GE" dirty="0"/>
              <a:t> </a:t>
            </a:r>
            <a:r>
              <a:rPr lang="en-US" sz="2000" dirty="0" err="1"/>
              <a:t>სასტუმრო</a:t>
            </a:r>
            <a:r>
              <a:rPr lang="en-US" sz="2000" dirty="0"/>
              <a:t> “</a:t>
            </a:r>
            <a:r>
              <a:rPr lang="en-US" sz="2000" dirty="0" err="1"/>
              <a:t>დვორცოვოე</a:t>
            </a:r>
            <a:r>
              <a:rPr lang="en-US" sz="2000" dirty="0"/>
              <a:t>” </a:t>
            </a:r>
            <a:r>
              <a:rPr lang="en-US" sz="2000" dirty="0" err="1"/>
              <a:t>მდებარეობდა</a:t>
            </a:r>
            <a:r>
              <a:rPr lang="en-US" sz="2000" dirty="0"/>
              <a:t> </a:t>
            </a:r>
            <a:r>
              <a:rPr lang="en-US" sz="2000" dirty="0" err="1"/>
              <a:t>ამჟ.ბარათაშვილის</a:t>
            </a:r>
            <a:r>
              <a:rPr lang="en-US" sz="2000" dirty="0"/>
              <a:t> 25, </a:t>
            </a:r>
            <a:r>
              <a:rPr lang="en-US" sz="2000" dirty="0" err="1"/>
              <a:t>იმნაძის</a:t>
            </a:r>
            <a:r>
              <a:rPr lang="en-US" sz="2000" dirty="0"/>
              <a:t> 6</a:t>
            </a:r>
            <a:r>
              <a:rPr lang="ka-GE" sz="2000" dirty="0"/>
              <a:t>-ში</a:t>
            </a:r>
            <a:r>
              <a:rPr lang="en-US" sz="2000" dirty="0"/>
              <a:t> </a:t>
            </a:r>
            <a:r>
              <a:rPr lang="en-US" sz="2000" dirty="0" err="1"/>
              <a:t>მდებარე</a:t>
            </a:r>
            <a:r>
              <a:rPr lang="en-US" sz="2000" dirty="0"/>
              <a:t> </a:t>
            </a:r>
            <a:r>
              <a:rPr lang="en-US" sz="2000" dirty="0" err="1"/>
              <a:t>შენობაში</a:t>
            </a:r>
            <a:r>
              <a:rPr lang="en-US" sz="2000" dirty="0"/>
              <a:t>. </a:t>
            </a:r>
            <a:r>
              <a:rPr lang="en-US" sz="2000" dirty="0" err="1"/>
              <a:t>ეკუთვნოდა</a:t>
            </a:r>
            <a:r>
              <a:rPr lang="en-US" sz="2000" dirty="0"/>
              <a:t> </a:t>
            </a:r>
            <a:r>
              <a:rPr lang="en-US" sz="2000" dirty="0" err="1"/>
              <a:t>ტერ-ოგანოვს</a:t>
            </a:r>
            <a:r>
              <a:rPr lang="en-US" sz="2000" dirty="0"/>
              <a:t>. 1922 წ. </a:t>
            </a:r>
            <a:r>
              <a:rPr lang="en-US" sz="2000" dirty="0" err="1"/>
              <a:t>მოხდა</a:t>
            </a:r>
            <a:r>
              <a:rPr lang="en-US" sz="2000" dirty="0"/>
              <a:t> </a:t>
            </a:r>
            <a:r>
              <a:rPr lang="en-US" sz="2000" dirty="0" err="1"/>
              <a:t>შენობის</a:t>
            </a:r>
            <a:r>
              <a:rPr lang="en-US" sz="2000" dirty="0"/>
              <a:t> </a:t>
            </a:r>
            <a:r>
              <a:rPr lang="en-US" sz="2000" dirty="0" err="1"/>
              <a:t>ნაციონალიზაც</a:t>
            </a:r>
            <a:r>
              <a:rPr lang="ka-GE" sz="2000" dirty="0"/>
              <a:t>ი</a:t>
            </a:r>
            <a:r>
              <a:rPr lang="en-US" sz="2000" dirty="0"/>
              <a:t>ა </a:t>
            </a:r>
            <a:r>
              <a:rPr lang="en-US" sz="2000" dirty="0" err="1"/>
              <a:t>და</a:t>
            </a:r>
            <a:r>
              <a:rPr lang="en-US" sz="2000" dirty="0"/>
              <a:t> </a:t>
            </a:r>
            <a:r>
              <a:rPr lang="ka-GE" sz="2000" dirty="0"/>
              <a:t>საცხოვრებელ ფართად გადაკეთდა.</a:t>
            </a:r>
            <a:br>
              <a:rPr lang="ka-GE" sz="2000" dirty="0"/>
            </a:br>
            <a:r>
              <a:rPr lang="ka-GE" sz="2000" dirty="0"/>
              <a:t>   </a:t>
            </a:r>
            <a:r>
              <a:rPr lang="en-US" sz="2000" dirty="0" err="1"/>
              <a:t>ამჟამად</a:t>
            </a:r>
            <a:r>
              <a:rPr lang="en-US" sz="2000" dirty="0"/>
              <a:t> </a:t>
            </a:r>
            <a:r>
              <a:rPr lang="ka-GE" sz="2000" dirty="0"/>
              <a:t>სახლს მრავალფუნქციური დანიშნულება აქვს.</a:t>
            </a:r>
            <a:endParaRPr lang="ru-RU" sz="2000" dirty="0"/>
          </a:p>
        </p:txBody>
      </p:sp>
    </p:spTree>
    <p:extLst>
      <p:ext uri="{BB962C8B-B14F-4D97-AF65-F5344CB8AC3E}">
        <p14:creationId xmlns:p14="http://schemas.microsoft.com/office/powerpoint/2010/main" val="3583449362"/>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09546" y="1084801"/>
            <a:ext cx="3932237" cy="412376"/>
          </a:xfrm>
        </p:spPr>
        <p:txBody>
          <a:bodyPr>
            <a:normAutofit/>
          </a:bodyPr>
          <a:lstStyle/>
          <a:p>
            <a:r>
              <a:rPr lang="ka-GE" sz="2000" dirty="0"/>
              <a:t>სასტუმრო „</a:t>
            </a:r>
            <a:r>
              <a:rPr lang="ka-GE" sz="2000" b="1" dirty="0"/>
              <a:t>სევერნი პოლუსი</a:t>
            </a:r>
            <a:r>
              <a:rPr lang="ka-GE" sz="2000" dirty="0"/>
              <a:t>“</a:t>
            </a:r>
            <a:endParaRPr lang="ru-RU" sz="2000" dirty="0"/>
          </a:p>
        </p:txBody>
      </p:sp>
      <p:pic>
        <p:nvPicPr>
          <p:cNvPr id="5" name="Объект 4"/>
          <p:cNvPicPr>
            <a:picLocks noGrp="1" noChangeAspect="1"/>
          </p:cNvPicPr>
          <p:nvPr>
            <p:ph idx="1"/>
          </p:nvPr>
        </p:nvPicPr>
        <p:blipFill>
          <a:blip r:embed="rId2"/>
          <a:stretch>
            <a:fillRect/>
          </a:stretch>
        </p:blipFill>
        <p:spPr>
          <a:xfrm>
            <a:off x="6434087" y="1944210"/>
            <a:ext cx="5068938" cy="3366682"/>
          </a:xfrm>
        </p:spPr>
      </p:pic>
      <p:sp>
        <p:nvSpPr>
          <p:cNvPr id="4" name="Текст 3"/>
          <p:cNvSpPr>
            <a:spLocks noGrp="1"/>
          </p:cNvSpPr>
          <p:nvPr>
            <p:ph type="body" sz="half" idx="2"/>
          </p:nvPr>
        </p:nvSpPr>
        <p:spPr>
          <a:xfrm>
            <a:off x="2336796" y="1944210"/>
            <a:ext cx="3505199" cy="4262436"/>
          </a:xfrm>
        </p:spPr>
        <p:txBody>
          <a:bodyPr>
            <a:normAutofit lnSpcReduction="10000"/>
          </a:bodyPr>
          <a:lstStyle/>
          <a:p>
            <a:pPr algn="ctr"/>
            <a:r>
              <a:rPr lang="ka-GE" sz="2000" dirty="0"/>
              <a:t> </a:t>
            </a:r>
            <a:r>
              <a:rPr lang="en-US" sz="2000" dirty="0" err="1"/>
              <a:t>სასტუმრო</a:t>
            </a:r>
            <a:r>
              <a:rPr lang="en-US" sz="2000" dirty="0"/>
              <a:t> “</a:t>
            </a:r>
            <a:r>
              <a:rPr lang="en-US" sz="2000" dirty="0" err="1"/>
              <a:t>სევერნი</a:t>
            </a:r>
            <a:r>
              <a:rPr lang="en-US" sz="2000" dirty="0"/>
              <a:t> </a:t>
            </a:r>
            <a:r>
              <a:rPr lang="en-US" sz="2000" dirty="0" err="1"/>
              <a:t>პოლუსი</a:t>
            </a:r>
            <a:r>
              <a:rPr lang="en-US" sz="2000" dirty="0"/>
              <a:t>” </a:t>
            </a:r>
            <a:r>
              <a:rPr lang="ka-GE" sz="2000" dirty="0"/>
              <a:t>განთავსებული იყო </a:t>
            </a:r>
            <a:r>
              <a:rPr lang="en-US" sz="2000" dirty="0"/>
              <a:t> </a:t>
            </a:r>
            <a:r>
              <a:rPr lang="en-US" sz="2000" dirty="0" err="1"/>
              <a:t>ამჟ.ვაჟა-ფშაველას</a:t>
            </a:r>
            <a:r>
              <a:rPr lang="en-US" sz="2000" dirty="0"/>
              <a:t> 35, </a:t>
            </a:r>
            <a:r>
              <a:rPr lang="en-US" sz="2000" dirty="0" err="1"/>
              <a:t>ფარნავაზ</a:t>
            </a:r>
            <a:r>
              <a:rPr lang="en-US" sz="2000" dirty="0"/>
              <a:t> </a:t>
            </a:r>
            <a:r>
              <a:rPr lang="en-US" sz="2000" dirty="0" err="1"/>
              <a:t>მეფის</a:t>
            </a:r>
            <a:r>
              <a:rPr lang="en-US" sz="2000" dirty="0"/>
              <a:t> 74</a:t>
            </a:r>
            <a:r>
              <a:rPr lang="ka-GE" sz="2000" dirty="0"/>
              <a:t> ქუჩების კუთხეში.</a:t>
            </a:r>
            <a:r>
              <a:rPr lang="en-US" sz="2000" dirty="0" err="1"/>
              <a:t>სასტუმროს</a:t>
            </a:r>
            <a:r>
              <a:rPr lang="en-US" sz="2000" dirty="0"/>
              <a:t> </a:t>
            </a:r>
            <a:r>
              <a:rPr lang="en-US" sz="2000" dirty="0" err="1"/>
              <a:t>მეპატრონე</a:t>
            </a:r>
            <a:r>
              <a:rPr lang="en-US" sz="2000" dirty="0"/>
              <a:t> </a:t>
            </a:r>
            <a:r>
              <a:rPr lang="en-US" sz="2000" dirty="0" err="1"/>
              <a:t>იყო</a:t>
            </a:r>
            <a:r>
              <a:rPr lang="en-US" sz="2000" dirty="0"/>
              <a:t> </a:t>
            </a:r>
            <a:r>
              <a:rPr lang="en-US" sz="2000" dirty="0" err="1"/>
              <a:t>ეკატერინე</a:t>
            </a:r>
            <a:r>
              <a:rPr lang="en-US" sz="2000" dirty="0"/>
              <a:t> </a:t>
            </a:r>
            <a:r>
              <a:rPr lang="en-US" sz="2000" dirty="0" err="1"/>
              <a:t>მავროპულო</a:t>
            </a:r>
            <a:r>
              <a:rPr lang="en-US" sz="2000" dirty="0"/>
              <a:t>. </a:t>
            </a:r>
            <a:r>
              <a:rPr lang="en-US" sz="2000" dirty="0" err="1"/>
              <a:t>შენობა</a:t>
            </a:r>
            <a:r>
              <a:rPr lang="en-US" sz="2000" dirty="0"/>
              <a:t> </a:t>
            </a:r>
            <a:r>
              <a:rPr lang="en-US" sz="2000" dirty="0" err="1"/>
              <a:t>იყო</a:t>
            </a:r>
            <a:r>
              <a:rPr lang="en-US" sz="2000" dirty="0"/>
              <a:t> </a:t>
            </a:r>
            <a:r>
              <a:rPr lang="en-US" sz="2000" dirty="0" err="1"/>
              <a:t>ორსართულიანი</a:t>
            </a:r>
            <a:r>
              <a:rPr lang="en-US" sz="2000" dirty="0"/>
              <a:t> 17 </a:t>
            </a:r>
            <a:r>
              <a:rPr lang="en-US" sz="2000" dirty="0" err="1"/>
              <a:t>ოთახით</a:t>
            </a:r>
            <a:r>
              <a:rPr lang="en-US" sz="2000" dirty="0"/>
              <a:t>. I </a:t>
            </a:r>
            <a:r>
              <a:rPr lang="en-US" sz="2000" dirty="0" err="1"/>
              <a:t>სართულზე</a:t>
            </a:r>
            <a:r>
              <a:rPr lang="en-US" sz="2000" dirty="0"/>
              <a:t> </a:t>
            </a:r>
            <a:r>
              <a:rPr lang="ka-GE" sz="2000" dirty="0"/>
              <a:t>ფუნქციონირებდა</a:t>
            </a:r>
            <a:r>
              <a:rPr lang="en-US" sz="2000" dirty="0"/>
              <a:t> </a:t>
            </a:r>
            <a:r>
              <a:rPr lang="en-US" sz="2000" dirty="0" err="1"/>
              <a:t>აფთიაქი</a:t>
            </a:r>
            <a:r>
              <a:rPr lang="ka-GE" sz="2000" dirty="0"/>
              <a:t>.</a:t>
            </a:r>
            <a:r>
              <a:rPr lang="en-US" sz="2000" dirty="0"/>
              <a:t> 1922</a:t>
            </a:r>
            <a:r>
              <a:rPr lang="ka-GE" sz="2000" dirty="0"/>
              <a:t> წლის </a:t>
            </a:r>
            <a:r>
              <a:rPr lang="en-US" sz="2000" dirty="0" err="1"/>
              <a:t>მუნიციპალიზაცი</a:t>
            </a:r>
            <a:r>
              <a:rPr lang="ka-GE" sz="2000" dirty="0"/>
              <a:t>ის შემდეგ შენობა</a:t>
            </a:r>
            <a:r>
              <a:rPr lang="en-US" sz="2000" dirty="0"/>
              <a:t> </a:t>
            </a:r>
            <a:r>
              <a:rPr lang="ka-GE" sz="2000" dirty="0"/>
              <a:t> საცხოვრებელ ფართად გადაკეთდა.</a:t>
            </a:r>
            <a:endParaRPr lang="ru-RU" sz="2000" dirty="0"/>
          </a:p>
        </p:txBody>
      </p:sp>
    </p:spTree>
    <p:extLst>
      <p:ext uri="{BB962C8B-B14F-4D97-AF65-F5344CB8AC3E}">
        <p14:creationId xmlns:p14="http://schemas.microsoft.com/office/powerpoint/2010/main" val="3730056149"/>
      </p:ext>
    </p:extLst>
  </p:cSld>
  <p:clrMapOvr>
    <a:masterClrMapping/>
  </p:clrMapOvr>
  <mc:AlternateContent xmlns:mc="http://schemas.openxmlformats.org/markup-compatibility/2006" xmlns:p14="http://schemas.microsoft.com/office/powerpoint/2010/main">
    <mc:Choice Requires="p14">
      <p:transition spd="slow" p14:dur="2000" advClick="0" advTm="9000"/>
    </mc:Choice>
    <mc:Fallback xmlns="">
      <p:transition spd="slow" advClick="0" advTm="9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62401" y="781235"/>
            <a:ext cx="3505199" cy="912094"/>
          </a:xfrm>
        </p:spPr>
        <p:txBody>
          <a:bodyPr>
            <a:normAutofit/>
          </a:bodyPr>
          <a:lstStyle/>
          <a:p>
            <a:pPr algn="ctr"/>
            <a:r>
              <a:rPr lang="ka-GE" sz="1600" dirty="0"/>
              <a:t>სასტუმრო 1-ლი მაისი</a:t>
            </a:r>
            <a:br>
              <a:rPr lang="ka-GE" sz="1600" dirty="0"/>
            </a:br>
            <a:r>
              <a:rPr lang="ka-GE" sz="1600" dirty="0"/>
              <a:t>(ამჟამად ბათუმის საქალაქო სასამართლო)</a:t>
            </a:r>
            <a:endParaRPr lang="ru-RU" sz="1600"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2338" y="2021803"/>
            <a:ext cx="3808520" cy="3366941"/>
          </a:xfrm>
        </p:spPr>
      </p:pic>
      <p:sp>
        <p:nvSpPr>
          <p:cNvPr id="4" name="Текст 3"/>
          <p:cNvSpPr>
            <a:spLocks noGrp="1"/>
          </p:cNvSpPr>
          <p:nvPr>
            <p:ph type="body" sz="half" idx="2"/>
          </p:nvPr>
        </p:nvSpPr>
        <p:spPr>
          <a:xfrm>
            <a:off x="2438291" y="2104007"/>
            <a:ext cx="3505199" cy="3393057"/>
          </a:xfrm>
        </p:spPr>
        <p:txBody>
          <a:bodyPr>
            <a:normAutofit/>
          </a:bodyPr>
          <a:lstStyle/>
          <a:p>
            <a:endParaRPr lang="ka-GE" dirty="0"/>
          </a:p>
          <a:p>
            <a:r>
              <a:rPr lang="ka-GE" dirty="0"/>
              <a:t>ვაჟა ფშაველას (ყოფ. შეპელოვის) ქუჩაზე ყოფილი რკინიგზის სადგურის მიმდებარედ 1930-1934 წლებში აშენდა სასტუმრო „1-ლი მაისი“. შენობა სამსართულიანია. სასტუმრო გათვალისწინებული იყო 126 ადგილზე</a:t>
            </a:r>
            <a:r>
              <a:rPr lang="en-US" dirty="0"/>
              <a:t>.</a:t>
            </a:r>
            <a:r>
              <a:rPr lang="ka-GE" dirty="0"/>
              <a:t> 2006 წლის 10 სექტემბერს აქ გაიხსნა ქ. ბათუმის საქალაქო სასამართლო,რომელიც დღესაც ფუნქციონირებს.</a:t>
            </a:r>
            <a:endParaRPr lang="ru-RU" dirty="0"/>
          </a:p>
          <a:p>
            <a:endParaRPr lang="ru-RU" dirty="0"/>
          </a:p>
        </p:txBody>
      </p:sp>
    </p:spTree>
    <p:extLst>
      <p:ext uri="{BB962C8B-B14F-4D97-AF65-F5344CB8AC3E}">
        <p14:creationId xmlns:p14="http://schemas.microsoft.com/office/powerpoint/2010/main" val="1647910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27611" y="1091954"/>
            <a:ext cx="3413355" cy="712186"/>
          </a:xfrm>
        </p:spPr>
        <p:txBody>
          <a:bodyPr>
            <a:normAutofit fontScale="90000"/>
          </a:bodyPr>
          <a:lstStyle/>
          <a:p>
            <a:r>
              <a:rPr lang="ka-GE" dirty="0"/>
              <a:t>სასტუმრო ინტურისტი</a:t>
            </a:r>
            <a:endParaRPr lang="ru-RU" dirty="0"/>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4167" y="2095628"/>
            <a:ext cx="5288656" cy="3523566"/>
          </a:xfrm>
        </p:spPr>
      </p:pic>
      <p:sp>
        <p:nvSpPr>
          <p:cNvPr id="4" name="Текст 3"/>
          <p:cNvSpPr>
            <a:spLocks noGrp="1"/>
          </p:cNvSpPr>
          <p:nvPr>
            <p:ph type="body" sz="half" idx="2"/>
          </p:nvPr>
        </p:nvSpPr>
        <p:spPr>
          <a:xfrm>
            <a:off x="1463596" y="1238806"/>
            <a:ext cx="4910571" cy="4562013"/>
          </a:xfrm>
        </p:spPr>
        <p:txBody>
          <a:bodyPr>
            <a:normAutofit/>
          </a:bodyPr>
          <a:lstStyle/>
          <a:p>
            <a:r>
              <a:rPr lang="ka-GE" dirty="0"/>
              <a:t> </a:t>
            </a:r>
            <a:endParaRPr lang="en-US" dirty="0"/>
          </a:p>
          <a:p>
            <a:endParaRPr lang="en-US" sz="1800" dirty="0"/>
          </a:p>
          <a:p>
            <a:pPr algn="ctr"/>
            <a:r>
              <a:rPr lang="en-US" sz="1800" dirty="0"/>
              <a:t>        </a:t>
            </a:r>
            <a:r>
              <a:rPr lang="ka-GE" sz="1800" dirty="0"/>
              <a:t>1939 წელს ნინოშვილის, რუსთაველისა და დუმბაძის (ყოფილი ბულვარის, სმეკალოვის და სობოროს შესახვევი) ქუჩების კუთხეში აშენდა სასტუმრო „ინტურისტი“ არქიტექტორ  შჩუსევის პროექტის მიხედვით. სასტუმრო აშენდა ყოფილი სამხედრო ტაძრის „</a:t>
            </a:r>
            <a:r>
              <a:rPr lang="ka-GE" sz="1800" dirty="0" smtClean="0"/>
              <a:t>სობოროს</a:t>
            </a:r>
            <a:r>
              <a:rPr lang="en-US" sz="1800" dirty="0" smtClean="0"/>
              <a:t>”</a:t>
            </a:r>
            <a:r>
              <a:rPr lang="ka-GE" sz="1800" dirty="0" smtClean="0"/>
              <a:t> </a:t>
            </a:r>
            <a:r>
              <a:rPr lang="ka-GE" sz="1800" dirty="0"/>
              <a:t>ადგილზე და მის მშენებლობაში გამოყენებული იქნა ეკლესიის ქვები.</a:t>
            </a:r>
            <a:endParaRPr lang="ru-RU" sz="1800" dirty="0"/>
          </a:p>
        </p:txBody>
      </p:sp>
    </p:spTree>
    <p:extLst>
      <p:ext uri="{BB962C8B-B14F-4D97-AF65-F5344CB8AC3E}">
        <p14:creationId xmlns:p14="http://schemas.microsoft.com/office/powerpoint/2010/main" val="9230500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30640" y="443883"/>
            <a:ext cx="9293874" cy="52289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000"/>
              </a:spcBef>
              <a:buClr>
                <a:prstClr val="black"/>
              </a:buClr>
            </a:pPr>
            <a:r>
              <a:rPr lang="ka-GE" sz="2000" cap="all" dirty="0">
                <a:solidFill>
                  <a:prstClr val="black"/>
                </a:solidFill>
                <a:latin typeface="Tw Cen MT" panose="020B0602020104020603"/>
              </a:rPr>
              <a:t>   </a:t>
            </a:r>
          </a:p>
          <a:p>
            <a:pPr lvl="0" algn="ctr">
              <a:lnSpc>
                <a:spcPct val="120000"/>
              </a:lnSpc>
              <a:spcBef>
                <a:spcPts val="1000"/>
              </a:spcBef>
              <a:buClr>
                <a:prstClr val="black"/>
              </a:buClr>
            </a:pPr>
            <a:endParaRPr lang="ka-GE" sz="2000" cap="all" dirty="0">
              <a:solidFill>
                <a:prstClr val="black"/>
              </a:solidFill>
              <a:latin typeface="Tw Cen MT" panose="020B0602020104020603"/>
            </a:endParaRPr>
          </a:p>
          <a:p>
            <a:pPr lvl="0" algn="ctr">
              <a:lnSpc>
                <a:spcPct val="120000"/>
              </a:lnSpc>
              <a:spcBef>
                <a:spcPts val="1000"/>
              </a:spcBef>
              <a:buClr>
                <a:prstClr val="black"/>
              </a:buClr>
            </a:pPr>
            <a:r>
              <a:rPr lang="en-US" sz="2000" cap="all" dirty="0">
                <a:solidFill>
                  <a:prstClr val="black"/>
                </a:solidFill>
                <a:latin typeface="Tw Cen MT" panose="020B0602020104020603"/>
              </a:rPr>
              <a:t>XX </a:t>
            </a:r>
            <a:r>
              <a:rPr lang="ka-GE" sz="2000" cap="all" dirty="0">
                <a:solidFill>
                  <a:prstClr val="black"/>
                </a:solidFill>
              </a:rPr>
              <a:t>საუკუნის დასაწყისში ბათუმში ასევე ფუნქციონირებდა სასტუმროები:</a:t>
            </a:r>
            <a:br>
              <a:rPr lang="ka-GE" sz="2000" cap="all" dirty="0">
                <a:solidFill>
                  <a:prstClr val="black"/>
                </a:solidFill>
              </a:rPr>
            </a:br>
            <a:r>
              <a:rPr lang="ka-GE" sz="2000" cap="all" dirty="0">
                <a:solidFill>
                  <a:prstClr val="black"/>
                </a:solidFill>
              </a:rPr>
              <a:t> </a:t>
            </a:r>
            <a:br>
              <a:rPr lang="ka-GE" sz="2000" cap="all" dirty="0">
                <a:solidFill>
                  <a:prstClr val="black"/>
                </a:solidFill>
              </a:rPr>
            </a:br>
            <a:r>
              <a:rPr lang="ka-GE" sz="2000" cap="all" dirty="0">
                <a:solidFill>
                  <a:prstClr val="black"/>
                </a:solidFill>
              </a:rPr>
              <a:t>„გერმანია“კათოლიკის (ამჟ. ვ გორგასალის) ქუჩაზე,ბეჟანიძის სახლში.</a:t>
            </a:r>
            <a:br>
              <a:rPr lang="ka-GE" sz="2000" cap="all" dirty="0">
                <a:solidFill>
                  <a:prstClr val="black"/>
                </a:solidFill>
              </a:rPr>
            </a:br>
            <a:r>
              <a:rPr lang="ka-GE" sz="2000" cap="all" dirty="0">
                <a:solidFill>
                  <a:prstClr val="black"/>
                </a:solidFill>
              </a:rPr>
              <a:t>„კომერციული“ ბ.აკინიანის კომაროვის(ამჟ.დ. თავდადებულის) ქუჩაზე იანოვსკის სახლში.</a:t>
            </a:r>
            <a:br>
              <a:rPr lang="ka-GE" sz="2000" cap="all" dirty="0">
                <a:solidFill>
                  <a:prstClr val="black"/>
                </a:solidFill>
              </a:rPr>
            </a:br>
            <a:r>
              <a:rPr lang="ka-GE" sz="2000" cap="all" dirty="0">
                <a:solidFill>
                  <a:prstClr val="black"/>
                </a:solidFill>
              </a:rPr>
              <a:t>„თბილისი“ ერისთოვის (ამჟ.მაზნიაშვილის)</a:t>
            </a:r>
            <a:r>
              <a:rPr lang="en-US" sz="2000" cap="all" dirty="0">
                <a:solidFill>
                  <a:prstClr val="black"/>
                </a:solidFill>
                <a:latin typeface="Tw Cen MT" panose="020B0602020104020603"/>
              </a:rPr>
              <a:t> </a:t>
            </a:r>
            <a:r>
              <a:rPr lang="ka-GE" sz="2000" cap="all" dirty="0" smtClean="0">
                <a:solidFill>
                  <a:prstClr val="black"/>
                </a:solidFill>
              </a:rPr>
              <a:t>ქ</a:t>
            </a:r>
            <a:r>
              <a:rPr lang="en-US" sz="2000" cap="all" smtClean="0">
                <a:solidFill>
                  <a:prstClr val="black"/>
                </a:solidFill>
              </a:rPr>
              <a:t>.</a:t>
            </a:r>
            <a:r>
              <a:rPr lang="ka-GE" sz="2000" cap="all" smtClean="0">
                <a:solidFill>
                  <a:prstClr val="black"/>
                </a:solidFill>
              </a:rPr>
              <a:t>N21 </a:t>
            </a:r>
            <a:r>
              <a:rPr lang="ka-GE" sz="2000" cap="all" dirty="0">
                <a:solidFill>
                  <a:prstClr val="black"/>
                </a:solidFill>
              </a:rPr>
              <a:t>საბაევის სახლში.</a:t>
            </a:r>
            <a:br>
              <a:rPr lang="ka-GE" sz="2000" cap="all" dirty="0">
                <a:solidFill>
                  <a:prstClr val="black"/>
                </a:solidFill>
              </a:rPr>
            </a:br>
            <a:r>
              <a:rPr lang="ka-GE" sz="2000" cap="all" dirty="0">
                <a:solidFill>
                  <a:prstClr val="black"/>
                </a:solidFill>
              </a:rPr>
              <a:t>„იალტა“სვიატოპოლკ-მირსკის (ამჟ.ა. მელაშვილის)</a:t>
            </a:r>
            <a:r>
              <a:rPr lang="en-US" sz="2000" cap="all" dirty="0">
                <a:solidFill>
                  <a:prstClr val="black"/>
                </a:solidFill>
                <a:latin typeface="Tw Cen MT" panose="020B0602020104020603"/>
              </a:rPr>
              <a:t> </a:t>
            </a:r>
            <a:r>
              <a:rPr lang="ka-GE" sz="2000" cap="all" dirty="0">
                <a:solidFill>
                  <a:prstClr val="black"/>
                </a:solidFill>
              </a:rPr>
              <a:t>ქუჩაზე ხაჯი ეფენდის სახლში.</a:t>
            </a:r>
            <a:r>
              <a:rPr lang="ka-GE" sz="2000" dirty="0"/>
              <a:t> ამრიგად,</a:t>
            </a:r>
            <a:r>
              <a:rPr lang="en-US" sz="2000" dirty="0"/>
              <a:t>XIX</a:t>
            </a:r>
            <a:r>
              <a:rPr lang="ka-GE" sz="2000" dirty="0"/>
              <a:t>-</a:t>
            </a:r>
            <a:r>
              <a:rPr lang="en-US" sz="2000" dirty="0"/>
              <a:t> XX</a:t>
            </a:r>
            <a:r>
              <a:rPr lang="ka-GE" sz="2000" dirty="0"/>
              <a:t> საუკუნეების მიჯნაზე ბათუმში იყო სასტუმროების ფარკუ</a:t>
            </a:r>
            <a:r>
              <a:rPr lang="ka-GE" sz="2000" cap="all" dirty="0">
                <a:solidFill>
                  <a:prstClr val="black"/>
                </a:solidFill>
              </a:rPr>
              <a:t>ამრიგად,</a:t>
            </a:r>
            <a:r>
              <a:rPr lang="en-US" sz="2000" cap="all" dirty="0">
                <a:solidFill>
                  <a:prstClr val="black"/>
                </a:solidFill>
                <a:latin typeface="Tw Cen MT" panose="020B0602020104020603"/>
              </a:rPr>
              <a:t>XIX</a:t>
            </a:r>
            <a:r>
              <a:rPr lang="ka-GE" sz="2000" cap="all" dirty="0">
                <a:solidFill>
                  <a:prstClr val="black"/>
                </a:solidFill>
              </a:rPr>
              <a:t>-</a:t>
            </a:r>
            <a:r>
              <a:rPr lang="en-US" sz="2000" cap="all" dirty="0">
                <a:solidFill>
                  <a:prstClr val="black"/>
                </a:solidFill>
                <a:latin typeface="Tw Cen MT" panose="020B0602020104020603"/>
              </a:rPr>
              <a:t> XX</a:t>
            </a:r>
            <a:r>
              <a:rPr lang="ka-GE" sz="2000" cap="all" dirty="0">
                <a:solidFill>
                  <a:prstClr val="black"/>
                </a:solidFill>
              </a:rPr>
              <a:t> საუკუნეების მიჯნაზე ბათუმში იყო სასტუმროების ფართო ქსელი.ეკონომიკური აღმავლობის პირობებში სასტუმროებზე დიდი მოთხოვნილება გაჩნდა, რადგან ქალაქში აუარებელი ხალხი ირეოდა მსოფლიოს სხვადასხვა ქვეყნებიდან.</a:t>
            </a:r>
          </a:p>
          <a:p>
            <a:pPr algn="ctr"/>
            <a:endParaRPr lang="ru-RU" dirty="0"/>
          </a:p>
        </p:txBody>
      </p:sp>
    </p:spTree>
    <p:extLst>
      <p:ext uri="{BB962C8B-B14F-4D97-AF65-F5344CB8AC3E}">
        <p14:creationId xmlns:p14="http://schemas.microsoft.com/office/powerpoint/2010/main" val="376063047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59619" y="807868"/>
            <a:ext cx="9388310" cy="49537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ka-GE" sz="2400" cap="all" dirty="0">
                <a:solidFill>
                  <a:prstClr val="black"/>
                </a:solidFill>
              </a:rPr>
              <a:t>1877-1878 წლების რუსეთ-თურქეთის ომის შემდეგ ბათუმი რუსეთის იმპერიას შეუერთდა.ამ დროიდან იწყება ბათუმის, როგორც საპორტო და სამრეწველო ქალაქის განვითარების ახალი ეტაპი. ქალაქი გამოცხადდა თავისუფალ ნავსადგურად ანუ „პორტო -ფრანკოდ</a:t>
            </a:r>
            <a:r>
              <a:rPr lang="en-US" sz="2400" cap="all" dirty="0">
                <a:solidFill>
                  <a:prstClr val="black"/>
                </a:solidFill>
              </a:rPr>
              <a:t>,</a:t>
            </a:r>
            <a:r>
              <a:rPr lang="ka-GE" sz="2400" cap="all" dirty="0">
                <a:solidFill>
                  <a:prstClr val="black"/>
                </a:solidFill>
              </a:rPr>
              <a:t>“</a:t>
            </a:r>
            <a:r>
              <a:rPr lang="en-US" sz="2400" cap="all" dirty="0">
                <a:solidFill>
                  <a:prstClr val="black"/>
                </a:solidFill>
              </a:rPr>
              <a:t> </a:t>
            </a:r>
            <a:r>
              <a:rPr lang="ka-GE" sz="2400" cap="all" dirty="0">
                <a:solidFill>
                  <a:prstClr val="black"/>
                </a:solidFill>
              </a:rPr>
              <a:t>სადაც უცხოელებს საქონლის უბაჟოდ შემოტანის და ვაჭრობის უფლება მიეცათ.ბათუმს  მოაშურეს მრეწველებმა, ვაჭრებმა, საქმიანმა ადამიანებმა მსოფლიოს სხვადასხვა ქვეყნებიდან.გაჩაღდა ინტენსიური მშენებლობა. არაჩვეულებრივი სისწრაფით იზრდებოდა საზღვარგარეთის მსხვილი ფირმების ქარხნების რიცხვი.გაიზარდა მოსახლეობის რაოდენობა. </a:t>
            </a:r>
            <a:endParaRPr lang="ru-RU" sz="2400" dirty="0"/>
          </a:p>
        </p:txBody>
      </p:sp>
    </p:spTree>
    <p:extLst>
      <p:ext uri="{BB962C8B-B14F-4D97-AF65-F5344CB8AC3E}">
        <p14:creationId xmlns:p14="http://schemas.microsoft.com/office/powerpoint/2010/main" val="1728301497"/>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921FEB-FBBC-7174-C08B-F4121C725875}"/>
              </a:ext>
            </a:extLst>
          </p:cNvPr>
          <p:cNvSpPr>
            <a:spLocks noGrp="1"/>
          </p:cNvSpPr>
          <p:nvPr>
            <p:ph type="ctrTitle"/>
          </p:nvPr>
        </p:nvSpPr>
        <p:spPr/>
        <p:txBody>
          <a:bodyPr/>
          <a:lstStyle/>
          <a:p>
            <a:pPr algn="ctr"/>
            <a:r>
              <a:rPr lang="ka-GE"/>
              <a:t>მადლობა ყურადღებისათვის</a:t>
            </a:r>
            <a:r>
              <a:rPr lang="ka-GE" sz="4400"/>
              <a:t>!</a:t>
            </a:r>
            <a:endParaRPr lang="ru-RU"/>
          </a:p>
        </p:txBody>
      </p:sp>
      <p:sp>
        <p:nvSpPr>
          <p:cNvPr id="3" name="Subtitle 2">
            <a:extLst>
              <a:ext uri="{FF2B5EF4-FFF2-40B4-BE49-F238E27FC236}">
                <a16:creationId xmlns:a16="http://schemas.microsoft.com/office/drawing/2014/main" xmlns="" id="{316DD540-CEC4-C6C7-545A-19BD31773AD2}"/>
              </a:ext>
            </a:extLst>
          </p:cNvPr>
          <p:cNvSpPr>
            <a:spLocks noGrp="1"/>
          </p:cNvSpPr>
          <p:nvPr>
            <p:ph type="subTitle" idx="1"/>
          </p:nvPr>
        </p:nvSpPr>
        <p:spPr/>
        <p:txBody>
          <a:bodyPr/>
          <a:lstStyle/>
          <a:p>
            <a:endParaRPr lang="ru-RU"/>
          </a:p>
        </p:txBody>
      </p:sp>
    </p:spTree>
    <p:extLst>
      <p:ext uri="{BB962C8B-B14F-4D97-AF65-F5344CB8AC3E}">
        <p14:creationId xmlns:p14="http://schemas.microsoft.com/office/powerpoint/2010/main" val="3077616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55694" y="134472"/>
            <a:ext cx="9241393" cy="1880760"/>
          </a:xfrm>
        </p:spPr>
        <p:txBody>
          <a:bodyPr>
            <a:normAutofit fontScale="90000"/>
          </a:bodyPr>
          <a:lstStyle/>
          <a:p>
            <a:pPr algn="ctr"/>
            <a:r>
              <a:rPr lang="ka-GE" sz="2800" dirty="0">
                <a:latin typeface="+mn-lt"/>
              </a:rPr>
              <a:t>   საერთაშორისო მნიშვნელობა შეიძინა ბათუმის პორტმა </a:t>
            </a:r>
            <a:r>
              <a:rPr lang="ru-RU" sz="2800" dirty="0"/>
              <a:t> </a:t>
            </a:r>
            <a:r>
              <a:rPr lang="ka-GE" sz="2800" dirty="0"/>
              <a:t>თავისი ტვირთბრუნვით. პორტში სცემდა ყოველთვის მისი ცხოვრების პულსი. ის იყო წყარო მოსახლეობის გამდიდრებისა და ქალაქის  ინტენსიური ზრდისა. </a:t>
            </a:r>
            <a:endParaRPr lang="ru-RU" sz="2800" dirty="0">
              <a:latin typeface="+mn-lt"/>
            </a:endParaRPr>
          </a:p>
        </p:txBody>
      </p:sp>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5497" y="2116367"/>
            <a:ext cx="6302187" cy="4127874"/>
          </a:xfrm>
        </p:spPr>
      </p:pic>
    </p:spTree>
    <p:extLst>
      <p:ext uri="{BB962C8B-B14F-4D97-AF65-F5344CB8AC3E}">
        <p14:creationId xmlns:p14="http://schemas.microsoft.com/office/powerpoint/2010/main" val="3680230309"/>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15735" y="-106532"/>
            <a:ext cx="9621523" cy="2201591"/>
          </a:xfrm>
        </p:spPr>
        <p:txBody>
          <a:bodyPr>
            <a:normAutofit/>
          </a:bodyPr>
          <a:lstStyle/>
          <a:p>
            <a:pPr algn="ctr"/>
            <a:r>
              <a:rPr lang="ka-GE" dirty="0"/>
              <a:t> </a:t>
            </a:r>
            <a:r>
              <a:rPr lang="ka-GE" sz="1600" dirty="0"/>
              <a:t> ქალაქის სავაჭრო ნაწილს წარმოადგენდა სანაპიროს ქუჩა იქ გახსნილი უამრავი წვრილი სავაჭრო დუქნებით. აქ  სახლების I სართულებზე გახსნილი იყო მაღაზიები და კაფეები. ამ ქუჩაზე ყველაზე მეტად შესამჩნევად სცემდა ქალაქის ცხოვრების პულსი. სანაპიროზე მიმოსვლა არ წყდებოდა არც დღისით და არც ღამით. აქ  შეხვდებოდით რუსული და საზღვარგარეთის გემების მატროსებს, რომლებიც ჩამოდიოდნენ ბათუმის ყურეში მსოფლიოს სხვადასხვა კუთხეებიდან. </a:t>
            </a:r>
            <a:endParaRPr lang="ru-RU" sz="1600" dirty="0"/>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10072" y="2095058"/>
            <a:ext cx="6442509" cy="4426056"/>
          </a:xfrm>
        </p:spPr>
      </p:pic>
    </p:spTree>
    <p:extLst>
      <p:ext uri="{BB962C8B-B14F-4D97-AF65-F5344CB8AC3E}">
        <p14:creationId xmlns:p14="http://schemas.microsoft.com/office/powerpoint/2010/main" val="350942250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26566" y="275208"/>
            <a:ext cx="9628821" cy="2229867"/>
          </a:xfrm>
        </p:spPr>
        <p:txBody>
          <a:bodyPr>
            <a:normAutofit/>
          </a:bodyPr>
          <a:lstStyle/>
          <a:p>
            <a:pPr algn="ctr"/>
            <a:r>
              <a:rPr lang="en-US" sz="1600" dirty="0"/>
              <a:t>            </a:t>
            </a:r>
            <a:r>
              <a:rPr lang="ka-GE" sz="2000" dirty="0"/>
              <a:t>ქალაქი სწრაფად შენდებოდა და იცვლიდა სახეს.. არქიტექტურაში გაჩნდა ნეოკლასიკური სტილის შენობები. ინგლისური ქალაქების მსგავსად გაყვანილი იქნა სწორი,მოკირწყლული ქუჩები. დაინერგა და განვითარდა ცივილიზაციის მონაპოვრები:რკინიგზა,ფოსტა,აშენდა საავადმყოფო.მოკლედ,ბათუმი მცირე დროში ევროპული ტიპის ქალაქად იქცა.</a:t>
            </a:r>
            <a:endParaRPr lang="ru-RU" sz="2000" dirty="0"/>
          </a:p>
        </p:txBody>
      </p:sp>
      <p:pic>
        <p:nvPicPr>
          <p:cNvPr id="6" name="Объект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726567" y="2712871"/>
            <a:ext cx="4524966" cy="3099254"/>
          </a:xfrm>
        </p:spPr>
      </p:pic>
      <p:pic>
        <p:nvPicPr>
          <p:cNvPr id="8" name="Объект 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7643673" y="2781455"/>
            <a:ext cx="4271008" cy="2873616"/>
          </a:xfrm>
        </p:spPr>
      </p:pic>
    </p:spTree>
    <p:extLst>
      <p:ext uri="{BB962C8B-B14F-4D97-AF65-F5344CB8AC3E}">
        <p14:creationId xmlns:p14="http://schemas.microsoft.com/office/powerpoint/2010/main" val="3857610404"/>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931516" y="411098"/>
            <a:ext cx="9127958" cy="56869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Bef>
                <a:spcPts val="1000"/>
              </a:spcBef>
              <a:buClr>
                <a:prstClr val="black"/>
              </a:buClr>
            </a:pPr>
            <a:r>
              <a:rPr lang="ka-GE" sz="2400" cap="all" dirty="0">
                <a:solidFill>
                  <a:prstClr val="black"/>
                </a:solidFill>
              </a:rPr>
              <a:t>გემების ნავმისადგომიდან ყურისაკენ ერთი მხრივ და რკინიგზის სადგურიდან მეორე მხრივ  იწყებოდა ქალაქის საუკეთესო კვარტლები საუკეთესო ქუჩებით.ამ ცენტრალურ ქუჩებზე მდებარეობდა იმ პერიოდისათვის პირველი კლასის სასტუმროები: “ბელ-ვიუ,“ “ორიენტალი”, “ევროპა”,  „ფრანცია“, “ლონდონი”, “იმპერიალი”, “პეტერბურგსკაია”, “მოსკვა”, “ნეაპოლი“ და სხვ. რომლებიც აშენდა ეკონომიკური აღმავლობისა და სამშენებლო ბუმის პერიოდში, </a:t>
            </a:r>
            <a:r>
              <a:rPr lang="en-US" sz="2400" cap="all" dirty="0">
                <a:solidFill>
                  <a:prstClr val="black"/>
                </a:solidFill>
                <a:latin typeface="Tw Cen MT" panose="020B0602020104020603"/>
              </a:rPr>
              <a:t>XIX</a:t>
            </a:r>
            <a:r>
              <a:rPr lang="ka-GE" sz="2400" cap="all" dirty="0">
                <a:solidFill>
                  <a:prstClr val="black"/>
                </a:solidFill>
              </a:rPr>
              <a:t> საუკუნის 80- 90-იან წლებში. ყველა  სასტუმრო აღჭურვილი იყო  სრული კომფორტით. თითოეულ მათგანს ჰქონდა  ელექტრონული განათება, ტელეფონი, აბაზანა, ბარი და რესტორანი.ნომრები ღირდა 1-დან 5 მანეთამდე.</a:t>
            </a:r>
          </a:p>
        </p:txBody>
      </p:sp>
    </p:spTree>
    <p:extLst>
      <p:ext uri="{BB962C8B-B14F-4D97-AF65-F5344CB8AC3E}">
        <p14:creationId xmlns:p14="http://schemas.microsoft.com/office/powerpoint/2010/main" val="4266862494"/>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26599" y="616285"/>
            <a:ext cx="4175138" cy="976312"/>
          </a:xfrm>
        </p:spPr>
        <p:txBody>
          <a:bodyPr/>
          <a:lstStyle/>
          <a:p>
            <a:pPr algn="ctr"/>
            <a:r>
              <a:rPr lang="ka-GE" dirty="0"/>
              <a:t>სასტუმროები  „</a:t>
            </a:r>
            <a:r>
              <a:rPr lang="ka-GE" b="1" dirty="0"/>
              <a:t>ბელ ვიუ“ და „ორიენტალი“</a:t>
            </a:r>
            <a:endParaRPr lang="ru-RU" b="1" dirty="0"/>
          </a:p>
        </p:txBody>
      </p:sp>
      <p:pic>
        <p:nvPicPr>
          <p:cNvPr id="5" name="Объект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73614" y="1592597"/>
            <a:ext cx="5177556" cy="3672805"/>
          </a:xfrm>
        </p:spPr>
      </p:pic>
      <p:sp>
        <p:nvSpPr>
          <p:cNvPr id="4" name="Текст 3"/>
          <p:cNvSpPr>
            <a:spLocks noGrp="1"/>
          </p:cNvSpPr>
          <p:nvPr>
            <p:ph type="body" sz="half" idx="2"/>
          </p:nvPr>
        </p:nvSpPr>
        <p:spPr>
          <a:xfrm>
            <a:off x="1859069" y="1592597"/>
            <a:ext cx="3910199" cy="4262436"/>
          </a:xfrm>
        </p:spPr>
        <p:txBody>
          <a:bodyPr/>
          <a:lstStyle/>
          <a:p>
            <a:pPr algn="ctr"/>
            <a:r>
              <a:rPr lang="ka-GE" dirty="0"/>
              <a:t> </a:t>
            </a:r>
            <a:r>
              <a:rPr lang="ka-GE" sz="1800" dirty="0"/>
              <a:t>ქალაქის</a:t>
            </a:r>
            <a:r>
              <a:rPr lang="en-US" sz="1800" dirty="0"/>
              <a:t> </a:t>
            </a:r>
            <a:r>
              <a:rPr lang="ka-GE" sz="1800" dirty="0"/>
              <a:t>სავიზიტო ბარათს წარმოადგენდა სანაპიროზე მდებარე</a:t>
            </a:r>
            <a:r>
              <a:rPr lang="en-US" sz="1800" dirty="0"/>
              <a:t> </a:t>
            </a:r>
            <a:r>
              <a:rPr lang="en-US" sz="1800" dirty="0" err="1"/>
              <a:t>სასტუმროები</a:t>
            </a:r>
            <a:r>
              <a:rPr lang="en-US" sz="1800" dirty="0"/>
              <a:t> “</a:t>
            </a:r>
            <a:r>
              <a:rPr lang="en-US" sz="1800" dirty="0" err="1"/>
              <a:t>ბელ-ვიუ</a:t>
            </a:r>
            <a:r>
              <a:rPr lang="en-US" sz="1800" dirty="0"/>
              <a:t>” </a:t>
            </a:r>
            <a:r>
              <a:rPr lang="en-US" sz="1800" dirty="0" err="1"/>
              <a:t>და</a:t>
            </a:r>
            <a:r>
              <a:rPr lang="en-US" sz="1800" dirty="0"/>
              <a:t> “</a:t>
            </a:r>
            <a:r>
              <a:rPr lang="en-US" sz="1800" dirty="0" err="1"/>
              <a:t>ორიენტალი</a:t>
            </a:r>
            <a:r>
              <a:rPr lang="ka-GE" sz="1800" dirty="0"/>
              <a:t>“.ეს სასტუმროები მოიცავდა მთელ კვარტალს.</a:t>
            </a:r>
            <a:br>
              <a:rPr lang="ka-GE" sz="1800" dirty="0"/>
            </a:br>
            <a:r>
              <a:rPr lang="ka-GE" sz="1800" dirty="0"/>
              <a:t>   „ბელ-ვიუ“ჯერ კურტ-ოღლის საკუთრება იყო</a:t>
            </a:r>
            <a:r>
              <a:rPr lang="en-US" sz="1800" dirty="0"/>
              <a:t>,</a:t>
            </a:r>
            <a:r>
              <a:rPr lang="ka-GE" sz="1800" dirty="0"/>
              <a:t> შემდეგ ჩილინგარიანის.</a:t>
            </a:r>
            <a:r>
              <a:rPr lang="en-US" sz="1800" dirty="0"/>
              <a:t> </a:t>
            </a:r>
            <a:r>
              <a:rPr lang="en-US" sz="1800" dirty="0" err="1"/>
              <a:t>სასტუმროს</a:t>
            </a:r>
            <a:r>
              <a:rPr lang="en-US" sz="1800" dirty="0"/>
              <a:t> </a:t>
            </a:r>
            <a:r>
              <a:rPr lang="en-US" sz="1800" dirty="0" err="1"/>
              <a:t>ჰქონდა</a:t>
            </a:r>
            <a:r>
              <a:rPr lang="en-US" sz="1800" dirty="0"/>
              <a:t> </a:t>
            </a:r>
            <a:r>
              <a:rPr lang="en-US" sz="1800" dirty="0" err="1"/>
              <a:t>ზღვისა</a:t>
            </a:r>
            <a:r>
              <a:rPr lang="en-US" sz="1800" dirty="0"/>
              <a:t> </a:t>
            </a:r>
            <a:r>
              <a:rPr lang="en-US" sz="1800" dirty="0" err="1"/>
              <a:t>და</a:t>
            </a:r>
            <a:r>
              <a:rPr lang="en-US" sz="1800" dirty="0"/>
              <a:t> </a:t>
            </a:r>
            <a:r>
              <a:rPr lang="ka-GE" sz="1800" dirty="0"/>
              <a:t>მთების</a:t>
            </a:r>
            <a:r>
              <a:rPr lang="en-US" sz="1800" dirty="0"/>
              <a:t> </a:t>
            </a:r>
            <a:r>
              <a:rPr lang="en-US" sz="1800" dirty="0" err="1"/>
              <a:t>საუკეთესო</a:t>
            </a:r>
            <a:r>
              <a:rPr lang="en-US" sz="1800" dirty="0"/>
              <a:t> </a:t>
            </a:r>
            <a:r>
              <a:rPr lang="en-US" sz="1800" dirty="0" err="1"/>
              <a:t>ხედი</a:t>
            </a:r>
            <a:r>
              <a:rPr lang="en-US" sz="1800" dirty="0"/>
              <a:t>. </a:t>
            </a:r>
            <a:r>
              <a:rPr lang="en-US" sz="1800" dirty="0" err="1"/>
              <a:t>ნომერი</a:t>
            </a:r>
            <a:r>
              <a:rPr lang="en-US" sz="1800" dirty="0"/>
              <a:t> </a:t>
            </a:r>
            <a:r>
              <a:rPr lang="en-US" sz="1800" dirty="0" err="1"/>
              <a:t>ღირდა</a:t>
            </a:r>
            <a:r>
              <a:rPr lang="en-US" sz="1800" dirty="0"/>
              <a:t> 1 </a:t>
            </a:r>
            <a:r>
              <a:rPr lang="en-US" sz="1800" dirty="0" err="1"/>
              <a:t>მანეთი</a:t>
            </a:r>
            <a:r>
              <a:rPr lang="en-US" sz="1800" dirty="0"/>
              <a:t>. </a:t>
            </a:r>
            <a:r>
              <a:rPr lang="en-US" sz="1800" dirty="0" err="1"/>
              <a:t>იყო</a:t>
            </a:r>
            <a:r>
              <a:rPr lang="en-US" sz="1800" dirty="0"/>
              <a:t> </a:t>
            </a:r>
            <a:r>
              <a:rPr lang="en-US" sz="1800" dirty="0" err="1"/>
              <a:t>განუმეორებელი</a:t>
            </a:r>
            <a:r>
              <a:rPr lang="en-US" sz="1800" dirty="0"/>
              <a:t> </a:t>
            </a:r>
            <a:r>
              <a:rPr lang="en-US" sz="1800" dirty="0" err="1"/>
              <a:t>სისუფთავე</a:t>
            </a:r>
            <a:r>
              <a:rPr lang="en-US" sz="1800" dirty="0"/>
              <a:t> </a:t>
            </a:r>
            <a:r>
              <a:rPr lang="en-US" sz="1800" dirty="0" err="1"/>
              <a:t>და</a:t>
            </a:r>
            <a:r>
              <a:rPr lang="en-US" sz="1800" dirty="0"/>
              <a:t> </a:t>
            </a:r>
            <a:r>
              <a:rPr lang="en-US" sz="1800" dirty="0" err="1"/>
              <a:t>სიხალვათე</a:t>
            </a:r>
            <a:r>
              <a:rPr lang="en-US" sz="1800" dirty="0"/>
              <a:t> </a:t>
            </a:r>
            <a:r>
              <a:rPr lang="ka-GE" sz="1800" dirty="0"/>
              <a:t>.</a:t>
            </a:r>
            <a:endParaRPr lang="ru-RU" sz="1800" dirty="0"/>
          </a:p>
        </p:txBody>
      </p:sp>
    </p:spTree>
    <p:custDataLst>
      <p:tags r:id="rId1"/>
    </p:custDataLst>
    <p:extLst>
      <p:ext uri="{BB962C8B-B14F-4D97-AF65-F5344CB8AC3E}">
        <p14:creationId xmlns:p14="http://schemas.microsoft.com/office/powerpoint/2010/main" val="31896958"/>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78178" y="953077"/>
            <a:ext cx="3817105" cy="4195762"/>
          </a:xfrm>
        </p:spPr>
      </p:pic>
      <p:sp>
        <p:nvSpPr>
          <p:cNvPr id="4" name="Text Placeholder 3"/>
          <p:cNvSpPr>
            <a:spLocks noGrp="1"/>
          </p:cNvSpPr>
          <p:nvPr>
            <p:ph type="body" sz="half" idx="2"/>
          </p:nvPr>
        </p:nvSpPr>
        <p:spPr>
          <a:xfrm>
            <a:off x="1279865" y="352209"/>
            <a:ext cx="5027612" cy="5098471"/>
          </a:xfrm>
        </p:spPr>
        <p:txBody>
          <a:bodyPr>
            <a:normAutofit/>
          </a:bodyPr>
          <a:lstStyle/>
          <a:p>
            <a:endParaRPr lang="ka-GE" sz="2000" dirty="0"/>
          </a:p>
          <a:p>
            <a:r>
              <a:rPr lang="ka-GE" sz="2000" dirty="0"/>
              <a:t>      სასტუმრო   „ბელ ვიუ“-ში 1899 წელს ცხოვრობდა ცნობილი ნორვეგიელი მწერალი, ნობელის პრემიის ლაურეატი </a:t>
            </a:r>
            <a:r>
              <a:rPr lang="ka-GE" sz="2400" b="1" dirty="0"/>
              <a:t>კნუტ ჰამსაუნი.</a:t>
            </a:r>
            <a:r>
              <a:rPr lang="ka-GE" sz="2000" dirty="0"/>
              <a:t>იგი სეირნობდა ქალაქში,აკვირდებოდა ხალხს,დადიოდა დუქნებში და რესტორნებში. </a:t>
            </a:r>
          </a:p>
          <a:p>
            <a:r>
              <a:rPr lang="ka-GE" sz="2000" dirty="0"/>
              <a:t>         ბათუმის ცხოვრების რიტმმა და განსაკუთრებით ბულვარმა მას ამერიკის სამხრეთი შტატები გაახსენა.</a:t>
            </a:r>
          </a:p>
          <a:p>
            <a:r>
              <a:rPr lang="ka-GE" sz="2000" dirty="0"/>
              <a:t>    აქ მოგზაურობა მწერალმა  აღწერა თავის წიგნში  „ზრაპრული ქვეყანა.“</a:t>
            </a:r>
            <a:endParaRPr lang="ru-RU" sz="2000" dirty="0"/>
          </a:p>
        </p:txBody>
      </p:sp>
    </p:spTree>
    <p:extLst>
      <p:ext uri="{BB962C8B-B14F-4D97-AF65-F5344CB8AC3E}">
        <p14:creationId xmlns:p14="http://schemas.microsoft.com/office/powerpoint/2010/main" val="3904430013"/>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4.2"/>
</p:tagLst>
</file>

<file path=ppt/tags/tag2.xml><?xml version="1.0" encoding="utf-8"?>
<p:tagLst xmlns:a="http://schemas.openxmlformats.org/drawingml/2006/main" xmlns:r="http://schemas.openxmlformats.org/officeDocument/2006/relationships" xmlns:p="http://schemas.openxmlformats.org/presentationml/2006/main">
  <p:tag name="TIMING" val="|5.3"/>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576</TotalTime>
  <Words>1143</Words>
  <Application>Microsoft Office PowerPoint</Application>
  <PresentationFormat>Широкоэкранный</PresentationFormat>
  <Paragraphs>59</Paragraphs>
  <Slides>30</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30</vt:i4>
      </vt:variant>
    </vt:vector>
  </HeadingPairs>
  <TitlesOfParts>
    <vt:vector size="36" baseType="lpstr">
      <vt:lpstr>Arial</vt:lpstr>
      <vt:lpstr>Calibri</vt:lpstr>
      <vt:lpstr>Corbel</vt:lpstr>
      <vt:lpstr>Sylfaen</vt:lpstr>
      <vt:lpstr>Tw Cen MT</vt:lpstr>
      <vt:lpstr>Parallax</vt:lpstr>
      <vt:lpstr>Презентация PowerPoint</vt:lpstr>
      <vt:lpstr>სასტუმროები ბათუმში XIX საუკუნის ბოლოსა და  XX საუკუნის დასაწყისში</vt:lpstr>
      <vt:lpstr>Презентация PowerPoint</vt:lpstr>
      <vt:lpstr>   საერთაშორისო მნიშვნელობა შეიძინა ბათუმის პორტმა  თავისი ტვირთბრუნვით. პორტში სცემდა ყოველთვის მისი ცხოვრების პულსი. ის იყო წყარო მოსახლეობის გამდიდრებისა და ქალაქის  ინტენსიური ზრდისა. </vt:lpstr>
      <vt:lpstr>  ქალაქის სავაჭრო ნაწილს წარმოადგენდა სანაპიროს ქუჩა იქ გახსნილი უამრავი წვრილი სავაჭრო დუქნებით. აქ  სახლების I სართულებზე გახსნილი იყო მაღაზიები და კაფეები. ამ ქუჩაზე ყველაზე მეტად შესამჩნევად სცემდა ქალაქის ცხოვრების პულსი. სანაპიროზე მიმოსვლა არ წყდებოდა არც დღისით და არც ღამით. აქ  შეხვდებოდით რუსული და საზღვარგარეთის გემების მატროსებს, რომლებიც ჩამოდიოდნენ ბათუმის ყურეში მსოფლიოს სხვადასხვა კუთხეებიდან. </vt:lpstr>
      <vt:lpstr>            ქალაქი სწრაფად შენდებოდა და იცვლიდა სახეს.. არქიტექტურაში გაჩნდა ნეოკლასიკური სტილის შენობები. ინგლისური ქალაქების მსგავსად გაყვანილი იქნა სწორი,მოკირწყლული ქუჩები. დაინერგა და განვითარდა ცივილიზაციის მონაპოვრები:რკინიგზა,ფოსტა,აშენდა საავადმყოფო.მოკლედ,ბათუმი მცირე დროში ევროპული ტიპის ქალაქად იქცა.</vt:lpstr>
      <vt:lpstr>Презентация PowerPoint</vt:lpstr>
      <vt:lpstr>სასტუმროები  „ბელ ვიუ“ და „ორიენტალი“</vt:lpstr>
      <vt:lpstr>Презентация PowerPoint</vt:lpstr>
      <vt:lpstr>Презентация PowerPoint</vt:lpstr>
      <vt:lpstr>   სასტუმროების  „ბელ ვიუ“-სა და  „ორიენტალის“ ადგილას 2018-2019 წლებში ახალი სასტუმრო                                                                   “ RUUMS  HOTELS” აშენდა</vt:lpstr>
      <vt:lpstr>     სანაპიროზე  მდებარეობდა სასტუმრო „ნეაპოლიც,“რომელიც სანაპიროს (ახლ. გოგებაშვილის), ქუთაისის და თათრის (ახლ.ხულოს) ქუჩებზე იყო განთავსებული. სასტუმრო მემლი-ზადე სანდას საკუთრება იყო.</vt:lpstr>
      <vt:lpstr>    1922 წელს სასტუმრო   „ნეაპოლი’’ მუნიციპალიზაციას დაექვემდებარა და მრავალფუნქციური დანიშნულება შეიძინა. სხვადასხვა წლებში ამ სახლში ცხოვრობდა პოლონელი მხატვარი ზიგმუნდ ვალიშევსკი და აჭარის დამსახურებული მხატვარი გრაჩ სეჩენიანი.                  1948 წლიდან შენობის პირველ სართულზე ბავშვთა სამხატვრო სკოლა ფუნქციონირებს.</vt:lpstr>
      <vt:lpstr>Презентация PowerPoint</vt:lpstr>
      <vt:lpstr>Презентация PowerPoint</vt:lpstr>
      <vt:lpstr>Презентация PowerPoint</vt:lpstr>
      <vt:lpstr>      სასტუმრო „ლონდონი“</vt:lpstr>
      <vt:lpstr>Презентация PowerPoint</vt:lpstr>
      <vt:lpstr>სასტუმრო „არმენია“</vt:lpstr>
      <vt:lpstr>      სასტუმრო „ბორჯომი“</vt:lpstr>
      <vt:lpstr>სასტუმრო „მასკვა“</vt:lpstr>
      <vt:lpstr>           სასტუმრო   „იმპერიალი“</vt:lpstr>
      <vt:lpstr>სასტუმრო „ევროპა“</vt:lpstr>
      <vt:lpstr>სასტუმრო „პეტერბურგსკაია“</vt:lpstr>
      <vt:lpstr>სასტუმრო „დვორცოვოე“</vt:lpstr>
      <vt:lpstr>სასტუმრო „სევერნი პოლუსი“</vt:lpstr>
      <vt:lpstr>სასტუმრო 1-ლი მაისი (ამჟამად ბათუმის საქალაქო სასამართლო)</vt:lpstr>
      <vt:lpstr>სასტუმრო ინტურისტი</vt:lpstr>
      <vt:lpstr>Презентация PowerPoint</vt:lpstr>
      <vt:lpstr>მადლობა ყურადღებისათვის!</vt:lpstr>
    </vt:vector>
  </TitlesOfParts>
  <Company>SPecialiST RePack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ხარიტონ ახვლედიანის სახელობის მუზეუმი</dc:title>
  <dc:creator>USER</dc:creator>
  <cp:lastModifiedBy>USER</cp:lastModifiedBy>
  <cp:revision>191</cp:revision>
  <dcterms:created xsi:type="dcterms:W3CDTF">2022-06-08T08:25:55Z</dcterms:created>
  <dcterms:modified xsi:type="dcterms:W3CDTF">2024-11-15T02:28:06Z</dcterms:modified>
</cp:coreProperties>
</file>