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97"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90" r:id="rId32"/>
    <p:sldId id="285" r:id="rId33"/>
    <p:sldId id="286" r:id="rId34"/>
    <p:sldId id="287" r:id="rId35"/>
    <p:sldId id="288" r:id="rId36"/>
    <p:sldId id="289" r:id="rId37"/>
    <p:sldId id="291" r:id="rId38"/>
    <p:sldId id="292" r:id="rId39"/>
    <p:sldId id="293" r:id="rId40"/>
    <p:sldId id="294" r:id="rId41"/>
    <p:sldId id="295" r:id="rId42"/>
    <p:sldId id="296" r:id="rId4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3606" autoAdjust="0"/>
  </p:normalViewPr>
  <p:slideViewPr>
    <p:cSldViewPr>
      <p:cViewPr varScale="1">
        <p:scale>
          <a:sx n="69" d="100"/>
          <a:sy n="69" d="100"/>
        </p:scale>
        <p:origin x="-1422"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31.05.2020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31.05.2020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31.05.2020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31.05.2020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31.05.2020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t>31.05.2020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31.05.2020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31.05.2020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31.05.2020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ru-RU" smtClean="0"/>
              <a:t>Образец заголовка</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31.05.2020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ru-RU" smtClean="0"/>
              <a:t>Образец заголовка</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31.05.2020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B4C71EC6-210F-42DE-9C53-41977AD35B3D}" type="datetimeFigureOut">
              <a:rPr lang="ru-RU" smtClean="0"/>
              <a:t>31.05.2020</a:t>
            </a:fld>
            <a:endParaRPr lang="ru-RU"/>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ru-RU"/>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B19B0651-EE4F-4900-A07F-96A6BFA9D0F0}" type="slidenum">
              <a:rPr lang="ru-RU" smtClean="0"/>
              <a:t>‹#›</a:t>
            </a:fld>
            <a:endParaRPr lang="ru-RU"/>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одзаголовок 2"/>
          <p:cNvSpPr>
            <a:spLocks noGrp="1"/>
          </p:cNvSpPr>
          <p:nvPr>
            <p:ph type="subTitle" idx="1"/>
          </p:nvPr>
        </p:nvSpPr>
        <p:spPr>
          <a:xfrm>
            <a:off x="1547664" y="3429000"/>
            <a:ext cx="7296472" cy="774576"/>
          </a:xfrm>
          <a:solidFill>
            <a:schemeClr val="bg1"/>
          </a:solidFill>
        </p:spPr>
        <p:txBody>
          <a:bodyPr>
            <a:normAutofit/>
          </a:bodyPr>
          <a:lstStyle/>
          <a:p>
            <a:r>
              <a:rPr lang="ka-GE" sz="4400" dirty="0" smtClean="0">
                <a:solidFill>
                  <a:srgbClr val="0070C0"/>
                </a:solidFill>
              </a:rPr>
              <a:t>აჭარის მუზეუმი</a:t>
            </a:r>
            <a:endParaRPr lang="ru-RU" sz="4400" dirty="0">
              <a:solidFill>
                <a:srgbClr val="0070C0"/>
              </a:solidFill>
            </a:endParaRPr>
          </a:p>
        </p:txBody>
      </p:sp>
    </p:spTree>
    <p:extLst>
      <p:ext uri="{BB962C8B-B14F-4D97-AF65-F5344CB8AC3E}">
        <p14:creationId xmlns:p14="http://schemas.microsoft.com/office/powerpoint/2010/main" val="2581916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Текст 2"/>
          <p:cNvSpPr>
            <a:spLocks noGrp="1"/>
          </p:cNvSpPr>
          <p:nvPr>
            <p:ph type="body" idx="1"/>
          </p:nvPr>
        </p:nvSpPr>
        <p:spPr>
          <a:xfrm>
            <a:off x="179512" y="6329284"/>
            <a:ext cx="4680520" cy="495746"/>
          </a:xfrm>
        </p:spPr>
        <p:txBody>
          <a:bodyPr>
            <a:normAutofit fontScale="85000" lnSpcReduction="20000"/>
          </a:bodyPr>
          <a:lstStyle/>
          <a:p>
            <a:r>
              <a:rPr lang="ka-GE" sz="3600" dirty="0" smtClean="0">
                <a:solidFill>
                  <a:schemeClr val="tx1"/>
                </a:solidFill>
              </a:rPr>
              <a:t>        ფორკა  კაბა</a:t>
            </a:r>
            <a:endParaRPr lang="ru-RU" sz="3600" dirty="0">
              <a:solidFill>
                <a:schemeClr val="tx1"/>
              </a:solidFill>
            </a:endParaRPr>
          </a:p>
        </p:txBody>
      </p:sp>
    </p:spTree>
    <p:extLst>
      <p:ext uri="{BB962C8B-B14F-4D97-AF65-F5344CB8AC3E}">
        <p14:creationId xmlns:p14="http://schemas.microsoft.com/office/powerpoint/2010/main" val="2769495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23528" y="404664"/>
            <a:ext cx="8712968" cy="792088"/>
          </a:xfrm>
        </p:spPr>
        <p:txBody>
          <a:bodyPr/>
          <a:lstStyle/>
          <a:p>
            <a:r>
              <a:rPr lang="ka-GE" sz="3600" dirty="0" smtClean="0"/>
              <a:t>   თავადი  ბეჟანიძის საქორწინო სამოსი</a:t>
            </a:r>
            <a:endParaRPr lang="ru-RU" sz="3600" dirty="0"/>
          </a:p>
        </p:txBody>
      </p:sp>
      <p:pic>
        <p:nvPicPr>
          <p:cNvPr id="614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2411760" y="1268760"/>
            <a:ext cx="4248472" cy="5589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7248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3203848" y="1268760"/>
            <a:ext cx="309634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05218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827584" y="404664"/>
            <a:ext cx="8136904" cy="855786"/>
          </a:xfrm>
        </p:spPr>
        <p:txBody>
          <a:bodyPr/>
          <a:lstStyle/>
          <a:p>
            <a:r>
              <a:rPr lang="ka-GE" sz="3600" dirty="0" smtClean="0"/>
              <a:t>            ქალის  საქორწინო  კაბა</a:t>
            </a:r>
            <a:endParaRPr lang="ru-RU" sz="3600" dirty="0"/>
          </a:p>
        </p:txBody>
      </p:sp>
      <p:pic>
        <p:nvPicPr>
          <p:cNvPr id="819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2915816" y="1328738"/>
            <a:ext cx="3600400" cy="5268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7843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755576" y="1412776"/>
            <a:ext cx="7615808" cy="3886200"/>
          </a:xfrm>
        </p:spPr>
        <p:txBody>
          <a:bodyPr>
            <a:normAutofit fontScale="25000" lnSpcReduction="20000"/>
          </a:bodyPr>
          <a:lstStyle/>
          <a:p>
            <a:pPr marL="0" indent="0">
              <a:buNone/>
            </a:pPr>
            <a:r>
              <a:rPr lang="ka-GE" sz="12800" dirty="0" smtClean="0"/>
              <a:t>     მთლიანი  კაბის  გარდა აჭარელი  ქალი ატარებდა  ზედა  და ქვედა  ტანის  სამოსს.ქალის  ზედა ტანის სამოსის ელემენტებია</a:t>
            </a:r>
            <a:r>
              <a:rPr lang="ka-GE" sz="11200" dirty="0" smtClean="0"/>
              <a:t>:  </a:t>
            </a:r>
          </a:p>
          <a:p>
            <a:pPr marL="0" indent="0">
              <a:buNone/>
            </a:pPr>
            <a:endParaRPr lang="ka-GE" sz="11200" dirty="0"/>
          </a:p>
          <a:p>
            <a:pPr marL="0" indent="0">
              <a:buNone/>
            </a:pPr>
            <a:endParaRPr lang="ka-GE" sz="11200" dirty="0" smtClean="0"/>
          </a:p>
          <a:p>
            <a:pPr>
              <a:buFont typeface="Wingdings" panose="05000000000000000000" pitchFamily="2" charset="2"/>
              <a:buChar char="q"/>
            </a:pPr>
            <a:r>
              <a:rPr lang="ka-GE" sz="11200" dirty="0" smtClean="0"/>
              <a:t>   </a:t>
            </a:r>
            <a:r>
              <a:rPr lang="ka-GE" sz="11200" dirty="0" smtClean="0"/>
              <a:t>   </a:t>
            </a:r>
            <a:r>
              <a:rPr lang="ka-GE" sz="11200" dirty="0" smtClean="0"/>
              <a:t>ჩათაკა;</a:t>
            </a:r>
          </a:p>
          <a:p>
            <a:pPr>
              <a:buFont typeface="Wingdings" panose="05000000000000000000" pitchFamily="2" charset="2"/>
              <a:buChar char="q"/>
            </a:pPr>
            <a:r>
              <a:rPr lang="ka-GE" sz="11200" dirty="0"/>
              <a:t> </a:t>
            </a:r>
            <a:r>
              <a:rPr lang="ka-GE" sz="11200" dirty="0" smtClean="0"/>
              <a:t>     სალტა;</a:t>
            </a:r>
          </a:p>
          <a:p>
            <a:pPr>
              <a:buFont typeface="Wingdings" panose="05000000000000000000" pitchFamily="2" charset="2"/>
              <a:buChar char="q"/>
            </a:pPr>
            <a:r>
              <a:rPr lang="ka-GE" sz="11200" dirty="0"/>
              <a:t> </a:t>
            </a:r>
            <a:r>
              <a:rPr lang="ka-GE" sz="11200" dirty="0" smtClean="0"/>
              <a:t>     ხირხა;</a:t>
            </a:r>
          </a:p>
          <a:p>
            <a:pPr>
              <a:buFont typeface="Wingdings" panose="05000000000000000000" pitchFamily="2" charset="2"/>
              <a:buChar char="q"/>
            </a:pPr>
            <a:r>
              <a:rPr lang="ka-GE" sz="11200" dirty="0"/>
              <a:t> </a:t>
            </a:r>
            <a:r>
              <a:rPr lang="ka-GE" sz="11200" dirty="0" smtClean="0"/>
              <a:t>     იჩლუღი.                                   </a:t>
            </a:r>
          </a:p>
          <a:p>
            <a:pPr marL="0" indent="0">
              <a:buNone/>
            </a:pPr>
            <a:endParaRPr lang="ka-GE" sz="3300" dirty="0" smtClean="0"/>
          </a:p>
          <a:p>
            <a:pPr marL="0" indent="0">
              <a:buNone/>
            </a:pPr>
            <a:r>
              <a:rPr lang="ka-GE" dirty="0" smtClean="0"/>
              <a:t>                                                         </a:t>
            </a:r>
          </a:p>
          <a:p>
            <a:pPr marL="0" indent="0">
              <a:buNone/>
            </a:pPr>
            <a:r>
              <a:rPr lang="ka-GE" dirty="0" smtClean="0"/>
              <a:t>        </a:t>
            </a:r>
          </a:p>
          <a:p>
            <a:pPr marL="0" indent="0">
              <a:buNone/>
            </a:pPr>
            <a:r>
              <a:rPr lang="ka-GE" dirty="0" smtClean="0"/>
              <a:t>      </a:t>
            </a:r>
          </a:p>
          <a:p>
            <a:pPr marL="0" indent="0">
              <a:buNone/>
            </a:pPr>
            <a:r>
              <a:rPr lang="ka-GE" dirty="0"/>
              <a:t> </a:t>
            </a:r>
            <a:r>
              <a:rPr lang="ka-GE" dirty="0" smtClean="0"/>
              <a:t>        </a:t>
            </a:r>
            <a:endParaRPr lang="ru-RU" dirty="0"/>
          </a:p>
        </p:txBody>
      </p:sp>
    </p:spTree>
    <p:extLst>
      <p:ext uri="{BB962C8B-B14F-4D97-AF65-F5344CB8AC3E}">
        <p14:creationId xmlns:p14="http://schemas.microsoft.com/office/powerpoint/2010/main" val="37821980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2627784" y="6170984"/>
            <a:ext cx="4449688" cy="664987"/>
          </a:xfrm>
        </p:spPr>
        <p:txBody>
          <a:bodyPr>
            <a:normAutofit/>
          </a:bodyPr>
          <a:lstStyle/>
          <a:p>
            <a:r>
              <a:rPr lang="ka-GE" sz="3600" dirty="0" smtClean="0"/>
              <a:t>        სიხმა</a:t>
            </a:r>
            <a:endParaRPr lang="ru-RU" sz="3600" dirty="0"/>
          </a:p>
        </p:txBody>
      </p:sp>
      <p:pic>
        <p:nvPicPr>
          <p:cNvPr id="921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3059832" y="1772816"/>
            <a:ext cx="316835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505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699792" y="6218238"/>
            <a:ext cx="3657600" cy="639762"/>
          </a:xfrm>
        </p:spPr>
        <p:txBody>
          <a:bodyPr>
            <a:normAutofit lnSpcReduction="10000"/>
          </a:bodyPr>
          <a:lstStyle/>
          <a:p>
            <a:r>
              <a:rPr lang="ka-GE" sz="3600" dirty="0" smtClean="0"/>
              <a:t>       ჩათაკა</a:t>
            </a:r>
            <a:endParaRPr lang="ru-RU" sz="3600" dirty="0"/>
          </a:p>
        </p:txBody>
      </p:sp>
      <p:pic>
        <p:nvPicPr>
          <p:cNvPr id="10242"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1547664" y="1484784"/>
            <a:ext cx="6264696"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51412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555776" y="6218238"/>
            <a:ext cx="3657600" cy="639762"/>
          </a:xfrm>
        </p:spPr>
        <p:txBody>
          <a:bodyPr>
            <a:normAutofit lnSpcReduction="10000"/>
          </a:bodyPr>
          <a:lstStyle/>
          <a:p>
            <a:r>
              <a:rPr lang="ka-GE" sz="3600" dirty="0" smtClean="0"/>
              <a:t>             სალტა</a:t>
            </a:r>
            <a:endParaRPr lang="ru-RU" sz="3600" dirty="0"/>
          </a:p>
        </p:txBody>
      </p:sp>
      <p:pic>
        <p:nvPicPr>
          <p:cNvPr id="1229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971600" y="1484784"/>
            <a:ext cx="7416824"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3620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755576" y="836712"/>
            <a:ext cx="7992888" cy="880120"/>
          </a:xfrm>
        </p:spPr>
        <p:txBody>
          <a:bodyPr>
            <a:normAutofit/>
          </a:bodyPr>
          <a:lstStyle/>
          <a:p>
            <a:r>
              <a:rPr lang="ka-GE" sz="3600" dirty="0" smtClean="0"/>
              <a:t>    ქალის თავსაბურავის ელემენტები</a:t>
            </a:r>
            <a:endParaRPr lang="ru-RU" sz="3600" dirty="0"/>
          </a:p>
        </p:txBody>
      </p:sp>
      <p:sp>
        <p:nvSpPr>
          <p:cNvPr id="8" name="Объект 7"/>
          <p:cNvSpPr>
            <a:spLocks noGrp="1"/>
          </p:cNvSpPr>
          <p:nvPr>
            <p:ph idx="1"/>
          </p:nvPr>
        </p:nvSpPr>
        <p:spPr>
          <a:xfrm>
            <a:off x="395536" y="1628800"/>
            <a:ext cx="7471792" cy="3886200"/>
          </a:xfrm>
        </p:spPr>
        <p:txBody>
          <a:bodyPr>
            <a:normAutofit/>
          </a:bodyPr>
          <a:lstStyle/>
          <a:p>
            <a:pPr>
              <a:buFont typeface="Wingdings" panose="05000000000000000000" pitchFamily="2" charset="2"/>
              <a:buChar char="v"/>
            </a:pPr>
            <a:r>
              <a:rPr lang="ka-GE" sz="2800" dirty="0" smtClean="0"/>
              <a:t>თავსაკრავი ანუ  ლეჩაქსამაგრი  თორი;</a:t>
            </a:r>
          </a:p>
          <a:p>
            <a:pPr>
              <a:buFont typeface="Wingdings" panose="05000000000000000000" pitchFamily="2" charset="2"/>
              <a:buChar char="v"/>
            </a:pPr>
            <a:r>
              <a:rPr lang="ka-GE" sz="2800" dirty="0" smtClean="0"/>
              <a:t>ფესი  თეფელუღით;</a:t>
            </a:r>
          </a:p>
          <a:p>
            <a:pPr>
              <a:buFont typeface="Wingdings" panose="05000000000000000000" pitchFamily="2" charset="2"/>
              <a:buChar char="v"/>
            </a:pPr>
            <a:r>
              <a:rPr lang="ka-GE" sz="2800" dirty="0" smtClean="0"/>
              <a:t>დუვალი  და  ვალა;</a:t>
            </a:r>
          </a:p>
          <a:p>
            <a:pPr>
              <a:buFont typeface="Wingdings" panose="05000000000000000000" pitchFamily="2" charset="2"/>
              <a:buChar char="v"/>
            </a:pPr>
            <a:r>
              <a:rPr lang="ka-GE" sz="2800" dirty="0" smtClean="0"/>
              <a:t>ჩადრი  ანუ ჩარჩაბი;</a:t>
            </a:r>
          </a:p>
          <a:p>
            <a:pPr>
              <a:buFont typeface="Wingdings" panose="05000000000000000000" pitchFamily="2" charset="2"/>
              <a:buChar char="v"/>
            </a:pPr>
            <a:r>
              <a:rPr lang="ka-GE" sz="2800" dirty="0" smtClean="0"/>
              <a:t>ლეჩაქი</a:t>
            </a:r>
            <a:endParaRPr lang="ru-RU" sz="2800" dirty="0"/>
          </a:p>
        </p:txBody>
      </p:sp>
    </p:spTree>
    <p:extLst>
      <p:ext uri="{BB962C8B-B14F-4D97-AF65-F5344CB8AC3E}">
        <p14:creationId xmlns:p14="http://schemas.microsoft.com/office/powerpoint/2010/main" val="4202294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404664"/>
            <a:ext cx="8784976" cy="5832648"/>
          </a:xfrm>
        </p:spPr>
        <p:txBody>
          <a:bodyPr>
            <a:noAutofit/>
          </a:bodyPr>
          <a:lstStyle/>
          <a:p>
            <a:r>
              <a:rPr lang="ka-GE" dirty="0" smtClean="0"/>
              <a:t>    თავსაბურავი  აჭარელი  ქალის  ჩაცმულობის  მეტად  მნიშვნელოვანი  ელემენტია.  აჭარელი  ქალი  თავის  დაბურვას   თმების  დავარცხნითა  და   ნაწნავების   გაკეთებით   იწყებდა.  ახალგაზრდა  გასათხოვარი  ქალი  რამდენიმე  ნაწნავს  ატარებდა,  ხოლო  გათხოვილი  ორს.  ნაწნავი  ქართველი  ქალის  მნიშვნელოვანი ელემენტი  იყო.</a:t>
            </a:r>
          </a:p>
          <a:p>
            <a:r>
              <a:rPr lang="ka-GE" dirty="0"/>
              <a:t> </a:t>
            </a:r>
            <a:r>
              <a:rPr lang="ka-GE" dirty="0" smtClean="0"/>
              <a:t>  თავბურვა  ლეჩაქით  იწყებოდა,  რომელიც  ქალის  ერთი ოჯახური  მდგომარეობიდან,  მეორეში  გადასვლის  გამომხატველ  ელემენტად  იყო  მიჩნეული.  ათი   წლის   ასაკიდან  გოგონას  თავს  დაახურებდნენ   ლეჩაქს.   გოგონას   გათხოვებამდე  შეეძლო   პატარა   თავ  ჩითით  სიარული,  მაგრამ  დანიშნულ  და  გათხოვილ  ქალს ამის  უფლება  აღარ  ჰქონდა.  ლეჩაქის   აღიარებული  ფერი  იყო  თეთრი. ის  ძირითადად   სამკუთხა  და  ოთხკუთხა  ფორმის  მზადდებოდა.</a:t>
            </a:r>
            <a:endParaRPr lang="ru-RU" dirty="0"/>
          </a:p>
        </p:txBody>
      </p:sp>
    </p:spTree>
    <p:extLst>
      <p:ext uri="{BB962C8B-B14F-4D97-AF65-F5344CB8AC3E}">
        <p14:creationId xmlns:p14="http://schemas.microsoft.com/office/powerpoint/2010/main" val="904471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1475656" y="1268760"/>
            <a:ext cx="6400800" cy="1752600"/>
          </a:xfrm>
        </p:spPr>
        <p:txBody>
          <a:bodyPr>
            <a:normAutofit fontScale="25000" lnSpcReduction="20000"/>
          </a:bodyPr>
          <a:lstStyle/>
          <a:p>
            <a:pPr algn="l"/>
            <a:r>
              <a:rPr lang="ka-GE" sz="14400" dirty="0" smtClean="0"/>
              <a:t>სსიპ  აჭარის  ხარიტონ  ახვლედიანის           სახელობის მუზეუმი</a:t>
            </a:r>
          </a:p>
          <a:p>
            <a:pPr algn="l"/>
            <a:r>
              <a:rPr lang="ka-GE" sz="14400" dirty="0"/>
              <a:t> </a:t>
            </a:r>
            <a:r>
              <a:rPr lang="ka-GE" sz="14400" dirty="0" smtClean="0"/>
              <a:t>                                                                     </a:t>
            </a:r>
          </a:p>
          <a:p>
            <a:pPr algn="l"/>
            <a:endParaRPr lang="ka-GE" sz="14400" dirty="0" smtClean="0"/>
          </a:p>
          <a:p>
            <a:pPr algn="l"/>
            <a:r>
              <a:rPr lang="ka-GE" sz="3600" dirty="0" smtClean="0"/>
              <a:t>  </a:t>
            </a:r>
            <a:endParaRPr lang="ka-GE" sz="14400" dirty="0"/>
          </a:p>
          <a:p>
            <a:pPr algn="l"/>
            <a:endParaRPr lang="ka-GE" sz="3600" dirty="0" smtClean="0"/>
          </a:p>
          <a:p>
            <a:pPr algn="l"/>
            <a:endParaRPr lang="ka-GE" sz="3600" dirty="0" smtClean="0"/>
          </a:p>
          <a:p>
            <a:pPr algn="l"/>
            <a:endParaRPr lang="ka-GE" sz="3600" dirty="0"/>
          </a:p>
          <a:p>
            <a:pPr algn="l"/>
            <a:endParaRPr lang="ka-GE" sz="3600" dirty="0" smtClean="0"/>
          </a:p>
          <a:p>
            <a:pPr algn="l"/>
            <a:endParaRPr lang="ka-GE" sz="3600" dirty="0"/>
          </a:p>
          <a:p>
            <a:pPr algn="l"/>
            <a:endParaRPr lang="ka-GE" sz="3600" dirty="0" smtClean="0"/>
          </a:p>
          <a:p>
            <a:pPr algn="l"/>
            <a:endParaRPr lang="ka-GE" sz="3600" dirty="0"/>
          </a:p>
          <a:p>
            <a:pPr algn="l"/>
            <a:endParaRPr lang="ka-GE" sz="3600" dirty="0" smtClean="0"/>
          </a:p>
          <a:p>
            <a:pPr algn="l"/>
            <a:r>
              <a:rPr lang="ka-GE" sz="12800" dirty="0" smtClean="0"/>
              <a:t>ტრადიციული   სამოსი  აჭარაში </a:t>
            </a:r>
          </a:p>
          <a:p>
            <a:pPr algn="l"/>
            <a:endParaRPr lang="ka-GE" sz="12800" dirty="0"/>
          </a:p>
          <a:p>
            <a:pPr algn="l"/>
            <a:r>
              <a:rPr lang="ka-GE" sz="3600" dirty="0" smtClean="0"/>
              <a:t>  </a:t>
            </a:r>
            <a:endParaRPr lang="ru-RU" sz="3600" dirty="0"/>
          </a:p>
        </p:txBody>
      </p:sp>
    </p:spTree>
    <p:extLst>
      <p:ext uri="{BB962C8B-B14F-4D97-AF65-F5344CB8AC3E}">
        <p14:creationId xmlns:p14="http://schemas.microsoft.com/office/powerpoint/2010/main" val="2989450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1115616" y="6218238"/>
            <a:ext cx="6912768" cy="639762"/>
          </a:xfrm>
        </p:spPr>
        <p:txBody>
          <a:bodyPr>
            <a:normAutofit lnSpcReduction="10000"/>
          </a:bodyPr>
          <a:lstStyle/>
          <a:p>
            <a:r>
              <a:rPr lang="ka-GE" sz="3600" dirty="0" smtClean="0"/>
              <a:t>         ლეჩაქ  სამაგრი თორი</a:t>
            </a:r>
            <a:endParaRPr lang="ru-RU" sz="3600" dirty="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755576" y="1268760"/>
            <a:ext cx="7632848"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40047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55576" y="404664"/>
            <a:ext cx="7632848" cy="720080"/>
          </a:xfrm>
        </p:spPr>
        <p:txBody>
          <a:bodyPr/>
          <a:lstStyle/>
          <a:p>
            <a:r>
              <a:rPr lang="ka-GE" sz="3600" dirty="0" smtClean="0"/>
              <a:t>        ქალის  საქორწინო   ელემენტი</a:t>
            </a:r>
            <a:endParaRPr lang="ru-RU" sz="3600" dirty="0"/>
          </a:p>
        </p:txBody>
      </p:sp>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2483767" y="1196752"/>
            <a:ext cx="4320481" cy="566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76671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1835696" y="6218238"/>
            <a:ext cx="5328592" cy="639762"/>
          </a:xfrm>
        </p:spPr>
        <p:txBody>
          <a:bodyPr>
            <a:normAutofit lnSpcReduction="10000"/>
          </a:bodyPr>
          <a:lstStyle/>
          <a:p>
            <a:r>
              <a:rPr lang="ka-GE" sz="3600" dirty="0" smtClean="0"/>
              <a:t>        ფესი  თეფელუღი</a:t>
            </a:r>
            <a:endParaRPr lang="ru-RU" sz="3600" dirty="0"/>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2051720" y="1124744"/>
            <a:ext cx="5328592"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34652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762000" y="685800"/>
            <a:ext cx="8130480" cy="4903440"/>
          </a:xfrm>
        </p:spPr>
        <p:txBody>
          <a:bodyPr>
            <a:normAutofit/>
          </a:bodyPr>
          <a:lstStyle/>
          <a:p>
            <a:r>
              <a:rPr lang="ka-GE" dirty="0"/>
              <a:t> </a:t>
            </a:r>
            <a:r>
              <a:rPr lang="ka-GE" dirty="0" smtClean="0"/>
              <a:t>  ფესი  თეფელუღი  ლეჩაქის  შიგნით  სახმარ  ნახევარ სფეროს  ფორმის  ქუდს  წარმოადგენდა. მას  გათხოვილი  ქალები  ატარებდნენ. (გაუთხოვარი  გოგონები  ფესს  არ ხმარობდნენ)  ფესი  შალის ძაფისაგან  მზადდებოდა.  ფესს  შიგნით   ზოგჯერ  პატარა  ბალიშის  ფორმის  ბამბის  ან  მატყლის  ფენას  დაუდებდნენ,  რომელიც   ფესს  ჩაზნექისაგან   იცავდა   და  სიმაღლესაც  მატებდა.  ფესს  მონეტებით  მორთავდნენ,  რომელთა  რაოდენობაც  5- დან 13-მდე  აღწევდა. </a:t>
            </a:r>
            <a:r>
              <a:rPr lang="ka-GE" dirty="0" smtClean="0"/>
              <a:t>თეფე- თურქული  </a:t>
            </a:r>
            <a:r>
              <a:rPr lang="ka-GE" dirty="0" smtClean="0"/>
              <a:t>სიტყვაა  და მწვერვალს, ბორცვს  ნიშნავს.  ერთხანს  ქალები  ფესიის  ტარებას  შეაჩვიეს,  მაგრამ  ფესმა  ვერ  შეძლო   ხმარებიდან  გაედევნა   ქართული  თავსაბურავი  ლეჩაქი.</a:t>
            </a:r>
            <a:endParaRPr lang="ru-RU" dirty="0"/>
          </a:p>
        </p:txBody>
      </p:sp>
    </p:spTree>
    <p:extLst>
      <p:ext uri="{BB962C8B-B14F-4D97-AF65-F5344CB8AC3E}">
        <p14:creationId xmlns:p14="http://schemas.microsoft.com/office/powerpoint/2010/main" val="41052571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1043608" y="548680"/>
            <a:ext cx="7128792" cy="639762"/>
          </a:xfrm>
        </p:spPr>
        <p:txBody>
          <a:bodyPr>
            <a:normAutofit lnSpcReduction="10000"/>
          </a:bodyPr>
          <a:lstStyle/>
          <a:p>
            <a:r>
              <a:rPr lang="ka-GE" sz="3600" dirty="0" smtClean="0"/>
              <a:t>       ქალის  სამოსის  ელემენტი</a:t>
            </a:r>
            <a:endParaRPr lang="ru-RU" sz="3600" dirty="0"/>
          </a:p>
        </p:txBody>
      </p:sp>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1907705" y="1556792"/>
            <a:ext cx="6048672"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Текст 6"/>
          <p:cNvSpPr>
            <a:spLocks noGrp="1"/>
          </p:cNvSpPr>
          <p:nvPr>
            <p:ph type="body" sz="quarter" idx="3"/>
          </p:nvPr>
        </p:nvSpPr>
        <p:spPr>
          <a:xfrm>
            <a:off x="1907704" y="6237773"/>
            <a:ext cx="5256584" cy="639762"/>
          </a:xfrm>
        </p:spPr>
        <p:txBody>
          <a:bodyPr/>
          <a:lstStyle/>
          <a:p>
            <a:r>
              <a:rPr lang="ka-GE" sz="2400" dirty="0" smtClean="0"/>
              <a:t>            წინსაფარი-’’ფეშტემალი</a:t>
            </a:r>
            <a:endParaRPr lang="ru-RU" sz="2400" dirty="0"/>
          </a:p>
        </p:txBody>
      </p:sp>
    </p:spTree>
    <p:extLst>
      <p:ext uri="{BB962C8B-B14F-4D97-AF65-F5344CB8AC3E}">
        <p14:creationId xmlns:p14="http://schemas.microsoft.com/office/powerpoint/2010/main" val="123592645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Текст 2"/>
          <p:cNvSpPr>
            <a:spLocks noGrp="1"/>
          </p:cNvSpPr>
          <p:nvPr>
            <p:ph type="body" idx="1"/>
          </p:nvPr>
        </p:nvSpPr>
        <p:spPr>
          <a:xfrm>
            <a:off x="5364088" y="5877272"/>
            <a:ext cx="3945632" cy="639762"/>
          </a:xfrm>
        </p:spPr>
        <p:txBody>
          <a:bodyPr>
            <a:normAutofit lnSpcReduction="10000"/>
          </a:bodyPr>
          <a:lstStyle/>
          <a:p>
            <a:r>
              <a:rPr lang="ka-GE" sz="3600" dirty="0" smtClean="0">
                <a:solidFill>
                  <a:schemeClr val="accent6">
                    <a:lumMod val="50000"/>
                  </a:schemeClr>
                </a:solidFill>
              </a:rPr>
              <a:t>      სარტყელი</a:t>
            </a:r>
            <a:endParaRPr lang="ru-RU" sz="3600" dirty="0">
              <a:solidFill>
                <a:schemeClr val="accent6">
                  <a:lumMod val="50000"/>
                </a:schemeClr>
              </a:solidFill>
            </a:endParaRPr>
          </a:p>
        </p:txBody>
      </p:sp>
    </p:spTree>
    <p:extLst>
      <p:ext uri="{BB962C8B-B14F-4D97-AF65-F5344CB8AC3E}">
        <p14:creationId xmlns:p14="http://schemas.microsoft.com/office/powerpoint/2010/main" val="19523011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58952" y="609600"/>
            <a:ext cx="7557464" cy="639762"/>
          </a:xfrm>
        </p:spPr>
        <p:txBody>
          <a:bodyPr/>
          <a:lstStyle/>
          <a:p>
            <a:r>
              <a:rPr lang="ka-GE" sz="3600" dirty="0" smtClean="0"/>
              <a:t>   მამაკაცის   სამოსის   ელემენტები</a:t>
            </a:r>
            <a:endParaRPr lang="ru-RU" sz="3600" dirty="0"/>
          </a:p>
        </p:txBody>
      </p:sp>
      <p:sp>
        <p:nvSpPr>
          <p:cNvPr id="4" name="Объект 3"/>
          <p:cNvSpPr>
            <a:spLocks noGrp="1"/>
          </p:cNvSpPr>
          <p:nvPr>
            <p:ph sz="half" idx="2"/>
          </p:nvPr>
        </p:nvSpPr>
        <p:spPr>
          <a:xfrm>
            <a:off x="758952" y="1329264"/>
            <a:ext cx="7125416" cy="4115960"/>
          </a:xfrm>
        </p:spPr>
        <p:txBody>
          <a:bodyPr>
            <a:normAutofit/>
          </a:bodyPr>
          <a:lstStyle/>
          <a:p>
            <a:pPr marL="0" indent="0">
              <a:buNone/>
            </a:pPr>
            <a:r>
              <a:rPr lang="ka-GE" sz="2800" dirty="0" smtClean="0"/>
              <a:t>        ბარის   ზონაში   გავრცელებული  იყო:</a:t>
            </a:r>
          </a:p>
          <a:p>
            <a:pPr>
              <a:buFont typeface="Wingdings" panose="05000000000000000000" pitchFamily="2" charset="2"/>
              <a:buChar char="v"/>
            </a:pPr>
            <a:r>
              <a:rPr lang="ka-GE" sz="2800" dirty="0" smtClean="0"/>
              <a:t>  ჩაქურა;</a:t>
            </a:r>
          </a:p>
          <a:p>
            <a:pPr>
              <a:buFont typeface="Wingdings" panose="05000000000000000000" pitchFamily="2" charset="2"/>
              <a:buChar char="v"/>
            </a:pPr>
            <a:r>
              <a:rPr lang="ka-GE" sz="2800" dirty="0" smtClean="0"/>
              <a:t>  ყაბალახი;</a:t>
            </a:r>
          </a:p>
          <a:p>
            <a:pPr>
              <a:buFont typeface="Wingdings" panose="05000000000000000000" pitchFamily="2" charset="2"/>
              <a:buChar char="v"/>
            </a:pPr>
            <a:r>
              <a:rPr lang="ka-GE" sz="2800" dirty="0" smtClean="0"/>
              <a:t>„ აზიაცკები“.</a:t>
            </a:r>
          </a:p>
          <a:p>
            <a:pPr marL="0" indent="0">
              <a:buNone/>
            </a:pPr>
            <a:r>
              <a:rPr lang="ka-GE" sz="2800" dirty="0" smtClean="0"/>
              <a:t>      ზემო    აჭარაში   კი  გავრცელებული  იყო:</a:t>
            </a:r>
          </a:p>
          <a:p>
            <a:pPr>
              <a:buFont typeface="Wingdings" panose="05000000000000000000" pitchFamily="2" charset="2"/>
              <a:buChar char="v"/>
            </a:pPr>
            <a:r>
              <a:rPr lang="ka-GE" sz="2800" dirty="0"/>
              <a:t> </a:t>
            </a:r>
            <a:r>
              <a:rPr lang="ka-GE" sz="2800" dirty="0" smtClean="0"/>
              <a:t> ჩოხა-შალი;</a:t>
            </a:r>
          </a:p>
          <a:p>
            <a:pPr>
              <a:buFont typeface="Wingdings" panose="05000000000000000000" pitchFamily="2" charset="2"/>
              <a:buChar char="v"/>
            </a:pPr>
            <a:r>
              <a:rPr lang="ka-GE" sz="2800" dirty="0"/>
              <a:t> </a:t>
            </a:r>
            <a:r>
              <a:rPr lang="ka-GE" sz="2800" dirty="0" smtClean="0"/>
              <a:t> წუღა-ქალამნები.</a:t>
            </a:r>
          </a:p>
          <a:p>
            <a:pPr>
              <a:buFont typeface="Wingdings" panose="05000000000000000000" pitchFamily="2" charset="2"/>
              <a:buChar char="v"/>
            </a:pPr>
            <a:endParaRPr lang="ka-GE" sz="2800" dirty="0" smtClean="0"/>
          </a:p>
          <a:p>
            <a:pPr marL="0" indent="0">
              <a:buNone/>
            </a:pPr>
            <a:endParaRPr lang="ka-GE" sz="2800" dirty="0"/>
          </a:p>
          <a:p>
            <a:pPr>
              <a:buFont typeface="Wingdings" panose="05000000000000000000" pitchFamily="2" charset="2"/>
              <a:buChar char="v"/>
            </a:pPr>
            <a:endParaRPr lang="ka-GE" sz="2800" dirty="0" smtClean="0"/>
          </a:p>
          <a:p>
            <a:pPr>
              <a:buFont typeface="Wingdings" panose="05000000000000000000" pitchFamily="2" charset="2"/>
              <a:buChar char="v"/>
            </a:pPr>
            <a:endParaRPr lang="ru-RU" sz="2800" dirty="0"/>
          </a:p>
        </p:txBody>
      </p:sp>
    </p:spTree>
    <p:extLst>
      <p:ext uri="{BB962C8B-B14F-4D97-AF65-F5344CB8AC3E}">
        <p14:creationId xmlns:p14="http://schemas.microsoft.com/office/powerpoint/2010/main" val="29159589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55576" y="476672"/>
            <a:ext cx="7488832" cy="659160"/>
          </a:xfrm>
        </p:spPr>
        <p:txBody>
          <a:bodyPr/>
          <a:lstStyle/>
          <a:p>
            <a:r>
              <a:rPr lang="ka-GE" sz="3600" dirty="0" smtClean="0"/>
              <a:t> მამაკაცის   სამოსი   ჩოხა ახალუხი</a:t>
            </a:r>
            <a:endParaRPr lang="ru-RU" sz="3600" dirty="0"/>
          </a:p>
        </p:txBody>
      </p:sp>
      <p:pic>
        <p:nvPicPr>
          <p:cNvPr id="614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5576" y="1196752"/>
            <a:ext cx="763284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7167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762000" y="685800"/>
            <a:ext cx="8130480" cy="4975448"/>
          </a:xfrm>
        </p:spPr>
        <p:txBody>
          <a:bodyPr>
            <a:normAutofit/>
          </a:bodyPr>
          <a:lstStyle/>
          <a:p>
            <a:pPr marL="0" indent="0">
              <a:buNone/>
            </a:pPr>
            <a:r>
              <a:rPr lang="ka-GE" dirty="0"/>
              <a:t> </a:t>
            </a:r>
            <a:r>
              <a:rPr lang="ka-GE" dirty="0" smtClean="0"/>
              <a:t>    ტერმინი  „ჩოხა’’    ქართულში  </a:t>
            </a:r>
            <a:r>
              <a:rPr lang="en-US" dirty="0" smtClean="0"/>
              <a:t>IX-X</a:t>
            </a:r>
            <a:r>
              <a:rPr lang="ka-GE" dirty="0" smtClean="0"/>
              <a:t> საუკუნიდან </a:t>
            </a:r>
            <a:r>
              <a:rPr lang="ka-GE" dirty="0" smtClean="0"/>
              <a:t>ჩნდება.  საქართველოში  მამაკაცი  სადღესასწაულო  და  საქორწინო  რიტუალების  დროს  იყენებდა  ტრადიციულ  სამოსს, რომელსაც  ჩოხა-ახალუხი ეწოდებოდა.მას  სხვადასხვა  ელემენტი  ამშვენებდა.კერძოდ  ჩოხა  ზემოდან  ჩასაცმელი   სამოსია.  იგი  შალისაა.  არებობდა   მოკლე  და გრძელი  ჩოხა.  ჩოხას  მკერდის  გასწრივ  დამაგრებული  ჰქონდა   საქილეები, რომლებშიც  ვერცხლის  თავიანი   მასრები-ქილები იყო  ჩაწყობილი.  ჩოხას  ქამარ-ხანჯალი  ამშვენებდა. </a:t>
            </a:r>
            <a:endParaRPr lang="ru-RU" dirty="0"/>
          </a:p>
        </p:txBody>
      </p:sp>
    </p:spTree>
    <p:extLst>
      <p:ext uri="{BB962C8B-B14F-4D97-AF65-F5344CB8AC3E}">
        <p14:creationId xmlns:p14="http://schemas.microsoft.com/office/powerpoint/2010/main" val="4663799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Текст 6"/>
          <p:cNvSpPr>
            <a:spLocks noGrp="1"/>
          </p:cNvSpPr>
          <p:nvPr>
            <p:ph type="body" idx="1"/>
          </p:nvPr>
        </p:nvSpPr>
        <p:spPr>
          <a:xfrm>
            <a:off x="5364088" y="4653136"/>
            <a:ext cx="3657600" cy="639762"/>
          </a:xfrm>
        </p:spPr>
        <p:txBody>
          <a:bodyPr/>
          <a:lstStyle/>
          <a:p>
            <a:r>
              <a:rPr lang="ka-GE" sz="3600" dirty="0" smtClean="0"/>
              <a:t>        ჩაქურა</a:t>
            </a:r>
            <a:endParaRPr lang="ru-RU" sz="3600"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5576" y="1124744"/>
            <a:ext cx="4608512"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4282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55576" y="1628800"/>
            <a:ext cx="7543800" cy="3886200"/>
          </a:xfrm>
        </p:spPr>
        <p:txBody>
          <a:bodyPr>
            <a:normAutofit/>
          </a:bodyPr>
          <a:lstStyle/>
          <a:p>
            <a:pPr marL="0" indent="0">
              <a:buNone/>
            </a:pPr>
            <a:r>
              <a:rPr lang="ka-GE" dirty="0" smtClean="0"/>
              <a:t>   ქართული  ეროვნული სამოსი  ქართველი ხალხის მატერიალურ  კულტურის  ერთ-ერთი  განუყოფელი ნაწილია. პრაქტიკული დანიშნულების გარდა სამოსი   უშუალოდ  უკავშირდება   ადამიანის   სოციალურ და ქონებრივ  მდგომარეობას;  მეურნეობრივ საქმიანობას;  გამოხატავს  ეროვნულ, სქესობრივ, ასაკობრივ  და  ესთეტიკურ   გემოვნებას.  იგი  უშუალოდ  კავშირშია  სხვა   ცხოვრებისეულ  მოვლენებთან.</a:t>
            </a:r>
          </a:p>
          <a:p>
            <a:endParaRPr lang="ru-RU" dirty="0"/>
          </a:p>
        </p:txBody>
      </p:sp>
    </p:spTree>
    <p:extLst>
      <p:ext uri="{BB962C8B-B14F-4D97-AF65-F5344CB8AC3E}">
        <p14:creationId xmlns:p14="http://schemas.microsoft.com/office/powerpoint/2010/main" val="21604743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827584" y="980728"/>
            <a:ext cx="7770440" cy="4543400"/>
          </a:xfrm>
        </p:spPr>
        <p:txBody>
          <a:bodyPr>
            <a:normAutofit lnSpcReduction="10000"/>
          </a:bodyPr>
          <a:lstStyle/>
          <a:p>
            <a:pPr marL="0" indent="0">
              <a:buNone/>
            </a:pPr>
            <a:r>
              <a:rPr lang="ka-GE" dirty="0" smtClean="0"/>
              <a:t>     აჭარაში,  ბარის  ზონაში, გავრცელებული იყო     სამოსის  საინტერესო  ფორმა  სახელწოდებით ჩაქურა,  ყაბალახი  და  „აზიაცკები“.</a:t>
            </a:r>
          </a:p>
          <a:p>
            <a:pPr marL="0" indent="0">
              <a:buNone/>
            </a:pPr>
            <a:r>
              <a:rPr lang="ka-GE" dirty="0" smtClean="0"/>
              <a:t>       ჩაქურა  წელს  ზემოთ  ჩასაცმელი   იყო  და  ფაქტობრივად  ჩოხის  ზედა ტანს წარმოადგენდა. ჩაქურას  კომპლექტში,  გარდა  საკუთრივ  ჩოხისა, შედიოდა  ზებუნი-ორ  ჯიბიანი  ახალუხის  ტიპის  სამოსი, შარვალი, თალაბულისის  სარტყელი (კუბოკრული),  ზანკლები (პაჭიჭი), წინდები  და ტყავის  ჭვინტიანი  ფეხსაცმელი  ლაფჩინი. დანაოჭებული  შარვლის შესაკერად  „ხონჯარს’’ იყენებდნენ.</a:t>
            </a:r>
            <a:endParaRPr lang="ru-RU" dirty="0"/>
          </a:p>
        </p:txBody>
      </p:sp>
    </p:spTree>
    <p:extLst>
      <p:ext uri="{BB962C8B-B14F-4D97-AF65-F5344CB8AC3E}">
        <p14:creationId xmlns:p14="http://schemas.microsoft.com/office/powerpoint/2010/main" val="12924872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899592" y="476672"/>
            <a:ext cx="7848872" cy="1296144"/>
          </a:xfrm>
        </p:spPr>
        <p:txBody>
          <a:bodyPr/>
          <a:lstStyle/>
          <a:p>
            <a:endParaRPr lang="ka-GE" sz="3600" dirty="0"/>
          </a:p>
          <a:p>
            <a:endParaRPr lang="ka-GE" sz="3600" dirty="0" smtClean="0"/>
          </a:p>
          <a:p>
            <a:r>
              <a:rPr lang="ka-GE" sz="3600" dirty="0"/>
              <a:t> </a:t>
            </a:r>
            <a:r>
              <a:rPr lang="ka-GE" sz="3600" dirty="0" smtClean="0"/>
              <a:t>ქალისა  და მამაკაცის        ფეხსამოსის  ელემენტები:</a:t>
            </a:r>
          </a:p>
        </p:txBody>
      </p:sp>
      <p:sp>
        <p:nvSpPr>
          <p:cNvPr id="6" name="Объект 5"/>
          <p:cNvSpPr>
            <a:spLocks noGrp="1"/>
          </p:cNvSpPr>
          <p:nvPr>
            <p:ph sz="half" idx="2"/>
          </p:nvPr>
        </p:nvSpPr>
        <p:spPr>
          <a:xfrm>
            <a:off x="971600" y="2132856"/>
            <a:ext cx="7629472" cy="3048000"/>
          </a:xfrm>
        </p:spPr>
        <p:txBody>
          <a:bodyPr>
            <a:normAutofit/>
          </a:bodyPr>
          <a:lstStyle/>
          <a:p>
            <a:pPr>
              <a:buFont typeface="Wingdings" panose="05000000000000000000" pitchFamily="2" charset="2"/>
              <a:buChar char="v"/>
            </a:pPr>
            <a:r>
              <a:rPr lang="ka-GE" dirty="0" smtClean="0"/>
              <a:t>ნაქსოვი  წინდა;</a:t>
            </a:r>
          </a:p>
          <a:p>
            <a:pPr>
              <a:buFont typeface="Wingdings" panose="05000000000000000000" pitchFamily="2" charset="2"/>
              <a:buChar char="v"/>
            </a:pPr>
            <a:r>
              <a:rPr lang="ka-GE" dirty="0" smtClean="0"/>
              <a:t>პაიჭი;</a:t>
            </a:r>
          </a:p>
          <a:p>
            <a:pPr>
              <a:buFont typeface="Wingdings" panose="05000000000000000000" pitchFamily="2" charset="2"/>
              <a:buChar char="v"/>
            </a:pPr>
            <a:r>
              <a:rPr lang="ka-GE" dirty="0" smtClean="0"/>
              <a:t>კარაჭინი;</a:t>
            </a:r>
          </a:p>
          <a:p>
            <a:pPr>
              <a:buFont typeface="Wingdings" panose="05000000000000000000" pitchFamily="2" charset="2"/>
              <a:buChar char="v"/>
            </a:pPr>
            <a:r>
              <a:rPr lang="ka-GE" dirty="0" smtClean="0"/>
              <a:t>ქალამანი;</a:t>
            </a:r>
          </a:p>
          <a:p>
            <a:pPr>
              <a:buFont typeface="Wingdings" panose="05000000000000000000" pitchFamily="2" charset="2"/>
              <a:buChar char="v"/>
            </a:pPr>
            <a:r>
              <a:rPr lang="ka-GE" dirty="0" smtClean="0"/>
              <a:t>წუღა;</a:t>
            </a:r>
          </a:p>
          <a:p>
            <a:pPr>
              <a:buFont typeface="Wingdings" panose="05000000000000000000" pitchFamily="2" charset="2"/>
              <a:buChar char="v"/>
            </a:pPr>
            <a:r>
              <a:rPr lang="ka-GE" dirty="0" smtClean="0"/>
              <a:t>ჩილატანი.</a:t>
            </a:r>
            <a:endParaRPr lang="ru-RU" dirty="0"/>
          </a:p>
        </p:txBody>
      </p:sp>
    </p:spTree>
    <p:extLst>
      <p:ext uri="{BB962C8B-B14F-4D97-AF65-F5344CB8AC3E}">
        <p14:creationId xmlns:p14="http://schemas.microsoft.com/office/powerpoint/2010/main" val="6337460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15468" y="0"/>
            <a:ext cx="9145016" cy="1080120"/>
          </a:xfrm>
        </p:spPr>
        <p:txBody>
          <a:bodyPr/>
          <a:lstStyle/>
          <a:p>
            <a:r>
              <a:rPr lang="ka-GE" sz="3600" dirty="0" smtClean="0"/>
              <a:t>მამაკაცის  სამოსის  ელემენტი: ჩოხა-შალი</a:t>
            </a:r>
            <a:endParaRPr lang="ru-RU" sz="3600" dirty="0"/>
          </a:p>
        </p:txBody>
      </p:sp>
      <p:pic>
        <p:nvPicPr>
          <p:cNvPr id="819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4032448"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572000" y="1700808"/>
            <a:ext cx="381642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5682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5576" y="1196752"/>
            <a:ext cx="7632848"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Текст 2"/>
          <p:cNvSpPr>
            <a:spLocks noGrp="1"/>
          </p:cNvSpPr>
          <p:nvPr>
            <p:ph type="body" idx="1"/>
          </p:nvPr>
        </p:nvSpPr>
        <p:spPr>
          <a:xfrm>
            <a:off x="1043608" y="6226591"/>
            <a:ext cx="6984776" cy="639762"/>
          </a:xfrm>
        </p:spPr>
        <p:txBody>
          <a:bodyPr/>
          <a:lstStyle/>
          <a:p>
            <a:r>
              <a:rPr lang="ka-GE" sz="3600" dirty="0" smtClean="0"/>
              <a:t>      წუღა,  ჩილატანი,  ქალამანი</a:t>
            </a:r>
            <a:endParaRPr lang="ru-RU" sz="3600" dirty="0"/>
          </a:p>
        </p:txBody>
      </p:sp>
    </p:spTree>
    <p:extLst>
      <p:ext uri="{BB962C8B-B14F-4D97-AF65-F5344CB8AC3E}">
        <p14:creationId xmlns:p14="http://schemas.microsoft.com/office/powerpoint/2010/main" val="9635727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2987824" y="6218238"/>
            <a:ext cx="3657600" cy="639762"/>
          </a:xfrm>
        </p:spPr>
        <p:txBody>
          <a:bodyPr/>
          <a:lstStyle/>
          <a:p>
            <a:r>
              <a:rPr lang="ka-GE" sz="3600" dirty="0" smtClean="0"/>
              <a:t>        წინდა</a:t>
            </a:r>
            <a:endParaRPr lang="ru-RU" sz="3600"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339751" y="1268760"/>
            <a:ext cx="4608513" cy="4896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057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395536" y="476672"/>
            <a:ext cx="8280920" cy="720080"/>
          </a:xfrm>
        </p:spPr>
        <p:txBody>
          <a:bodyPr/>
          <a:lstStyle/>
          <a:p>
            <a:r>
              <a:rPr lang="ka-GE" dirty="0" smtClean="0"/>
              <a:t>     თანამედროვე  აჭარული სამოსის  ელემენტები</a:t>
            </a:r>
            <a:endParaRPr lang="ru-RU" dirty="0"/>
          </a:p>
        </p:txBody>
      </p:sp>
      <p:pic>
        <p:nvPicPr>
          <p:cNvPr id="1126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63688" y="1340768"/>
            <a:ext cx="5328592"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646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755576" y="1340768"/>
            <a:ext cx="7543800" cy="3886200"/>
          </a:xfrm>
        </p:spPr>
        <p:txBody>
          <a:bodyPr/>
          <a:lstStyle/>
          <a:p>
            <a:pPr marL="0" indent="0">
              <a:buNone/>
            </a:pPr>
            <a:r>
              <a:rPr lang="ka-GE" dirty="0" smtClean="0"/>
              <a:t>      საქართველოში   ფუნქციონირებს  ცნობილი  ბრენდი  „სამოსელი  პირველი’’,  რომელიც  ქართული  ეროვნული სამოსის  საერთაშორისო  სტანდარტების  კომპანიაა.  ის  დაარსდა   2009 წელს  ბიზნესმენ  ლევან  ვასაძის  მიერ. მისი  მიზანია,  ხელი  შეუწყოს  კავკასიის  ხალხთა  ეროვნული  სამოსის  დამზადების  ტრადიციის   მეცნიერულ  კვლევასა  და  აღდგენას,  მის  პოპულარიზაციას,  როგორც  საქართველოში, ასევე, მის ფარგლებს გარეთ.</a:t>
            </a:r>
            <a:endParaRPr lang="ru-RU" dirty="0"/>
          </a:p>
        </p:txBody>
      </p:sp>
    </p:spTree>
    <p:extLst>
      <p:ext uri="{BB962C8B-B14F-4D97-AF65-F5344CB8AC3E}">
        <p14:creationId xmlns:p14="http://schemas.microsoft.com/office/powerpoint/2010/main" val="17622893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Текст 4"/>
          <p:cNvSpPr>
            <a:spLocks noGrp="1"/>
          </p:cNvSpPr>
          <p:nvPr>
            <p:ph type="body" idx="1"/>
          </p:nvPr>
        </p:nvSpPr>
        <p:spPr>
          <a:xfrm>
            <a:off x="755576" y="548680"/>
            <a:ext cx="7485456" cy="639762"/>
          </a:xfrm>
        </p:spPr>
        <p:txBody>
          <a:bodyPr/>
          <a:lstStyle/>
          <a:p>
            <a:r>
              <a:rPr lang="ka-GE" sz="3600" dirty="0" smtClean="0"/>
              <a:t>               საქორწინო  კაბა</a:t>
            </a:r>
            <a:endParaRPr lang="ru-RU" sz="3600" dirty="0"/>
          </a:p>
        </p:txBody>
      </p:sp>
      <p:pic>
        <p:nvPicPr>
          <p:cNvPr id="1229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195736" y="1196752"/>
            <a:ext cx="4392488" cy="540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70817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051720" y="188640"/>
            <a:ext cx="4968552"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3218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58952" y="609600"/>
            <a:ext cx="7629472" cy="639762"/>
          </a:xfrm>
        </p:spPr>
        <p:txBody>
          <a:bodyPr/>
          <a:lstStyle/>
          <a:p>
            <a:r>
              <a:rPr lang="ka-GE" dirty="0" smtClean="0"/>
              <a:t> თანამედროვე  ჩაქურას   საქორწინო   სამოსი</a:t>
            </a:r>
            <a:endParaRPr lang="ru-RU" dirty="0"/>
          </a:p>
        </p:txBody>
      </p:sp>
      <p:pic>
        <p:nvPicPr>
          <p:cNvPr id="14338"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483768" y="1268760"/>
            <a:ext cx="3744416"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23244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27584" y="1484784"/>
            <a:ext cx="7543800" cy="3886200"/>
          </a:xfrm>
        </p:spPr>
        <p:txBody>
          <a:bodyPr>
            <a:noAutofit/>
          </a:bodyPr>
          <a:lstStyle/>
          <a:p>
            <a:r>
              <a:rPr lang="ka-GE" dirty="0" smtClean="0"/>
              <a:t>    საქართველოს   თითოეულ  კუთხეს  მისთვის  დამახასიათებელი  განუმეორებელი   კოლორიტული  სამოსი   გააჩნია.  ამ  მხრივ   განსაკუთრებული ადგილი   უჭირავს   აჭარულ  ტრადიციულ   სამოსს.</a:t>
            </a:r>
          </a:p>
          <a:p>
            <a:r>
              <a:rPr lang="ka-GE" dirty="0"/>
              <a:t> </a:t>
            </a:r>
            <a:r>
              <a:rPr lang="ka-GE" dirty="0" smtClean="0"/>
              <a:t>  ოსმალთა   თითქმის  სამ  საუკუნოვანმა  ბატონობამ  გარკვეული კვალი   დააჩნია  აჭარის კულტურისა  და  ყოფის  ზოგიერთ  მხარეს,  მათ  შორის  ტანსაცმელსაც,  მიუხედავად  ჩვენი  ქვეყნის  ურთულესი  ისტორიული პირობებისა ამ კუთხის  სამოსმა  თავისი  განვითარების  მანძილზე   შეძლო  საკუთარი  ტრადიციების  მხატვრული   ინდივიდუალობისა და  ზოგად-ქართული  იერის შენარჩუნება.  </a:t>
            </a:r>
            <a:endParaRPr lang="ru-RU" dirty="0"/>
          </a:p>
        </p:txBody>
      </p:sp>
    </p:spTree>
    <p:extLst>
      <p:ext uri="{BB962C8B-B14F-4D97-AF65-F5344CB8AC3E}">
        <p14:creationId xmlns:p14="http://schemas.microsoft.com/office/powerpoint/2010/main" val="23552595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843808" y="404664"/>
            <a:ext cx="4032448"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9435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58952" y="609600"/>
            <a:ext cx="7557464" cy="639762"/>
          </a:xfrm>
        </p:spPr>
        <p:txBody>
          <a:bodyPr/>
          <a:lstStyle/>
          <a:p>
            <a:r>
              <a:rPr lang="ka-GE" sz="3600" dirty="0" smtClean="0"/>
              <a:t>             საქორწინო  სამოსი</a:t>
            </a:r>
            <a:endParaRPr lang="ru-RU" sz="3600" dirty="0"/>
          </a:p>
        </p:txBody>
      </p:sp>
      <p:pic>
        <p:nvPicPr>
          <p:cNvPr id="1638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483768" y="1268760"/>
            <a:ext cx="3816424"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33857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a:xfrm>
            <a:off x="755576" y="4797152"/>
            <a:ext cx="8208912" cy="792088"/>
          </a:xfrm>
        </p:spPr>
        <p:txBody>
          <a:bodyPr/>
          <a:lstStyle/>
          <a:p>
            <a:r>
              <a:rPr lang="en-US" sz="3600" dirty="0"/>
              <a:t> </a:t>
            </a:r>
            <a:r>
              <a:rPr lang="en-US" sz="3600" dirty="0" smtClean="0"/>
              <a:t>                                   </a:t>
            </a:r>
            <a:r>
              <a:rPr lang="ka-GE" sz="3600" dirty="0" smtClean="0"/>
              <a:t>   შორენა  მახარაძე</a:t>
            </a:r>
            <a:endParaRPr lang="ru-RU" sz="3600" dirty="0"/>
          </a:p>
        </p:txBody>
      </p:sp>
      <p:sp>
        <p:nvSpPr>
          <p:cNvPr id="4" name="Объект 3"/>
          <p:cNvSpPr>
            <a:spLocks noGrp="1"/>
          </p:cNvSpPr>
          <p:nvPr>
            <p:ph sz="half" idx="2"/>
          </p:nvPr>
        </p:nvSpPr>
        <p:spPr>
          <a:xfrm>
            <a:off x="758952" y="1268760"/>
            <a:ext cx="7557464" cy="3108504"/>
          </a:xfrm>
        </p:spPr>
        <p:txBody>
          <a:bodyPr/>
          <a:lstStyle/>
          <a:p>
            <a:pPr marL="0" indent="0">
              <a:buNone/>
            </a:pPr>
            <a:r>
              <a:rPr lang="ka-GE" dirty="0" smtClean="0"/>
              <a:t>  </a:t>
            </a:r>
            <a:r>
              <a:rPr lang="ka-GE" sz="4800" dirty="0" smtClean="0"/>
              <a:t>მადლობა  ყურადღებისთვის!</a:t>
            </a:r>
            <a:endParaRPr lang="ru-RU" sz="4800" dirty="0"/>
          </a:p>
        </p:txBody>
      </p:sp>
    </p:spTree>
    <p:extLst>
      <p:ext uri="{BB962C8B-B14F-4D97-AF65-F5344CB8AC3E}">
        <p14:creationId xmlns:p14="http://schemas.microsoft.com/office/powerpoint/2010/main" val="2023744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827584" y="1268760"/>
            <a:ext cx="7560840"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0382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бъект 7"/>
          <p:cNvSpPr>
            <a:spLocks noGrp="1"/>
          </p:cNvSpPr>
          <p:nvPr>
            <p:ph idx="1"/>
          </p:nvPr>
        </p:nvSpPr>
        <p:spPr>
          <a:xfrm>
            <a:off x="755576" y="1340768"/>
            <a:ext cx="7543800" cy="3886200"/>
          </a:xfrm>
        </p:spPr>
        <p:txBody>
          <a:bodyPr>
            <a:normAutofit/>
          </a:bodyPr>
          <a:lstStyle/>
          <a:p>
            <a:r>
              <a:rPr lang="ka-GE" dirty="0" smtClean="0"/>
              <a:t>    ქართული  ეროვნული  სამოსი  საუკუნეების  მანძილზე  იქმნებოდა და  ამავე  დროს   სერიოზულ   ცვლილებებს  განიცდიდა.  ქვეყნის გეოგრაფიულმა  მდებარეობამ,  ურთიერთობამ უახლოეს  მეზობლებთან,  დასავლეთ  და  აღმოსავლეთ  საქართველოს  კლიმატის  თავისებურებებმა   გამოიწვია  საქართველოს მთასა  და  ბარში,  დასავლეთსა  და  აღმოსავლეთში  ჩაცმულობის  განსხვავებული ფორმების  ჩამოყალიბება.</a:t>
            </a:r>
            <a:endParaRPr lang="ru-RU" dirty="0"/>
          </a:p>
        </p:txBody>
      </p:sp>
    </p:spTree>
    <p:extLst>
      <p:ext uri="{BB962C8B-B14F-4D97-AF65-F5344CB8AC3E}">
        <p14:creationId xmlns:p14="http://schemas.microsoft.com/office/powerpoint/2010/main" val="1742376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476672"/>
            <a:ext cx="6781800" cy="1600200"/>
          </a:xfrm>
        </p:spPr>
        <p:txBody>
          <a:bodyPr>
            <a:normAutofit/>
          </a:bodyPr>
          <a:lstStyle/>
          <a:p>
            <a:pPr algn="ctr"/>
            <a:r>
              <a:rPr lang="ka-GE" sz="3600" dirty="0" smtClean="0"/>
              <a:t>ქალის სამოსის სხვადასხვა    ელემენტები:</a:t>
            </a:r>
            <a:endParaRPr lang="ru-RU" sz="3600" dirty="0"/>
          </a:p>
        </p:txBody>
      </p:sp>
      <p:sp>
        <p:nvSpPr>
          <p:cNvPr id="3" name="Объект 2"/>
          <p:cNvSpPr>
            <a:spLocks noGrp="1"/>
          </p:cNvSpPr>
          <p:nvPr>
            <p:ph idx="1"/>
          </p:nvPr>
        </p:nvSpPr>
        <p:spPr>
          <a:xfrm>
            <a:off x="755576" y="2348880"/>
            <a:ext cx="7543800" cy="3886200"/>
          </a:xfrm>
        </p:spPr>
        <p:txBody>
          <a:bodyPr>
            <a:normAutofit/>
          </a:bodyPr>
          <a:lstStyle/>
          <a:p>
            <a:r>
              <a:rPr lang="ka-GE" dirty="0" smtClean="0"/>
              <a:t>    ტერმინი  კაბა  ძველი  დროიდან იხმარება საქართველოში  და  იგი როგორც  ქალის,  ასევე მამაკაცის  ტანსაცმლის  აღმნიშვნელია.</a:t>
            </a:r>
          </a:p>
          <a:p>
            <a:r>
              <a:rPr lang="ka-GE" dirty="0"/>
              <a:t> </a:t>
            </a:r>
            <a:r>
              <a:rPr lang="ka-GE" dirty="0" smtClean="0"/>
              <a:t>    აჭარის ეთნოგრაფიულ  სინამდვილეში  სამი ტიპის კაბა  არსებობდა:</a:t>
            </a:r>
          </a:p>
          <a:p>
            <a:pPr marL="457200" indent="-457200">
              <a:buFont typeface="+mj-lt"/>
              <a:buAutoNum type="arabicPeriod"/>
            </a:pPr>
            <a:r>
              <a:rPr lang="ka-GE" dirty="0" smtClean="0"/>
              <a:t>   ზუბუნ-ფარაგა;</a:t>
            </a:r>
          </a:p>
          <a:p>
            <a:pPr marL="457200" indent="-457200">
              <a:buFont typeface="+mj-lt"/>
              <a:buAutoNum type="arabicPeriod"/>
            </a:pPr>
            <a:r>
              <a:rPr lang="ka-GE" dirty="0"/>
              <a:t> </a:t>
            </a:r>
            <a:r>
              <a:rPr lang="ka-GE" dirty="0" smtClean="0"/>
              <a:t>  დატახელი კაბა;</a:t>
            </a:r>
          </a:p>
          <a:p>
            <a:pPr marL="457200" indent="-457200">
              <a:buFont typeface="+mj-lt"/>
              <a:buAutoNum type="arabicPeriod"/>
            </a:pPr>
            <a:r>
              <a:rPr lang="ka-GE" dirty="0"/>
              <a:t> </a:t>
            </a:r>
            <a:r>
              <a:rPr lang="ka-GE" dirty="0" smtClean="0"/>
              <a:t>   ფორკა კაბა.</a:t>
            </a:r>
            <a:endParaRPr lang="ru-RU" dirty="0"/>
          </a:p>
        </p:txBody>
      </p:sp>
    </p:spTree>
    <p:extLst>
      <p:ext uri="{BB962C8B-B14F-4D97-AF65-F5344CB8AC3E}">
        <p14:creationId xmlns:p14="http://schemas.microsoft.com/office/powerpoint/2010/main" val="1530932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Текст 4"/>
          <p:cNvSpPr>
            <a:spLocks noGrp="1"/>
          </p:cNvSpPr>
          <p:nvPr>
            <p:ph type="body" idx="1"/>
          </p:nvPr>
        </p:nvSpPr>
        <p:spPr>
          <a:xfrm>
            <a:off x="2771800" y="6093296"/>
            <a:ext cx="3657600" cy="639762"/>
          </a:xfrm>
        </p:spPr>
        <p:txBody>
          <a:bodyPr>
            <a:normAutofit lnSpcReduction="10000"/>
          </a:bodyPr>
          <a:lstStyle/>
          <a:p>
            <a:r>
              <a:rPr lang="ka-GE" sz="3600" dirty="0" smtClean="0">
                <a:solidFill>
                  <a:schemeClr val="tx1"/>
                </a:solidFill>
              </a:rPr>
              <a:t>ზუბუნ-ფარაგა</a:t>
            </a:r>
            <a:endParaRPr lang="ru-RU" sz="3600" dirty="0">
              <a:solidFill>
                <a:schemeClr val="tx1"/>
              </a:solidFill>
            </a:endParaRPr>
          </a:p>
        </p:txBody>
      </p:sp>
    </p:spTree>
    <p:extLst>
      <p:ext uri="{BB962C8B-B14F-4D97-AF65-F5344CB8AC3E}">
        <p14:creationId xmlns:p14="http://schemas.microsoft.com/office/powerpoint/2010/main" val="27035102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bwMode="auto">
          <a:xfrm>
            <a:off x="0" y="116632"/>
            <a:ext cx="9144000"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Текст 2"/>
          <p:cNvSpPr>
            <a:spLocks noGrp="1"/>
          </p:cNvSpPr>
          <p:nvPr>
            <p:ph type="body" idx="1"/>
          </p:nvPr>
        </p:nvSpPr>
        <p:spPr>
          <a:xfrm>
            <a:off x="-612576" y="6323457"/>
            <a:ext cx="5472608" cy="567754"/>
          </a:xfrm>
        </p:spPr>
        <p:txBody>
          <a:bodyPr>
            <a:normAutofit fontScale="92500" lnSpcReduction="10000"/>
          </a:bodyPr>
          <a:lstStyle/>
          <a:p>
            <a:r>
              <a:rPr lang="ka-GE" sz="3600" dirty="0" smtClean="0"/>
              <a:t>        დატეხილი   კაბა</a:t>
            </a:r>
            <a:endParaRPr lang="ru-RU" sz="3600" dirty="0"/>
          </a:p>
        </p:txBody>
      </p:sp>
    </p:spTree>
    <p:extLst>
      <p:ext uri="{BB962C8B-B14F-4D97-AF65-F5344CB8AC3E}">
        <p14:creationId xmlns:p14="http://schemas.microsoft.com/office/powerpoint/2010/main" val="305479693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693</TotalTime>
  <Words>762</Words>
  <Application>Microsoft Office PowerPoint</Application>
  <PresentationFormat>Экран (4:3)</PresentationFormat>
  <Paragraphs>95</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NewsPrint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ქალის სამოსის სხვადასხვა    ელემენტები:</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ქალის თავსაბურავის ელემენტები</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72</cp:revision>
  <dcterms:created xsi:type="dcterms:W3CDTF">2020-05-30T17:03:34Z</dcterms:created>
  <dcterms:modified xsi:type="dcterms:W3CDTF">2020-05-31T18:46:12Z</dcterms:modified>
</cp:coreProperties>
</file>