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84" r:id="rId1"/>
  </p:sldMasterIdLst>
  <p:sldIdLst>
    <p:sldId id="295" r:id="rId2"/>
    <p:sldId id="256" r:id="rId3"/>
    <p:sldId id="257" r:id="rId4"/>
    <p:sldId id="296"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Подзаголовок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Заголовок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ru-RU" smtClean="0"/>
              <a:t>Образец заголовка</a:t>
            </a:r>
            <a:endParaRPr kumimoji="0" lang="en-US"/>
          </a:p>
        </p:txBody>
      </p:sp>
      <p:cxnSp>
        <p:nvCxnSpPr>
          <p:cNvPr id="8" name="Прямая соединительная линия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Овал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Дата 14"/>
          <p:cNvSpPr>
            <a:spLocks noGrp="1"/>
          </p:cNvSpPr>
          <p:nvPr>
            <p:ph type="dt" sz="half" idx="10"/>
          </p:nvPr>
        </p:nvSpPr>
        <p:spPr/>
        <p:txBody>
          <a:bodyPr/>
          <a:lstStyle/>
          <a:p>
            <a:fld id="{B4C71EC6-210F-42DE-9C53-41977AD35B3D}" type="datetimeFigureOut">
              <a:rPr lang="ru-RU" smtClean="0"/>
              <a:t>31.05.2020</a:t>
            </a:fld>
            <a:endParaRPr lang="ru-RU"/>
          </a:p>
        </p:txBody>
      </p:sp>
      <p:sp>
        <p:nvSpPr>
          <p:cNvPr id="16" name="Номер слайда 15"/>
          <p:cNvSpPr>
            <a:spLocks noGrp="1"/>
          </p:cNvSpPr>
          <p:nvPr>
            <p:ph type="sldNum" sz="quarter" idx="11"/>
          </p:nvPr>
        </p:nvSpPr>
        <p:spPr/>
        <p:txBody>
          <a:bodyPr/>
          <a:lstStyle/>
          <a:p>
            <a:fld id="{B19B0651-EE4F-4900-A07F-96A6BFA9D0F0}" type="slidenum">
              <a:rPr lang="ru-RU" smtClean="0"/>
              <a:t>‹#›</a:t>
            </a:fld>
            <a:endParaRPr lang="ru-RU"/>
          </a:p>
        </p:txBody>
      </p:sp>
      <p:sp>
        <p:nvSpPr>
          <p:cNvPr id="17" name="Нижний колонтитул 16"/>
          <p:cNvSpPr>
            <a:spLocks noGrp="1"/>
          </p:cNvSpPr>
          <p:nvPr>
            <p:ph type="ftr" sz="quarter" idx="12"/>
          </p:nvPr>
        </p:nvSpPr>
        <p:spPr/>
        <p:txBody>
          <a:bodyPr/>
          <a:lstStyle/>
          <a:p>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t>31.05.2020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t>31.05.2020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9" name="Объект 8"/>
          <p:cNvSpPr>
            <a:spLocks noGrp="1"/>
          </p:cNvSpPr>
          <p:nvPr>
            <p:ph idx="1"/>
          </p:nvPr>
        </p:nvSpPr>
        <p:spPr>
          <a:xfrm>
            <a:off x="457200" y="1524000"/>
            <a:ext cx="8229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4" name="Дата 13"/>
          <p:cNvSpPr>
            <a:spLocks noGrp="1"/>
          </p:cNvSpPr>
          <p:nvPr>
            <p:ph type="dt" sz="half" idx="14"/>
          </p:nvPr>
        </p:nvSpPr>
        <p:spPr/>
        <p:txBody>
          <a:bodyPr/>
          <a:lstStyle/>
          <a:p>
            <a:fld id="{B4C71EC6-210F-42DE-9C53-41977AD35B3D}" type="datetimeFigureOut">
              <a:rPr lang="ru-RU" smtClean="0"/>
              <a:t>31.05.2020</a:t>
            </a:fld>
            <a:endParaRPr lang="ru-RU"/>
          </a:p>
        </p:txBody>
      </p:sp>
      <p:sp>
        <p:nvSpPr>
          <p:cNvPr id="15" name="Номер слайда 14"/>
          <p:cNvSpPr>
            <a:spLocks noGrp="1"/>
          </p:cNvSpPr>
          <p:nvPr>
            <p:ph type="sldNum" sz="quarter" idx="15"/>
          </p:nvPr>
        </p:nvSpPr>
        <p:spPr/>
        <p:txBody>
          <a:bodyPr/>
          <a:lstStyle>
            <a:lvl1pPr algn="ctr">
              <a:defRPr/>
            </a:lvl1pPr>
          </a:lstStyle>
          <a:p>
            <a:fld id="{B19B0651-EE4F-4900-A07F-96A6BFA9D0F0}" type="slidenum">
              <a:rPr lang="ru-RU" smtClean="0"/>
              <a:t>‹#›</a:t>
            </a:fld>
            <a:endParaRPr lang="ru-RU"/>
          </a:p>
        </p:txBody>
      </p:sp>
      <p:sp>
        <p:nvSpPr>
          <p:cNvPr id="16" name="Нижний колонтитул 15"/>
          <p:cNvSpPr>
            <a:spLocks noGrp="1"/>
          </p:cNvSpPr>
          <p:nvPr>
            <p:ph type="ftr" sz="quarter" idx="16"/>
          </p:nvPr>
        </p:nvSpPr>
        <p:spPr/>
        <p:txBody>
          <a:bodyPr/>
          <a:lstStyle/>
          <a:p>
            <a:endParaRPr lang="ru-RU"/>
          </a:p>
        </p:txBody>
      </p:sp>
      <p:sp>
        <p:nvSpPr>
          <p:cNvPr id="17" name="Заголовок 16"/>
          <p:cNvSpPr>
            <a:spLocks noGrp="1"/>
          </p:cNvSpPr>
          <p:nvPr>
            <p:ph type="title"/>
          </p:nvPr>
        </p:nvSpPr>
        <p:spPr/>
        <p:txBody>
          <a:bodyPr rtlCol="0" anchor="b" anchorCtr="0"/>
          <a:lstStyle/>
          <a:p>
            <a:r>
              <a:rPr kumimoji="0" lang="ru-RU" smtClean="0"/>
              <a:t>Образец заголовка</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fld id="{B4C71EC6-210F-42DE-9C53-41977AD35B3D}" type="datetimeFigureOut">
              <a:rPr lang="ru-RU" smtClean="0"/>
              <a:t>31.05.2020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
        <p:nvSpPr>
          <p:cNvPr id="2" name="Заголовок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cxnSp>
        <p:nvCxnSpPr>
          <p:cNvPr id="7" name="Прямая соединительная линия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Дата 4"/>
          <p:cNvSpPr>
            <a:spLocks noGrp="1"/>
          </p:cNvSpPr>
          <p:nvPr>
            <p:ph type="dt" sz="half" idx="10"/>
          </p:nvPr>
        </p:nvSpPr>
        <p:spPr/>
        <p:txBody>
          <a:bodyPr/>
          <a:lstStyle/>
          <a:p>
            <a:fld id="{B4C71EC6-210F-42DE-9C53-41977AD35B3D}" type="datetimeFigureOut">
              <a:rPr lang="ru-RU" smtClean="0"/>
              <a:t>31.05.2020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11" name="Объект 10"/>
          <p:cNvSpPr>
            <a:spLocks noGrp="1"/>
          </p:cNvSpPr>
          <p:nvPr>
            <p:ph sz="half" idx="1"/>
          </p:nvPr>
        </p:nvSpPr>
        <p:spPr>
          <a:xfrm>
            <a:off x="457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Объект 12"/>
          <p:cNvSpPr>
            <a:spLocks noGrp="1"/>
          </p:cNvSpPr>
          <p:nvPr>
            <p:ph sz="half" idx="2"/>
          </p:nvPr>
        </p:nvSpPr>
        <p:spPr>
          <a:xfrm>
            <a:off x="4648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7" name="Дата 6"/>
          <p:cNvSpPr>
            <a:spLocks noGrp="1"/>
          </p:cNvSpPr>
          <p:nvPr>
            <p:ph type="dt" sz="half" idx="10"/>
          </p:nvPr>
        </p:nvSpPr>
        <p:spPr/>
        <p:txBody>
          <a:bodyPr/>
          <a:lstStyle/>
          <a:p>
            <a:fld id="{B4C71EC6-210F-42DE-9C53-41977AD35B3D}" type="datetimeFigureOut">
              <a:rPr lang="ru-RU" smtClean="0"/>
              <a:t>31.05.2020</a:t>
            </a:fld>
            <a:endParaRPr lang="ru-RU"/>
          </a:p>
        </p:txBody>
      </p:sp>
      <p:sp>
        <p:nvSpPr>
          <p:cNvPr id="3" name="Текст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32" name="Объект 31"/>
          <p:cNvSpPr>
            <a:spLocks noGrp="1"/>
          </p:cNvSpPr>
          <p:nvPr>
            <p:ph sz="half" idx="2"/>
          </p:nvPr>
        </p:nvSpPr>
        <p:spPr>
          <a:xfrm>
            <a:off x="457200"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4" name="Объект 33"/>
          <p:cNvSpPr>
            <a:spLocks noGrp="1"/>
          </p:cNvSpPr>
          <p:nvPr>
            <p:ph sz="quarter" idx="4"/>
          </p:nvPr>
        </p:nvSpPr>
        <p:spPr>
          <a:xfrm>
            <a:off x="4649788"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 name="Заголовок 1"/>
          <p:cNvSpPr>
            <a:spLocks noGrp="1"/>
          </p:cNvSpPr>
          <p:nvPr>
            <p:ph type="title"/>
          </p:nvPr>
        </p:nvSpPr>
        <p:spPr>
          <a:xfrm>
            <a:off x="457200" y="155448"/>
            <a:ext cx="8229600" cy="1143000"/>
          </a:xfrm>
        </p:spPr>
        <p:txBody>
          <a:bodyPr anchor="b" anchorCtr="0"/>
          <a:lstStyle>
            <a:lvl1pPr>
              <a:defRPr/>
            </a:lvl1pPr>
          </a:lstStyle>
          <a:p>
            <a:r>
              <a:rPr kumimoji="0" lang="ru-RU" smtClean="0"/>
              <a:t>Образец заголовка</a:t>
            </a:r>
            <a:endParaRPr kumimoji="0" lang="en-US"/>
          </a:p>
        </p:txBody>
      </p:sp>
      <p:sp>
        <p:nvSpPr>
          <p:cNvPr id="12" name="Текст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cxnSp>
        <p:nvCxnSpPr>
          <p:cNvPr id="10" name="Прямая соединительная линия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B4C71EC6-210F-42DE-9C53-41977AD35B3D}" type="datetimeFigureOut">
              <a:rPr lang="ru-RU" smtClean="0"/>
              <a:t>31.05.2020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31.05.2020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9" name="Объект 28"/>
          <p:cNvSpPr>
            <a:spLocks noGrp="1"/>
          </p:cNvSpPr>
          <p:nvPr>
            <p:ph sz="quarter" idx="1"/>
          </p:nvPr>
        </p:nvSpPr>
        <p:spPr>
          <a:xfrm>
            <a:off x="457200" y="457200"/>
            <a:ext cx="6248400" cy="5715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 name="Текст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31" name="Заголовок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8" name="Дата 7"/>
          <p:cNvSpPr>
            <a:spLocks noGrp="1"/>
          </p:cNvSpPr>
          <p:nvPr>
            <p:ph type="dt" sz="half" idx="14"/>
          </p:nvPr>
        </p:nvSpPr>
        <p:spPr/>
        <p:txBody>
          <a:bodyPr/>
          <a:lstStyle/>
          <a:p>
            <a:fld id="{B4C71EC6-210F-42DE-9C53-41977AD35B3D}" type="datetimeFigureOut">
              <a:rPr lang="ru-RU" smtClean="0"/>
              <a:t>31.05.2020</a:t>
            </a:fld>
            <a:endParaRPr lang="ru-RU"/>
          </a:p>
        </p:txBody>
      </p:sp>
      <p:sp>
        <p:nvSpPr>
          <p:cNvPr id="9" name="Номер слайда 8"/>
          <p:cNvSpPr>
            <a:spLocks noGrp="1"/>
          </p:cNvSpPr>
          <p:nvPr>
            <p:ph type="sldNum" sz="quarter" idx="15"/>
          </p:nvPr>
        </p:nvSpPr>
        <p:spPr/>
        <p:txBody>
          <a:bodyPr/>
          <a:lstStyle/>
          <a:p>
            <a:fld id="{B19B0651-EE4F-4900-A07F-96A6BFA9D0F0}" type="slidenum">
              <a:rPr lang="ru-RU" smtClean="0"/>
              <a:t>‹#›</a:t>
            </a:fld>
            <a:endParaRPr lang="ru-RU"/>
          </a:p>
        </p:txBody>
      </p:sp>
      <p:sp>
        <p:nvSpPr>
          <p:cNvPr id="10" name="Нижний колонтитул 9"/>
          <p:cNvSpPr>
            <a:spLocks noGrp="1"/>
          </p:cNvSpPr>
          <p:nvPr>
            <p:ph type="ftr" sz="quarter" idx="16"/>
          </p:nvPr>
        </p:nvSpPr>
        <p:spPr/>
        <p:txBody>
          <a:bodyPr/>
          <a:lstStyle/>
          <a:p>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ru-RU" smtClean="0"/>
              <a:t>Вставка рисунка</a:t>
            </a:r>
            <a:endParaRPr kumimoji="0" lang="en-US"/>
          </a:p>
        </p:txBody>
      </p:sp>
      <p:sp>
        <p:nvSpPr>
          <p:cNvPr id="4" name="Текст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8" name="Дата 7"/>
          <p:cNvSpPr>
            <a:spLocks noGrp="1"/>
          </p:cNvSpPr>
          <p:nvPr>
            <p:ph type="dt" sz="half" idx="10"/>
          </p:nvPr>
        </p:nvSpPr>
        <p:spPr/>
        <p:txBody>
          <a:bodyPr/>
          <a:lstStyle/>
          <a:p>
            <a:fld id="{B4C71EC6-210F-42DE-9C53-41977AD35B3D}" type="datetimeFigureOut">
              <a:rPr lang="ru-RU" smtClean="0"/>
              <a:t>31.05.2020</a:t>
            </a:fld>
            <a:endParaRPr lang="ru-RU"/>
          </a:p>
        </p:txBody>
      </p:sp>
      <p:sp>
        <p:nvSpPr>
          <p:cNvPr id="9" name="Номер слайда 8"/>
          <p:cNvSpPr>
            <a:spLocks noGrp="1"/>
          </p:cNvSpPr>
          <p:nvPr>
            <p:ph type="sldNum" sz="quarter" idx="11"/>
          </p:nvPr>
        </p:nvSpPr>
        <p:spPr/>
        <p:txBody>
          <a:bodyPr/>
          <a:lstStyle/>
          <a:p>
            <a:fld id="{B19B0651-EE4F-4900-A07F-96A6BFA9D0F0}" type="slidenum">
              <a:rPr lang="ru-RU" smtClean="0"/>
              <a:t>‹#›</a:t>
            </a:fld>
            <a:endParaRPr lang="ru-RU"/>
          </a:p>
        </p:txBody>
      </p:sp>
      <p:sp>
        <p:nvSpPr>
          <p:cNvPr id="10" name="Нижний колонтитул 9"/>
          <p:cNvSpPr>
            <a:spLocks noGrp="1"/>
          </p:cNvSpPr>
          <p:nvPr>
            <p:ph type="ftr" sz="quarter" idx="12"/>
          </p:nvPr>
        </p:nvSpPr>
        <p:spPr/>
        <p:txBody>
          <a:bodyPr/>
          <a:lstStyle/>
          <a:p>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Текст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B4C71EC6-210F-42DE-9C53-41977AD35B3D}" type="datetimeFigureOut">
              <a:rPr lang="ru-RU" smtClean="0"/>
              <a:t>31.05.2020</a:t>
            </a:fld>
            <a:endParaRPr lang="ru-RU"/>
          </a:p>
        </p:txBody>
      </p:sp>
      <p:sp>
        <p:nvSpPr>
          <p:cNvPr id="10" name="Нижний колонтитул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ru-RU"/>
          </a:p>
        </p:txBody>
      </p:sp>
      <p:sp>
        <p:nvSpPr>
          <p:cNvPr id="22" name="Номер слайда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B19B0651-EE4F-4900-A07F-96A6BFA9D0F0}" type="slidenum">
              <a:rPr lang="ru-RU" smtClean="0"/>
              <a:t>‹#›</a:t>
            </a:fld>
            <a:endParaRPr lang="ru-RU"/>
          </a:p>
        </p:txBody>
      </p:sp>
      <p:sp>
        <p:nvSpPr>
          <p:cNvPr id="5" name="Заголовок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ru-RU" smtClean="0"/>
              <a:t>Образец заголовка</a:t>
            </a:r>
            <a:endParaRPr kumimoji="0" lang="en-US"/>
          </a:p>
        </p:txBody>
      </p:sp>
    </p:spTree>
  </p:cSld>
  <p:clrMap bg1="dk1" tx1="lt1" bg2="dk2" tx2="lt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оловок 1"/>
          <p:cNvSpPr>
            <a:spLocks noGrp="1"/>
          </p:cNvSpPr>
          <p:nvPr>
            <p:ph type="subTitle" idx="1"/>
          </p:nvPr>
        </p:nvSpPr>
        <p:spPr/>
        <p:txBody>
          <a:bodyPr/>
          <a:lstStyle/>
          <a:p>
            <a:endParaRPr lang="ru-RU"/>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Заголовок 2"/>
          <p:cNvSpPr>
            <a:spLocks noGrp="1"/>
          </p:cNvSpPr>
          <p:nvPr>
            <p:ph type="ctrTitle"/>
          </p:nvPr>
        </p:nvSpPr>
        <p:spPr>
          <a:xfrm>
            <a:off x="1439652" y="3356992"/>
            <a:ext cx="6264696" cy="850028"/>
          </a:xfrm>
          <a:solidFill>
            <a:schemeClr val="tx1"/>
          </a:solidFill>
        </p:spPr>
        <p:txBody>
          <a:bodyPr/>
          <a:lstStyle/>
          <a:p>
            <a:r>
              <a:rPr lang="ka-GE" dirty="0" smtClean="0"/>
              <a:t>აჭარის მუზეუმი</a:t>
            </a:r>
            <a:endParaRPr lang="ru-RU" dirty="0"/>
          </a:p>
        </p:txBody>
      </p:sp>
    </p:spTree>
    <p:extLst>
      <p:ext uri="{BB962C8B-B14F-4D97-AF65-F5344CB8AC3E}">
        <p14:creationId xmlns:p14="http://schemas.microsoft.com/office/powerpoint/2010/main" val="26498994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idx="1"/>
          </p:nvPr>
        </p:nvSpPr>
        <p:spPr>
          <a:xfrm>
            <a:off x="2627784" y="5877272"/>
            <a:ext cx="4042792" cy="748817"/>
          </a:xfrm>
        </p:spPr>
        <p:txBody>
          <a:bodyPr/>
          <a:lstStyle/>
          <a:p>
            <a:r>
              <a:rPr lang="ka-GE" sz="3600" dirty="0" smtClean="0"/>
              <a:t>  ოქროს   ლომი</a:t>
            </a:r>
            <a:endParaRPr lang="ru-RU" sz="3600" dirty="0"/>
          </a:p>
        </p:txBody>
      </p:sp>
      <p:pic>
        <p:nvPicPr>
          <p:cNvPr id="409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827584" y="1268760"/>
            <a:ext cx="7344816"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43662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Объект 7"/>
          <p:cNvSpPr>
            <a:spLocks noGrp="1"/>
          </p:cNvSpPr>
          <p:nvPr>
            <p:ph idx="1"/>
          </p:nvPr>
        </p:nvSpPr>
        <p:spPr/>
        <p:txBody>
          <a:bodyPr>
            <a:normAutofit lnSpcReduction="10000"/>
          </a:bodyPr>
          <a:lstStyle/>
          <a:p>
            <a:endParaRPr lang="ka-GE" dirty="0" smtClean="0"/>
          </a:p>
          <a:p>
            <a:pPr marL="0" indent="0">
              <a:buNone/>
            </a:pPr>
            <a:r>
              <a:rPr lang="ka-GE" sz="2400" dirty="0" smtClean="0"/>
              <a:t>  განსაკუთრებით  დიდი  რაოდენობის საოქრომჭედლო  ნაწარმი  აღმოჩნდა  ვანის  ნაქალაქარში.  ვანის ნაქალაქარის  სამარხები  საფუძველს გვაძლევს,  იმისთვის   რომ ( ძვ.წ.</a:t>
            </a:r>
            <a:r>
              <a:rPr lang="en-US" sz="2400" dirty="0" smtClean="0"/>
              <a:t>V-IV </a:t>
            </a:r>
            <a:r>
              <a:rPr lang="ka-GE" sz="2400" dirty="0" smtClean="0"/>
              <a:t>საუკუნეები) ქვეყნის  ახლო მეზობელი  ცენტრების ( ეგვიპტე, ირანი, კვიპროსი)  გვერდით  კოლხეთიც  დავასახელოთ.  ვანში არსებობდა  პროფესიონალ  ხელოსანთა  მძლავრი  სკოლა, რომელიც ურთულესი  ტექნიკური  ხერხების ( რჩილვა,  ჭედვა,  გავარსი,  ტვიფრვა) გამოყენებით  საუკუნეების  მანძილზე  ჰქმნიდა  მხატვრული  ოქრომჭედლობის  ბრწყინვალე  ნიმუშებს.</a:t>
            </a:r>
            <a:endParaRPr lang="ru-RU" sz="2400" dirty="0"/>
          </a:p>
        </p:txBody>
      </p:sp>
      <p:sp>
        <p:nvSpPr>
          <p:cNvPr id="7" name="Заголовок 6"/>
          <p:cNvSpPr>
            <a:spLocks noGrp="1"/>
          </p:cNvSpPr>
          <p:nvPr>
            <p:ph type="title"/>
          </p:nvPr>
        </p:nvSpPr>
        <p:spPr>
          <a:xfrm>
            <a:off x="539552" y="332656"/>
            <a:ext cx="8229600" cy="1219200"/>
          </a:xfrm>
        </p:spPr>
        <p:txBody>
          <a:bodyPr>
            <a:normAutofit/>
          </a:bodyPr>
          <a:lstStyle/>
          <a:p>
            <a:r>
              <a:rPr lang="ka-GE" sz="3600" dirty="0" smtClean="0"/>
              <a:t>                      ვანის  კულტურა</a:t>
            </a:r>
            <a:endParaRPr lang="ru-RU" sz="3600" dirty="0"/>
          </a:p>
        </p:txBody>
      </p:sp>
    </p:spTree>
    <p:extLst>
      <p:ext uri="{BB962C8B-B14F-4D97-AF65-F5344CB8AC3E}">
        <p14:creationId xmlns:p14="http://schemas.microsoft.com/office/powerpoint/2010/main" val="38118633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Текст 4"/>
          <p:cNvSpPr>
            <a:spLocks noGrp="1"/>
          </p:cNvSpPr>
          <p:nvPr>
            <p:ph type="body" idx="1"/>
          </p:nvPr>
        </p:nvSpPr>
        <p:spPr>
          <a:xfrm>
            <a:off x="827584" y="5805264"/>
            <a:ext cx="7704856" cy="762000"/>
          </a:xfrm>
        </p:spPr>
        <p:txBody>
          <a:bodyPr/>
          <a:lstStyle/>
          <a:p>
            <a:r>
              <a:rPr lang="ka-GE" sz="2400" dirty="0" smtClean="0"/>
              <a:t>            კოლხი  ქალის  დიადემა  ძვ.წ.  </a:t>
            </a:r>
            <a:r>
              <a:rPr lang="en-US" sz="2400" dirty="0" smtClean="0"/>
              <a:t>V</a:t>
            </a:r>
            <a:r>
              <a:rPr lang="ka-GE" sz="2400" dirty="0" smtClean="0"/>
              <a:t>სს.</a:t>
            </a:r>
            <a:endParaRPr lang="ru-RU" sz="2400" dirty="0"/>
          </a:p>
        </p:txBody>
      </p:sp>
      <p:pic>
        <p:nvPicPr>
          <p:cNvPr id="5122"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2051720" y="908720"/>
            <a:ext cx="5040560" cy="4896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48345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idx="1"/>
          </p:nvPr>
        </p:nvSpPr>
        <p:spPr>
          <a:xfrm>
            <a:off x="1979712" y="5733256"/>
            <a:ext cx="6048672" cy="762000"/>
          </a:xfrm>
        </p:spPr>
        <p:txBody>
          <a:bodyPr/>
          <a:lstStyle/>
          <a:p>
            <a:r>
              <a:rPr lang="ka-GE" sz="2800" dirty="0" smtClean="0"/>
              <a:t>  </a:t>
            </a:r>
            <a:r>
              <a:rPr lang="ka-GE" sz="2800" dirty="0" smtClean="0">
                <a:solidFill>
                  <a:schemeClr val="tx1"/>
                </a:solidFill>
              </a:rPr>
              <a:t>ყელსაბამი   კუს   გამოსახულებით</a:t>
            </a:r>
            <a:endParaRPr lang="ru-RU" sz="2800" dirty="0">
              <a:solidFill>
                <a:schemeClr val="tx1"/>
              </a:solidFill>
            </a:endParaRPr>
          </a:p>
        </p:txBody>
      </p:sp>
      <p:pic>
        <p:nvPicPr>
          <p:cNvPr id="614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1560" y="1340768"/>
            <a:ext cx="7920880" cy="4248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71173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idx="1"/>
          </p:nvPr>
        </p:nvSpPr>
        <p:spPr>
          <a:xfrm>
            <a:off x="395536" y="5589240"/>
            <a:ext cx="8640960" cy="906016"/>
          </a:xfrm>
        </p:spPr>
        <p:txBody>
          <a:bodyPr/>
          <a:lstStyle/>
          <a:p>
            <a:r>
              <a:rPr lang="ka-GE" sz="2800" dirty="0" smtClean="0"/>
              <a:t>ყელსაბამი   სანელსაცხებლით  ოქრო-  ამეთვისტო</a:t>
            </a:r>
            <a:endParaRPr lang="ru-RU" sz="2800" dirty="0"/>
          </a:p>
        </p:txBody>
      </p:sp>
      <p:pic>
        <p:nvPicPr>
          <p:cNvPr id="717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043608" y="1556792"/>
            <a:ext cx="6912768"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34944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rmAutofit/>
          </a:bodyPr>
          <a:lstStyle/>
          <a:p>
            <a:r>
              <a:rPr lang="ka-GE" sz="3600" dirty="0" smtClean="0"/>
              <a:t>       მცხეთა-არმაზის  ხევის  კულტურა</a:t>
            </a:r>
            <a:endParaRPr lang="ru-RU" sz="3600" dirty="0"/>
          </a:p>
        </p:txBody>
      </p:sp>
      <p:pic>
        <p:nvPicPr>
          <p:cNvPr id="819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979712" y="1916832"/>
            <a:ext cx="4896544"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26070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idx="1"/>
          </p:nvPr>
        </p:nvSpPr>
        <p:spPr>
          <a:xfrm>
            <a:off x="899592" y="5445224"/>
            <a:ext cx="7056784" cy="1050032"/>
          </a:xfrm>
        </p:spPr>
        <p:txBody>
          <a:bodyPr/>
          <a:lstStyle/>
          <a:p>
            <a:r>
              <a:rPr lang="ka-GE" sz="3600" dirty="0" smtClean="0"/>
              <a:t>    სარტყლის  ოქროს   ბალთები</a:t>
            </a:r>
            <a:endParaRPr lang="ru-RU" sz="3600" dirty="0"/>
          </a:p>
        </p:txBody>
      </p:sp>
      <p:pic>
        <p:nvPicPr>
          <p:cNvPr id="921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547664" y="1916832"/>
            <a:ext cx="5904656"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15803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idx="1"/>
          </p:nvPr>
        </p:nvSpPr>
        <p:spPr>
          <a:xfrm>
            <a:off x="2267744" y="5805264"/>
            <a:ext cx="4040188" cy="762000"/>
          </a:xfrm>
        </p:spPr>
        <p:txBody>
          <a:bodyPr/>
          <a:lstStyle/>
          <a:p>
            <a:r>
              <a:rPr lang="ka-GE" sz="3600" dirty="0" smtClean="0"/>
              <a:t>    ოქროს  საყურე</a:t>
            </a:r>
            <a:endParaRPr lang="ru-RU" sz="3600" dirty="0"/>
          </a:p>
        </p:txBody>
      </p:sp>
      <p:sp>
        <p:nvSpPr>
          <p:cNvPr id="5" name="Заголовок 4"/>
          <p:cNvSpPr>
            <a:spLocks noGrp="1"/>
          </p:cNvSpPr>
          <p:nvPr>
            <p:ph type="title"/>
          </p:nvPr>
        </p:nvSpPr>
        <p:spPr>
          <a:xfrm>
            <a:off x="467544" y="332656"/>
            <a:ext cx="8229600" cy="1143000"/>
          </a:xfrm>
        </p:spPr>
        <p:txBody>
          <a:bodyPr>
            <a:normAutofit/>
          </a:bodyPr>
          <a:lstStyle/>
          <a:p>
            <a:r>
              <a:rPr lang="ka-GE" sz="3600" dirty="0" smtClean="0"/>
              <a:t>                ახალგორის  კულტურა</a:t>
            </a:r>
            <a:endParaRPr lang="ru-RU" sz="3600" dirty="0"/>
          </a:p>
        </p:txBody>
      </p:sp>
      <p:pic>
        <p:nvPicPr>
          <p:cNvPr id="10242"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619672" y="2060848"/>
            <a:ext cx="5328592"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44828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idx="1"/>
          </p:nvPr>
        </p:nvSpPr>
        <p:spPr>
          <a:xfrm>
            <a:off x="1259632" y="5229200"/>
            <a:ext cx="7056784" cy="762000"/>
          </a:xfrm>
        </p:spPr>
        <p:txBody>
          <a:bodyPr/>
          <a:lstStyle/>
          <a:p>
            <a:r>
              <a:rPr lang="ka-GE" sz="3600" dirty="0" smtClean="0"/>
              <a:t>    ახალ გორის   ოქროს  განძი</a:t>
            </a:r>
            <a:endParaRPr lang="ru-RU" sz="3600" dirty="0"/>
          </a:p>
        </p:txBody>
      </p:sp>
      <p:pic>
        <p:nvPicPr>
          <p:cNvPr id="1126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619672" y="1196752"/>
            <a:ext cx="6264696" cy="3591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54711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2"/>
          </p:nvPr>
        </p:nvSpPr>
        <p:spPr>
          <a:xfrm>
            <a:off x="467544" y="2204864"/>
            <a:ext cx="8075240" cy="3913632"/>
          </a:xfrm>
        </p:spPr>
        <p:txBody>
          <a:bodyPr>
            <a:normAutofit fontScale="92500" lnSpcReduction="20000"/>
          </a:bodyPr>
          <a:lstStyle/>
          <a:p>
            <a:r>
              <a:rPr lang="en-US" dirty="0" smtClean="0"/>
              <a:t>X-XIII</a:t>
            </a:r>
            <a:r>
              <a:rPr lang="ka-GE" dirty="0" smtClean="0"/>
              <a:t>სუკუნეები  ერთიანი ფეოდალური საქართველოს  ოქროს ხანად  ითვლება. ამ პერიოდში არნახულ   გაფურჩქნას  მიაღწია მეცნიერებამ, ლიტერატურამ  და ხელოვნებამ. ეკლესიების  კედლებზე  შემონახული  ფრესკული მხატვრობა  ადასტურებს  სამკაულის   წარმოების აღმავლობას.  მაგრამ  ნივთიერად  შემოგვრჩა სადა ოქროს  ჯვარი  და რამდენიმე ნივთი. ჯვარი  შემკულია  ხუთი  ბრტყელი ლალით, ოთხი დაწახნაგებული ზურმუხტით და ექვსი მარგალიტით.  ჯვრის  უკანა პირზე   სევადით  გამოყვანილი  ასომთავრული  წარწერაა,  რომელიც  გვამცნობს,  რომ  მისი  მფლობელი მეფედ-მეფედ  თამარი  იყო. </a:t>
            </a:r>
            <a:endParaRPr lang="ru-RU" dirty="0"/>
          </a:p>
        </p:txBody>
      </p:sp>
      <p:sp>
        <p:nvSpPr>
          <p:cNvPr id="5" name="Заголовок 4"/>
          <p:cNvSpPr>
            <a:spLocks noGrp="1"/>
          </p:cNvSpPr>
          <p:nvPr>
            <p:ph type="title"/>
          </p:nvPr>
        </p:nvSpPr>
        <p:spPr>
          <a:xfrm>
            <a:off x="683568" y="692696"/>
            <a:ext cx="8229600" cy="1143000"/>
          </a:xfrm>
        </p:spPr>
        <p:txBody>
          <a:bodyPr>
            <a:normAutofit/>
          </a:bodyPr>
          <a:lstStyle/>
          <a:p>
            <a:r>
              <a:rPr lang="ka-GE" sz="3600" dirty="0" smtClean="0"/>
              <a:t>                     თამარის  ჯვარი</a:t>
            </a:r>
            <a:endParaRPr lang="ru-RU" sz="3600" dirty="0"/>
          </a:p>
        </p:txBody>
      </p:sp>
    </p:spTree>
    <p:extLst>
      <p:ext uri="{BB962C8B-B14F-4D97-AF65-F5344CB8AC3E}">
        <p14:creationId xmlns:p14="http://schemas.microsoft.com/office/powerpoint/2010/main" val="28457017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755576" y="4437112"/>
            <a:ext cx="7585720" cy="1143000"/>
          </a:xfrm>
        </p:spPr>
        <p:txBody>
          <a:bodyPr/>
          <a:lstStyle/>
          <a:p>
            <a:r>
              <a:rPr lang="ka-GE" sz="3600" dirty="0" smtClean="0"/>
              <a:t>სამკაულის   ხელოვნება</a:t>
            </a:r>
          </a:p>
          <a:p>
            <a:endParaRPr lang="ru-RU" sz="3600" dirty="0"/>
          </a:p>
        </p:txBody>
      </p:sp>
      <p:sp>
        <p:nvSpPr>
          <p:cNvPr id="2" name="Заголовок 1"/>
          <p:cNvSpPr>
            <a:spLocks noGrp="1"/>
          </p:cNvSpPr>
          <p:nvPr>
            <p:ph type="ctrTitle"/>
          </p:nvPr>
        </p:nvSpPr>
        <p:spPr>
          <a:xfrm>
            <a:off x="467544" y="1052736"/>
            <a:ext cx="8223448" cy="2290188"/>
          </a:xfrm>
        </p:spPr>
        <p:txBody>
          <a:bodyPr/>
          <a:lstStyle/>
          <a:p>
            <a:r>
              <a:rPr lang="ka-GE" sz="3600" dirty="0" smtClean="0"/>
              <a:t>სსიპ   აჭარის  ხარიტონ         ახვლედიანის                                 სახელობის  მუზეუმი</a:t>
            </a:r>
            <a:endParaRPr lang="ru-RU" sz="3600" dirty="0"/>
          </a:p>
        </p:txBody>
      </p:sp>
    </p:spTree>
    <p:extLst>
      <p:ext uri="{BB962C8B-B14F-4D97-AF65-F5344CB8AC3E}">
        <p14:creationId xmlns:p14="http://schemas.microsoft.com/office/powerpoint/2010/main" val="17318521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555776" y="1772816"/>
            <a:ext cx="4035902" cy="4517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Заголовок 6"/>
          <p:cNvSpPr>
            <a:spLocks noGrp="1"/>
          </p:cNvSpPr>
          <p:nvPr>
            <p:ph type="title"/>
          </p:nvPr>
        </p:nvSpPr>
        <p:spPr>
          <a:xfrm>
            <a:off x="2267744" y="188640"/>
            <a:ext cx="8229600" cy="1219200"/>
          </a:xfrm>
        </p:spPr>
        <p:txBody>
          <a:bodyPr>
            <a:normAutofit/>
          </a:bodyPr>
          <a:lstStyle/>
          <a:p>
            <a:r>
              <a:rPr lang="ka-GE" sz="5400" dirty="0" smtClean="0"/>
              <a:t>თამარის ჯვარი</a:t>
            </a:r>
            <a:endParaRPr lang="ru-RU" sz="5400" dirty="0"/>
          </a:p>
        </p:txBody>
      </p:sp>
    </p:spTree>
    <p:extLst>
      <p:ext uri="{BB962C8B-B14F-4D97-AF65-F5344CB8AC3E}">
        <p14:creationId xmlns:p14="http://schemas.microsoft.com/office/powerpoint/2010/main" val="21513033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idx="1"/>
          </p:nvPr>
        </p:nvSpPr>
        <p:spPr>
          <a:xfrm>
            <a:off x="1115616" y="5733256"/>
            <a:ext cx="8028384" cy="762000"/>
          </a:xfrm>
        </p:spPr>
        <p:txBody>
          <a:bodyPr/>
          <a:lstStyle/>
          <a:p>
            <a:r>
              <a:rPr lang="ka-GE" sz="3600" dirty="0" smtClean="0"/>
              <a:t>  ბექა  და  ბეშქენ   ოპიზრები</a:t>
            </a:r>
            <a:endParaRPr lang="ru-RU" sz="3600" dirty="0"/>
          </a:p>
        </p:txBody>
      </p:sp>
      <p:sp>
        <p:nvSpPr>
          <p:cNvPr id="5" name="Заголовок 4"/>
          <p:cNvSpPr>
            <a:spLocks noGrp="1"/>
          </p:cNvSpPr>
          <p:nvPr>
            <p:ph type="title"/>
          </p:nvPr>
        </p:nvSpPr>
        <p:spPr>
          <a:xfrm>
            <a:off x="395536" y="332656"/>
            <a:ext cx="8229600" cy="1143000"/>
          </a:xfrm>
        </p:spPr>
        <p:txBody>
          <a:bodyPr>
            <a:normAutofit/>
          </a:bodyPr>
          <a:lstStyle/>
          <a:p>
            <a:r>
              <a:rPr lang="ka-GE" sz="3600" dirty="0" smtClean="0"/>
              <a:t>                    </a:t>
            </a:r>
            <a:r>
              <a:rPr lang="ka-GE" sz="4400" dirty="0" smtClean="0"/>
              <a:t>ხახულის  ხატი</a:t>
            </a:r>
            <a:endParaRPr lang="ru-RU" sz="4400" dirty="0"/>
          </a:p>
        </p:txBody>
      </p:sp>
      <p:pic>
        <p:nvPicPr>
          <p:cNvPr id="1331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403648" y="1916832"/>
            <a:ext cx="5544615" cy="3600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36695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Объект 7"/>
          <p:cNvSpPr>
            <a:spLocks noGrp="1"/>
          </p:cNvSpPr>
          <p:nvPr>
            <p:ph idx="1"/>
          </p:nvPr>
        </p:nvSpPr>
        <p:spPr>
          <a:xfrm>
            <a:off x="1115616" y="2288348"/>
            <a:ext cx="8229600" cy="4572000"/>
          </a:xfrm>
        </p:spPr>
        <p:txBody>
          <a:bodyPr/>
          <a:lstStyle/>
          <a:p>
            <a:r>
              <a:rPr lang="ka-GE" sz="2800" dirty="0"/>
              <a:t>ოქროს ბეჭედი;</a:t>
            </a:r>
          </a:p>
          <a:p>
            <a:r>
              <a:rPr lang="ka-GE" sz="2800" dirty="0"/>
              <a:t>ვერცხლის ან ოქროს მასიური ძეწკვი;</a:t>
            </a:r>
          </a:p>
          <a:p>
            <a:r>
              <a:rPr lang="ka-GE" sz="2800" dirty="0"/>
              <a:t>გულსაკიდი- „ჯიღჯიღა“;</a:t>
            </a:r>
          </a:p>
          <a:p>
            <a:r>
              <a:rPr lang="ka-GE" sz="2800" dirty="0"/>
              <a:t>გულსაკიდი- „კორდომი“;</a:t>
            </a:r>
          </a:p>
          <a:p>
            <a:r>
              <a:rPr lang="ka-GE" sz="2800" dirty="0"/>
              <a:t>ვერცხლის ქამარი.</a:t>
            </a:r>
            <a:endParaRPr lang="ru-RU" sz="2800" dirty="0"/>
          </a:p>
          <a:p>
            <a:endParaRPr lang="ru-RU" sz="2800" dirty="0"/>
          </a:p>
          <a:p>
            <a:endParaRPr lang="ru-RU" dirty="0"/>
          </a:p>
        </p:txBody>
      </p:sp>
      <p:sp>
        <p:nvSpPr>
          <p:cNvPr id="7" name="Заголовок 6"/>
          <p:cNvSpPr>
            <a:spLocks noGrp="1"/>
          </p:cNvSpPr>
          <p:nvPr>
            <p:ph type="title"/>
          </p:nvPr>
        </p:nvSpPr>
        <p:spPr>
          <a:xfrm>
            <a:off x="971600" y="764704"/>
            <a:ext cx="7488832" cy="1219200"/>
          </a:xfrm>
        </p:spPr>
        <p:txBody>
          <a:bodyPr>
            <a:normAutofit/>
          </a:bodyPr>
          <a:lstStyle/>
          <a:p>
            <a:r>
              <a:rPr lang="ka-GE" sz="4400" dirty="0"/>
              <a:t>ქალის საქორწინო სამკაული</a:t>
            </a:r>
            <a:endParaRPr lang="ru-RU" sz="4400" dirty="0"/>
          </a:p>
        </p:txBody>
      </p:sp>
    </p:spTree>
    <p:extLst>
      <p:ext uri="{BB962C8B-B14F-4D97-AF65-F5344CB8AC3E}">
        <p14:creationId xmlns:p14="http://schemas.microsoft.com/office/powerpoint/2010/main" val="13971463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Текст 4"/>
          <p:cNvSpPr>
            <a:spLocks noGrp="1"/>
          </p:cNvSpPr>
          <p:nvPr>
            <p:ph type="body" idx="1"/>
          </p:nvPr>
        </p:nvSpPr>
        <p:spPr>
          <a:xfrm>
            <a:off x="3131840" y="6118626"/>
            <a:ext cx="4040188" cy="762000"/>
          </a:xfrm>
        </p:spPr>
        <p:txBody>
          <a:bodyPr/>
          <a:lstStyle/>
          <a:p>
            <a:r>
              <a:rPr lang="ka-GE" sz="3600" dirty="0"/>
              <a:t>ჯიღჯიღა</a:t>
            </a:r>
            <a:endParaRPr lang="ru-RU" sz="3600" dirty="0"/>
          </a:p>
          <a:p>
            <a:endParaRPr lang="ru-RU" sz="3600" dirty="0"/>
          </a:p>
        </p:txBody>
      </p:sp>
      <p:pic>
        <p:nvPicPr>
          <p:cNvPr id="1433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187625" y="2420888"/>
            <a:ext cx="6912768"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33537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idx="1"/>
          </p:nvPr>
        </p:nvSpPr>
        <p:spPr>
          <a:xfrm>
            <a:off x="2627784" y="6126654"/>
            <a:ext cx="4040188" cy="762000"/>
          </a:xfrm>
        </p:spPr>
        <p:txBody>
          <a:bodyPr/>
          <a:lstStyle/>
          <a:p>
            <a:r>
              <a:rPr lang="ka-GE" sz="2800" dirty="0"/>
              <a:t>ვერცხლის გულსაბნევი</a:t>
            </a:r>
            <a:endParaRPr lang="ru-RU" sz="2800" dirty="0"/>
          </a:p>
          <a:p>
            <a:endParaRPr lang="ru-RU" dirty="0"/>
          </a:p>
          <a:p>
            <a:endParaRPr lang="ru-RU" dirty="0"/>
          </a:p>
        </p:txBody>
      </p:sp>
      <p:pic>
        <p:nvPicPr>
          <p:cNvPr id="15362"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2123728" y="1196753"/>
            <a:ext cx="5256584" cy="3938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11833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idx="1"/>
          </p:nvPr>
        </p:nvSpPr>
        <p:spPr>
          <a:xfrm>
            <a:off x="2987824" y="6096000"/>
            <a:ext cx="4040188" cy="762000"/>
          </a:xfrm>
        </p:spPr>
        <p:txBody>
          <a:bodyPr/>
          <a:lstStyle/>
          <a:p>
            <a:r>
              <a:rPr lang="ka-GE" sz="3600" dirty="0"/>
              <a:t>კორდომი</a:t>
            </a:r>
            <a:endParaRPr lang="ru-RU" sz="3600" dirty="0"/>
          </a:p>
          <a:p>
            <a:endParaRPr lang="ru-RU" dirty="0"/>
          </a:p>
        </p:txBody>
      </p:sp>
      <p:pic>
        <p:nvPicPr>
          <p:cNvPr id="1638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2195736" y="692696"/>
            <a:ext cx="4104456"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98335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idx="1"/>
          </p:nvPr>
        </p:nvSpPr>
        <p:spPr>
          <a:xfrm>
            <a:off x="2267744" y="6381328"/>
            <a:ext cx="5904656" cy="762000"/>
          </a:xfrm>
        </p:spPr>
        <p:txBody>
          <a:bodyPr/>
          <a:lstStyle/>
          <a:p>
            <a:r>
              <a:rPr lang="ka-GE" sz="2800" dirty="0"/>
              <a:t>ვერცხლის მონეტებიანი გულსაბნევი</a:t>
            </a:r>
            <a:endParaRPr lang="ru-RU" sz="2800" dirty="0"/>
          </a:p>
          <a:p>
            <a:endParaRPr lang="ru-RU" sz="2800" dirty="0"/>
          </a:p>
          <a:p>
            <a:endParaRPr lang="ru-RU" dirty="0"/>
          </a:p>
        </p:txBody>
      </p:sp>
      <p:pic>
        <p:nvPicPr>
          <p:cNvPr id="1741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835696" y="476672"/>
            <a:ext cx="5400600" cy="4777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21972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idx="1"/>
          </p:nvPr>
        </p:nvSpPr>
        <p:spPr>
          <a:xfrm>
            <a:off x="2555776" y="6237312"/>
            <a:ext cx="4040188" cy="762000"/>
          </a:xfrm>
        </p:spPr>
        <p:txBody>
          <a:bodyPr/>
          <a:lstStyle/>
          <a:p>
            <a:r>
              <a:rPr lang="ka-GE" sz="2800" dirty="0"/>
              <a:t>ვერცხლის სამაჯურები</a:t>
            </a:r>
            <a:endParaRPr lang="ru-RU" sz="2800" dirty="0"/>
          </a:p>
          <a:p>
            <a:endParaRPr lang="ru-RU" sz="2800" dirty="0"/>
          </a:p>
        </p:txBody>
      </p:sp>
      <p:pic>
        <p:nvPicPr>
          <p:cNvPr id="1843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475656" y="1268760"/>
            <a:ext cx="6480720"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48879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idx="1"/>
          </p:nvPr>
        </p:nvSpPr>
        <p:spPr>
          <a:xfrm>
            <a:off x="2267744" y="6477000"/>
            <a:ext cx="4040188" cy="762000"/>
          </a:xfrm>
        </p:spPr>
        <p:txBody>
          <a:bodyPr/>
          <a:lstStyle/>
          <a:p>
            <a:r>
              <a:rPr lang="ka-GE" sz="3600" dirty="0"/>
              <a:t>ღილკილოები</a:t>
            </a:r>
            <a:endParaRPr lang="ru-RU" sz="3600" dirty="0"/>
          </a:p>
          <a:p>
            <a:endParaRPr lang="ru-RU" sz="2800" dirty="0"/>
          </a:p>
          <a:p>
            <a:endParaRPr lang="ru-RU" dirty="0"/>
          </a:p>
        </p:txBody>
      </p:sp>
      <p:pic>
        <p:nvPicPr>
          <p:cNvPr id="1945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115616" y="1988840"/>
            <a:ext cx="6696744" cy="2663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97487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idx="1"/>
          </p:nvPr>
        </p:nvSpPr>
        <p:spPr>
          <a:xfrm>
            <a:off x="2483768" y="1412776"/>
            <a:ext cx="4040188" cy="762000"/>
          </a:xfrm>
        </p:spPr>
        <p:txBody>
          <a:bodyPr/>
          <a:lstStyle/>
          <a:p>
            <a:r>
              <a:rPr lang="ka-GE" sz="3600" dirty="0"/>
              <a:t>ვერცხლის ქამარი</a:t>
            </a:r>
            <a:endParaRPr lang="ru-RU" sz="3600" dirty="0"/>
          </a:p>
          <a:p>
            <a:endParaRPr lang="ru-RU" dirty="0"/>
          </a:p>
        </p:txBody>
      </p:sp>
      <p:pic>
        <p:nvPicPr>
          <p:cNvPr id="20482"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547664" y="3140968"/>
            <a:ext cx="5832648"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72149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ka-GE" dirty="0" smtClean="0"/>
          </a:p>
          <a:p>
            <a:pPr>
              <a:buFont typeface="Wingdings" panose="05000000000000000000" pitchFamily="2" charset="2"/>
              <a:buChar char="v"/>
            </a:pPr>
            <a:r>
              <a:rPr lang="ka-GE" sz="2400" dirty="0" smtClean="0"/>
              <a:t>    საქართველო    საიუველირო   ხელოვნების   ერთ-ერთი უძველესი  და   უმდიდრესი   კერაა.   იგი  სამართლიანად    ითვლება   ლითონის  დამუშავების  უძველეს   სამშობლოდ    მსოფლიოში.   საქართველოს   მიწის  წიაღი   მდიდარია  მადნეული   რესურსებით.  აქ ძვ.წ   </a:t>
            </a:r>
            <a:r>
              <a:rPr lang="en-US" sz="2400" dirty="0" smtClean="0"/>
              <a:t>III </a:t>
            </a:r>
            <a:r>
              <a:rPr lang="ka-GE" sz="2400" dirty="0" smtClean="0"/>
              <a:t>ათასწლეულში   აღმოჩენილი   ოქრომჭედლობის    უნიკალური   ნიმუშები  ადასტურებენ,  რომ    საქართველო    საიუველირო   ხელოვნების   ცენტრს    წარმოადგენდა.</a:t>
            </a:r>
            <a:endParaRPr lang="ru-RU" sz="2400" dirty="0"/>
          </a:p>
        </p:txBody>
      </p:sp>
    </p:spTree>
    <p:extLst>
      <p:ext uri="{BB962C8B-B14F-4D97-AF65-F5344CB8AC3E}">
        <p14:creationId xmlns:p14="http://schemas.microsoft.com/office/powerpoint/2010/main" val="38868521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idx="1"/>
          </p:nvPr>
        </p:nvSpPr>
        <p:spPr>
          <a:xfrm>
            <a:off x="2267744" y="1628800"/>
            <a:ext cx="5760640" cy="762000"/>
          </a:xfrm>
        </p:spPr>
        <p:txBody>
          <a:bodyPr/>
          <a:lstStyle/>
          <a:p>
            <a:r>
              <a:rPr lang="ka-GE" sz="3600" dirty="0"/>
              <a:t>ვერცხლის ქამარი</a:t>
            </a:r>
            <a:r>
              <a:rPr lang="ru-RU" sz="3600" dirty="0"/>
              <a:t/>
            </a:r>
            <a:br>
              <a:rPr lang="ru-RU" sz="3600" dirty="0"/>
            </a:br>
            <a:endParaRPr lang="ru-RU" sz="3600" dirty="0"/>
          </a:p>
        </p:txBody>
      </p:sp>
      <p:pic>
        <p:nvPicPr>
          <p:cNvPr id="2150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971600" y="2780928"/>
            <a:ext cx="6984776" cy="2073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659466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idx="1"/>
          </p:nvPr>
        </p:nvSpPr>
        <p:spPr>
          <a:xfrm>
            <a:off x="2339752" y="6082355"/>
            <a:ext cx="4824536" cy="762000"/>
          </a:xfrm>
        </p:spPr>
        <p:txBody>
          <a:bodyPr/>
          <a:lstStyle/>
          <a:p>
            <a:r>
              <a:rPr lang="ka-GE" sz="2800" dirty="0"/>
              <a:t>მამაკაცის ოქროს ქანდაკება</a:t>
            </a:r>
            <a:endParaRPr lang="ru-RU" sz="2800" dirty="0"/>
          </a:p>
          <a:p>
            <a:endParaRPr lang="ru-RU" sz="2800" dirty="0"/>
          </a:p>
        </p:txBody>
      </p:sp>
      <p:sp>
        <p:nvSpPr>
          <p:cNvPr id="5" name="Заголовок 4"/>
          <p:cNvSpPr>
            <a:spLocks noGrp="1"/>
          </p:cNvSpPr>
          <p:nvPr>
            <p:ph type="title"/>
          </p:nvPr>
        </p:nvSpPr>
        <p:spPr>
          <a:xfrm>
            <a:off x="323528" y="188640"/>
            <a:ext cx="9155360" cy="1143000"/>
          </a:xfrm>
        </p:spPr>
        <p:txBody>
          <a:bodyPr>
            <a:normAutofit/>
          </a:bodyPr>
          <a:lstStyle/>
          <a:p>
            <a:r>
              <a:rPr lang="ka-GE" sz="3200" dirty="0"/>
              <a:t>გონიოს, ფიჭვნარისა და ციხისძირის ოქროს განძი</a:t>
            </a:r>
            <a:endParaRPr lang="ru-RU" sz="3200" dirty="0"/>
          </a:p>
        </p:txBody>
      </p:sp>
      <p:pic>
        <p:nvPicPr>
          <p:cNvPr id="2253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2843808" y="1844824"/>
            <a:ext cx="3450635"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48019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idx="1"/>
          </p:nvPr>
        </p:nvSpPr>
        <p:spPr>
          <a:xfrm>
            <a:off x="3275856" y="6477000"/>
            <a:ext cx="4040188" cy="762000"/>
          </a:xfrm>
        </p:spPr>
        <p:txBody>
          <a:bodyPr/>
          <a:lstStyle/>
          <a:p>
            <a:r>
              <a:rPr lang="ka-GE" sz="3200" dirty="0"/>
              <a:t>ოქროს თასი</a:t>
            </a:r>
            <a:r>
              <a:rPr lang="ru-RU" sz="3200" dirty="0"/>
              <a:t/>
            </a:r>
            <a:br>
              <a:rPr lang="ru-RU" sz="3200" dirty="0"/>
            </a:br>
            <a:endParaRPr lang="ru-RU" sz="3200" dirty="0"/>
          </a:p>
        </p:txBody>
      </p:sp>
      <p:pic>
        <p:nvPicPr>
          <p:cNvPr id="2355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2339752" y="1412776"/>
            <a:ext cx="4968552"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39861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idx="1"/>
          </p:nvPr>
        </p:nvSpPr>
        <p:spPr>
          <a:xfrm>
            <a:off x="2699792" y="6237312"/>
            <a:ext cx="4040188" cy="762000"/>
          </a:xfrm>
        </p:spPr>
        <p:txBody>
          <a:bodyPr/>
          <a:lstStyle/>
          <a:p>
            <a:r>
              <a:rPr lang="ka-GE" sz="3200" dirty="0"/>
              <a:t>კულონი ჩიტების გამოსახულებით</a:t>
            </a:r>
            <a:endParaRPr lang="ru-RU" sz="3200" dirty="0"/>
          </a:p>
          <a:p>
            <a:endParaRPr lang="ru-RU" sz="3200" dirty="0"/>
          </a:p>
        </p:txBody>
      </p:sp>
      <p:pic>
        <p:nvPicPr>
          <p:cNvPr id="2457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2555776" y="620688"/>
            <a:ext cx="3960440"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7953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idx="1"/>
          </p:nvPr>
        </p:nvSpPr>
        <p:spPr>
          <a:xfrm>
            <a:off x="2411760" y="6477000"/>
            <a:ext cx="4040188" cy="762000"/>
          </a:xfrm>
        </p:spPr>
        <p:txBody>
          <a:bodyPr/>
          <a:lstStyle/>
          <a:p>
            <a:r>
              <a:rPr lang="ka-GE" sz="2800" dirty="0"/>
              <a:t>ოქროს მედალიონი ავგუსტუსის გამოსახულებით</a:t>
            </a:r>
            <a:endParaRPr lang="ru-RU" sz="2800" dirty="0"/>
          </a:p>
          <a:p>
            <a:endParaRPr lang="ru-RU" dirty="0"/>
          </a:p>
        </p:txBody>
      </p:sp>
      <p:pic>
        <p:nvPicPr>
          <p:cNvPr id="25602"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979712" y="980728"/>
            <a:ext cx="5184576"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44388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idx="1"/>
          </p:nvPr>
        </p:nvSpPr>
        <p:spPr>
          <a:xfrm>
            <a:off x="2771800" y="6076706"/>
            <a:ext cx="4040188" cy="762000"/>
          </a:xfrm>
        </p:spPr>
        <p:txBody>
          <a:bodyPr/>
          <a:lstStyle/>
          <a:p>
            <a:r>
              <a:rPr lang="ka-GE" sz="3200" dirty="0"/>
              <a:t>ოქროს გარსაკრავი</a:t>
            </a:r>
            <a:endParaRPr lang="ru-RU" sz="3200" dirty="0"/>
          </a:p>
          <a:p>
            <a:endParaRPr lang="ru-RU" sz="3200" dirty="0"/>
          </a:p>
        </p:txBody>
      </p:sp>
      <p:pic>
        <p:nvPicPr>
          <p:cNvPr id="266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2195736" y="1484784"/>
            <a:ext cx="5184576"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68642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idx="1"/>
          </p:nvPr>
        </p:nvSpPr>
        <p:spPr>
          <a:xfrm>
            <a:off x="2771800" y="6549008"/>
            <a:ext cx="3752156" cy="617984"/>
          </a:xfrm>
        </p:spPr>
        <p:txBody>
          <a:bodyPr/>
          <a:lstStyle/>
          <a:p>
            <a:r>
              <a:rPr lang="ka-GE" sz="3200" dirty="0"/>
              <a:t>ბეჭედი ინტალიო</a:t>
            </a:r>
            <a:r>
              <a:rPr lang="ru-RU" sz="3200" dirty="0"/>
              <a:t/>
            </a:r>
            <a:br>
              <a:rPr lang="ru-RU" sz="3200" dirty="0"/>
            </a:br>
            <a:endParaRPr lang="ru-RU" sz="3200" dirty="0"/>
          </a:p>
        </p:txBody>
      </p:sp>
      <p:pic>
        <p:nvPicPr>
          <p:cNvPr id="2765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835696" y="1268760"/>
            <a:ext cx="5334744"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35211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idx="1"/>
          </p:nvPr>
        </p:nvSpPr>
        <p:spPr>
          <a:xfrm>
            <a:off x="2771800" y="6092877"/>
            <a:ext cx="4040188" cy="762000"/>
          </a:xfrm>
        </p:spPr>
        <p:txBody>
          <a:bodyPr/>
          <a:lstStyle/>
          <a:p>
            <a:r>
              <a:rPr lang="ka-GE" sz="3200" dirty="0"/>
              <a:t>ოქროს საყურეები</a:t>
            </a:r>
            <a:endParaRPr lang="ru-RU" sz="3200" dirty="0"/>
          </a:p>
          <a:p>
            <a:endParaRPr lang="ru-RU" dirty="0"/>
          </a:p>
        </p:txBody>
      </p:sp>
      <p:pic>
        <p:nvPicPr>
          <p:cNvPr id="2867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2555776" y="332656"/>
            <a:ext cx="3974774" cy="532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0709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idx="1"/>
          </p:nvPr>
        </p:nvSpPr>
        <p:spPr>
          <a:xfrm>
            <a:off x="2699792" y="6107329"/>
            <a:ext cx="4040188" cy="762000"/>
          </a:xfrm>
        </p:spPr>
        <p:txBody>
          <a:bodyPr/>
          <a:lstStyle/>
          <a:p>
            <a:r>
              <a:rPr lang="ka-GE" sz="3200" dirty="0"/>
              <a:t>ოქროს საყურეები</a:t>
            </a:r>
            <a:r>
              <a:rPr lang="ru-RU" sz="3200" dirty="0"/>
              <a:t/>
            </a:r>
            <a:br>
              <a:rPr lang="ru-RU" sz="3200" dirty="0"/>
            </a:br>
            <a:endParaRPr lang="ru-RU" sz="3200" dirty="0"/>
          </a:p>
        </p:txBody>
      </p:sp>
      <p:pic>
        <p:nvPicPr>
          <p:cNvPr id="2969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2555776" y="764704"/>
            <a:ext cx="4038600" cy="511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86362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idx="1"/>
          </p:nvPr>
        </p:nvSpPr>
        <p:spPr>
          <a:xfrm>
            <a:off x="2627784" y="6237312"/>
            <a:ext cx="4040188" cy="762000"/>
          </a:xfrm>
        </p:spPr>
        <p:txBody>
          <a:bodyPr/>
          <a:lstStyle/>
          <a:p>
            <a:r>
              <a:rPr lang="ka-GE" sz="3200" dirty="0"/>
              <a:t>ცხოველის თავებით შემკული ოქრო</a:t>
            </a:r>
            <a:endParaRPr lang="ru-RU" sz="3200" dirty="0"/>
          </a:p>
          <a:p>
            <a:endParaRPr lang="ru-RU" dirty="0"/>
          </a:p>
        </p:txBody>
      </p:sp>
      <p:pic>
        <p:nvPicPr>
          <p:cNvPr id="30722"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763688" y="1052736"/>
            <a:ext cx="6120680"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11848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ru-RU" dirty="0"/>
          </a:p>
        </p:txBody>
      </p:sp>
      <p:sp>
        <p:nvSpPr>
          <p:cNvPr id="3" name="Заголовок 2"/>
          <p:cNvSpPr>
            <a:spLocks noGrp="1"/>
          </p:cNvSpPr>
          <p:nvPr>
            <p:ph type="title"/>
          </p:nvPr>
        </p:nvSpPr>
        <p:spPr/>
        <p:txBody>
          <a:bodyPr/>
          <a:lstStyle/>
          <a:p>
            <a:endParaRPr lang="ru-RU"/>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22830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idx="1"/>
          </p:nvPr>
        </p:nvSpPr>
        <p:spPr>
          <a:xfrm>
            <a:off x="2555776" y="6237312"/>
            <a:ext cx="4040188" cy="762000"/>
          </a:xfrm>
        </p:spPr>
        <p:txBody>
          <a:bodyPr/>
          <a:lstStyle/>
          <a:p>
            <a:r>
              <a:rPr lang="ka-GE" sz="3600" dirty="0"/>
              <a:t>ძეწკვის თავები</a:t>
            </a:r>
            <a:r>
              <a:rPr lang="ru-RU" sz="3600" dirty="0"/>
              <a:t/>
            </a:r>
            <a:br>
              <a:rPr lang="ru-RU" sz="3600" dirty="0"/>
            </a:br>
            <a:endParaRPr lang="ru-RU" sz="3600" dirty="0"/>
          </a:p>
        </p:txBody>
      </p:sp>
      <p:pic>
        <p:nvPicPr>
          <p:cNvPr id="3174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547664" y="1772816"/>
            <a:ext cx="6048672"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75423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Объект 7"/>
          <p:cNvSpPr>
            <a:spLocks noGrp="1"/>
          </p:cNvSpPr>
          <p:nvPr>
            <p:ph idx="1"/>
          </p:nvPr>
        </p:nvSpPr>
        <p:spPr>
          <a:xfrm>
            <a:off x="3995936" y="4653136"/>
            <a:ext cx="4402832" cy="1112912"/>
          </a:xfrm>
        </p:spPr>
        <p:txBody>
          <a:bodyPr>
            <a:normAutofit/>
          </a:bodyPr>
          <a:lstStyle/>
          <a:p>
            <a:r>
              <a:rPr lang="ka-GE" sz="4000" dirty="0" smtClean="0"/>
              <a:t>შორენა მახარაძე</a:t>
            </a:r>
            <a:endParaRPr lang="ru-RU" sz="4000" dirty="0"/>
          </a:p>
        </p:txBody>
      </p:sp>
      <p:sp>
        <p:nvSpPr>
          <p:cNvPr id="7" name="Заголовок 6"/>
          <p:cNvSpPr>
            <a:spLocks noGrp="1"/>
          </p:cNvSpPr>
          <p:nvPr>
            <p:ph type="title"/>
          </p:nvPr>
        </p:nvSpPr>
        <p:spPr>
          <a:xfrm>
            <a:off x="899592" y="2132856"/>
            <a:ext cx="8640960" cy="1219200"/>
          </a:xfrm>
        </p:spPr>
        <p:txBody>
          <a:bodyPr>
            <a:normAutofit fontScale="90000"/>
          </a:bodyPr>
          <a:lstStyle/>
          <a:p>
            <a:r>
              <a:rPr lang="ka-GE" sz="6000" dirty="0"/>
              <a:t>მადლობა </a:t>
            </a:r>
            <a:r>
              <a:rPr lang="ka-GE" sz="6000" dirty="0" smtClean="0"/>
              <a:t>ყურადღებისთვის</a:t>
            </a:r>
            <a:r>
              <a:rPr lang="ka-GE" dirty="0"/>
              <a:t>!</a:t>
            </a:r>
            <a:endParaRPr lang="ru-RU" dirty="0"/>
          </a:p>
        </p:txBody>
      </p:sp>
    </p:spTree>
    <p:extLst>
      <p:ext uri="{BB962C8B-B14F-4D97-AF65-F5344CB8AC3E}">
        <p14:creationId xmlns:p14="http://schemas.microsoft.com/office/powerpoint/2010/main" val="14888938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323528" y="764704"/>
            <a:ext cx="8435280" cy="5001344"/>
          </a:xfrm>
        </p:spPr>
        <p:txBody>
          <a:bodyPr>
            <a:normAutofit lnSpcReduction="10000"/>
          </a:bodyPr>
          <a:lstStyle/>
          <a:p>
            <a:endParaRPr lang="ka-GE" sz="2400" dirty="0" smtClean="0"/>
          </a:p>
          <a:p>
            <a:r>
              <a:rPr lang="ka-GE" sz="2400" dirty="0" smtClean="0"/>
              <a:t>    სამკაული   ადამიანის  თანმდევი  ატრიბუტია   და  ისეთივე  ძველია,  როგორც  თავად  ადამიანი.  თუმცა ვერავინ    განსაზღვრავს  იმ დროს,   როცა  უბრალოდ პირველად  აიღო   და  თავისი  მოთხოვნილების  დაკმაყოფილების  მიზნით    მუდმივ   სამშვენისად გაიხადა.  სამკაულში  ყველაზე   ნათლად  აისახება  ერის თუ  საზოგადოების  კულტურა.  სამკაულები არ არის  მხოლოდ  სამშვენისები  პირდაპირი  გაგებით, სამკაულებში  ასახულია  ის  რელიგიური  რწმენა- წარმოდგენები  და ისტორია,  რომელიც  საქართველოს  ამა   თუ  იმ  ეპოქისა  და   კულტურისათვის  იყო  დამახასიათებელი.  სამკაული- სხეულისა  და  ტანსაცმლის შესამკობელი   ნივთია. </a:t>
            </a:r>
            <a:endParaRPr lang="ru-RU" sz="2400" dirty="0"/>
          </a:p>
        </p:txBody>
      </p:sp>
    </p:spTree>
    <p:extLst>
      <p:ext uri="{BB962C8B-B14F-4D97-AF65-F5344CB8AC3E}">
        <p14:creationId xmlns:p14="http://schemas.microsoft.com/office/powerpoint/2010/main" val="35999551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Текст 4"/>
          <p:cNvSpPr>
            <a:spLocks noGrp="1"/>
          </p:cNvSpPr>
          <p:nvPr>
            <p:ph type="body" idx="1"/>
          </p:nvPr>
        </p:nvSpPr>
        <p:spPr>
          <a:xfrm>
            <a:off x="5004048" y="3789040"/>
            <a:ext cx="4040188" cy="2376264"/>
          </a:xfrm>
        </p:spPr>
        <p:txBody>
          <a:bodyPr/>
          <a:lstStyle/>
          <a:p>
            <a:r>
              <a:rPr lang="ka-GE" sz="3600" dirty="0" smtClean="0"/>
              <a:t>თევზის  გამოსახულება, ამულეტი,                          </a:t>
            </a:r>
          </a:p>
          <a:p>
            <a:r>
              <a:rPr lang="ka-GE" sz="3600" dirty="0" smtClean="0"/>
              <a:t>ნიჟარის   მძივები</a:t>
            </a:r>
            <a:endParaRPr lang="ru-RU" sz="3600" dirty="0"/>
          </a:p>
        </p:txBody>
      </p:sp>
      <p:pic>
        <p:nvPicPr>
          <p:cNvPr id="10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323528" y="332656"/>
            <a:ext cx="4608512" cy="4248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26288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Объект 7"/>
          <p:cNvSpPr>
            <a:spLocks noGrp="1"/>
          </p:cNvSpPr>
          <p:nvPr>
            <p:ph idx="1"/>
          </p:nvPr>
        </p:nvSpPr>
        <p:spPr>
          <a:xfrm>
            <a:off x="395536" y="1196752"/>
            <a:ext cx="8568952" cy="5328592"/>
          </a:xfrm>
        </p:spPr>
        <p:txBody>
          <a:bodyPr>
            <a:normAutofit lnSpcReduction="10000"/>
          </a:bodyPr>
          <a:lstStyle/>
          <a:p>
            <a:endParaRPr lang="ka-GE" dirty="0" smtClean="0"/>
          </a:p>
          <a:p>
            <a:r>
              <a:rPr lang="ka-GE" sz="2400" dirty="0" smtClean="0"/>
              <a:t>  საქართველოში  ოქრომჭედლობას  აღმავალი   ხასიათი მიეცა  ძვ.წ.  </a:t>
            </a:r>
            <a:r>
              <a:rPr lang="en-US" sz="2400" dirty="0" smtClean="0"/>
              <a:t>II</a:t>
            </a:r>
            <a:r>
              <a:rPr lang="ka-GE" sz="2400" dirty="0" smtClean="0"/>
              <a:t> ათასწლეულში,  რომლის  უბრწყინვალესი  ნიმუშია  საყოველთაოდ   ცნობილი   თრიალეთური  კულტურის  ვერცხლისა  და  ოქროს  ნივთები.  რომელშიც  გამოვლენილია ოქრომჭედლობის  ყველა  ხერხი:  გავარსი, გრანულაცია,  მორჩილვა,  გრეხილი,  დაფანჯვრა,  თვლებით  ინკუსტრაცია.  ამ რიგის  უბრწყინვალესი  ნიმუშია  თრიალეთში  აღმოჩენილი  გავარსიანი  ოქროს   ყელსაბამი- სარდიონისა  და  აქატის  დაზოლილი   ქვებით. აღსანიშნავია  ალაზნის  ველზე  ერთ-ერთ   სამარხში  ნაპოვნი   მცირე  ზომის  ლომის  ქანდაკება.  აქაური  ოქრომჭედლები  იმ  პერიოდისათვის   ფლობდნენ  ლითონის  დამუშავების  უმთავრეს  ხერხებს-ჭედვას,  ჩამოსხმას,   რჩილვას.</a:t>
            </a:r>
            <a:endParaRPr lang="ru-RU" sz="2400" dirty="0"/>
          </a:p>
        </p:txBody>
      </p:sp>
      <p:sp>
        <p:nvSpPr>
          <p:cNvPr id="7" name="Заголовок 6"/>
          <p:cNvSpPr>
            <a:spLocks noGrp="1"/>
          </p:cNvSpPr>
          <p:nvPr>
            <p:ph type="title"/>
          </p:nvPr>
        </p:nvSpPr>
        <p:spPr>
          <a:xfrm>
            <a:off x="395536" y="188640"/>
            <a:ext cx="8229600" cy="1152128"/>
          </a:xfrm>
        </p:spPr>
        <p:txBody>
          <a:bodyPr>
            <a:normAutofit/>
          </a:bodyPr>
          <a:lstStyle/>
          <a:p>
            <a:r>
              <a:rPr lang="ka-GE" sz="3600" dirty="0" smtClean="0"/>
              <a:t>              თრიალეთის  კულტურა</a:t>
            </a:r>
            <a:endParaRPr lang="ru-RU" sz="3600" dirty="0"/>
          </a:p>
        </p:txBody>
      </p:sp>
    </p:spTree>
    <p:extLst>
      <p:ext uri="{BB962C8B-B14F-4D97-AF65-F5344CB8AC3E}">
        <p14:creationId xmlns:p14="http://schemas.microsoft.com/office/powerpoint/2010/main" val="37863940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Текст 4"/>
          <p:cNvSpPr>
            <a:spLocks noGrp="1"/>
          </p:cNvSpPr>
          <p:nvPr>
            <p:ph type="body" idx="1"/>
          </p:nvPr>
        </p:nvSpPr>
        <p:spPr>
          <a:xfrm>
            <a:off x="1475656" y="5877272"/>
            <a:ext cx="5616624" cy="762000"/>
          </a:xfrm>
        </p:spPr>
        <p:txBody>
          <a:bodyPr/>
          <a:lstStyle/>
          <a:p>
            <a:r>
              <a:rPr lang="ka-GE" sz="3600" dirty="0" smtClean="0"/>
              <a:t>  ყელსაბამი-თრიალეთი</a:t>
            </a:r>
            <a:endParaRPr lang="ru-RU" sz="3600" dirty="0"/>
          </a:p>
        </p:txBody>
      </p:sp>
      <p:pic>
        <p:nvPicPr>
          <p:cNvPr id="205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835696" y="908720"/>
            <a:ext cx="4752528"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33584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33892" y="620688"/>
            <a:ext cx="8229600" cy="1143000"/>
          </a:xfrm>
        </p:spPr>
        <p:txBody>
          <a:bodyPr>
            <a:normAutofit/>
          </a:bodyPr>
          <a:lstStyle/>
          <a:p>
            <a:r>
              <a:rPr lang="ka-GE" sz="3600" dirty="0" smtClean="0"/>
              <a:t>              </a:t>
            </a:r>
            <a:r>
              <a:rPr lang="ka-GE" sz="4000" dirty="0" smtClean="0"/>
              <a:t>თრიალეთის  ოქროს   თასი</a:t>
            </a:r>
            <a:endParaRPr lang="ru-RU" sz="4000" dirty="0"/>
          </a:p>
        </p:txBody>
      </p:sp>
      <p:pic>
        <p:nvPicPr>
          <p:cNvPr id="307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2123728" y="2204864"/>
            <a:ext cx="4896544"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488075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Бумажная">
  <a:themeElements>
    <a:clrScheme name="Бумажная">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Бумажная">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Бумажная">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232</TotalTime>
  <Words>495</Words>
  <Application>Microsoft Office PowerPoint</Application>
  <PresentationFormat>Экран (4:3)</PresentationFormat>
  <Paragraphs>58</Paragraphs>
  <Slides>41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41</vt:i4>
      </vt:variant>
    </vt:vector>
  </HeadingPairs>
  <TitlesOfParts>
    <vt:vector size="42" baseType="lpstr">
      <vt:lpstr>Бумажная</vt:lpstr>
      <vt:lpstr>აჭარის მუზეუმი</vt:lpstr>
      <vt:lpstr>სსიპ   აჭარის  ხარიტონ         ახვლედიანის                                 სახელობის  მუზეუმი</vt:lpstr>
      <vt:lpstr>Презентация PowerPoint</vt:lpstr>
      <vt:lpstr>Презентация PowerPoint</vt:lpstr>
      <vt:lpstr>Презентация PowerPoint</vt:lpstr>
      <vt:lpstr>Презентация PowerPoint</vt:lpstr>
      <vt:lpstr>              თრიალეთის  კულტურა</vt:lpstr>
      <vt:lpstr>Презентация PowerPoint</vt:lpstr>
      <vt:lpstr>              თრიალეთის  ოქროს   თასი</vt:lpstr>
      <vt:lpstr>Презентация PowerPoint</vt:lpstr>
      <vt:lpstr>                      ვანის  კულტურა</vt:lpstr>
      <vt:lpstr>Презентация PowerPoint</vt:lpstr>
      <vt:lpstr>Презентация PowerPoint</vt:lpstr>
      <vt:lpstr>Презентация PowerPoint</vt:lpstr>
      <vt:lpstr>       მცხეთა-არმაზის  ხევის  კულტურა</vt:lpstr>
      <vt:lpstr>Презентация PowerPoint</vt:lpstr>
      <vt:lpstr>                ახალგორის  კულტურა</vt:lpstr>
      <vt:lpstr>Презентация PowerPoint</vt:lpstr>
      <vt:lpstr>                     თამარის  ჯვარი</vt:lpstr>
      <vt:lpstr>თამარის ჯვარი</vt:lpstr>
      <vt:lpstr>                    ხახულის  ხატი</vt:lpstr>
      <vt:lpstr>ქალის საქორწინო სამკაული</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გონიოს, ფიჭვნარისა და ციხისძირის ოქროს განძი</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მადლობა ყურადღებისთვის!</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სსიპ   აჭარის  ხარიტონ         ახვლედიანის                                 სახელობის  მუზეუმი</dc:title>
  <dc:creator>USER</dc:creator>
  <cp:lastModifiedBy>USER</cp:lastModifiedBy>
  <cp:revision>31</cp:revision>
  <dcterms:created xsi:type="dcterms:W3CDTF">2020-05-31T13:11:20Z</dcterms:created>
  <dcterms:modified xsi:type="dcterms:W3CDTF">2020-05-31T18:20:43Z</dcterms:modified>
</cp:coreProperties>
</file>