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287" r:id="rId2"/>
    <p:sldId id="274" r:id="rId3"/>
    <p:sldId id="276" r:id="rId4"/>
    <p:sldId id="266" r:id="rId5"/>
    <p:sldId id="272" r:id="rId6"/>
    <p:sldId id="257" r:id="rId7"/>
    <p:sldId id="278" r:id="rId8"/>
    <p:sldId id="280" r:id="rId9"/>
    <p:sldId id="259" r:id="rId10"/>
    <p:sldId id="281" r:id="rId11"/>
    <p:sldId id="275" r:id="rId12"/>
    <p:sldId id="279" r:id="rId13"/>
    <p:sldId id="265" r:id="rId14"/>
    <p:sldId id="285" r:id="rId15"/>
    <p:sldId id="258" r:id="rId16"/>
    <p:sldId id="260" r:id="rId17"/>
    <p:sldId id="261" r:id="rId18"/>
    <p:sldId id="262" r:id="rId19"/>
    <p:sldId id="263" r:id="rId20"/>
    <p:sldId id="264" r:id="rId21"/>
    <p:sldId id="269" r:id="rId22"/>
    <p:sldId id="286" r:id="rId23"/>
    <p:sldId id="284" r:id="rId24"/>
    <p:sldId id="273"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1242"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EF542D-428D-4AD0-8DEB-0028C06D6927}" type="datetimeFigureOut">
              <a:rPr lang="ru-RU" smtClean="0"/>
              <a:t>13.07.2020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4305DE-0295-469D-8E85-98652EA58C77}" type="slidenum">
              <a:rPr lang="ru-RU" smtClean="0"/>
              <a:t>‹#›</a:t>
            </a:fld>
            <a:endParaRPr lang="ru-RU"/>
          </a:p>
        </p:txBody>
      </p:sp>
    </p:spTree>
    <p:extLst>
      <p:ext uri="{BB962C8B-B14F-4D97-AF65-F5344CB8AC3E}">
        <p14:creationId xmlns:p14="http://schemas.microsoft.com/office/powerpoint/2010/main" val="184493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ka-GE" dirty="0" smtClean="0"/>
              <a:t>ლიოში, რომელსაც წელიწადში</a:t>
            </a:r>
            <a:endParaRPr lang="ru-RU" dirty="0"/>
          </a:p>
        </p:txBody>
      </p:sp>
      <p:sp>
        <p:nvSpPr>
          <p:cNvPr id="4" name="Номер слайда 3"/>
          <p:cNvSpPr>
            <a:spLocks noGrp="1"/>
          </p:cNvSpPr>
          <p:nvPr>
            <p:ph type="sldNum" sz="quarter" idx="10"/>
          </p:nvPr>
        </p:nvSpPr>
        <p:spPr/>
        <p:txBody>
          <a:bodyPr/>
          <a:lstStyle/>
          <a:p>
            <a:fld id="{D34305DE-0295-469D-8E85-98652EA58C77}" type="slidenum">
              <a:rPr lang="ru-RU" smtClean="0"/>
              <a:t>2</a:t>
            </a:fld>
            <a:endParaRPr lang="ru-RU"/>
          </a:p>
        </p:txBody>
      </p:sp>
    </p:spTree>
    <p:extLst>
      <p:ext uri="{BB962C8B-B14F-4D97-AF65-F5344CB8AC3E}">
        <p14:creationId xmlns:p14="http://schemas.microsoft.com/office/powerpoint/2010/main" val="3068732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4305DE-0295-469D-8E85-98652EA58C77}" type="slidenum">
              <a:rPr lang="ru-RU" smtClean="0"/>
              <a:t>23</a:t>
            </a:fld>
            <a:endParaRPr lang="ru-RU"/>
          </a:p>
        </p:txBody>
      </p:sp>
    </p:spTree>
    <p:extLst>
      <p:ext uri="{BB962C8B-B14F-4D97-AF65-F5344CB8AC3E}">
        <p14:creationId xmlns:p14="http://schemas.microsoft.com/office/powerpoint/2010/main" val="229459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30F3C1F-0B1A-4CAA-B51C-019BA3B07D3C}" type="datetimeFigureOut">
              <a:rPr lang="ru-RU" smtClean="0"/>
              <a:t>13.07.2020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921656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30F3C1F-0B1A-4CAA-B51C-019BA3B07D3C}" type="datetimeFigureOut">
              <a:rPr lang="ru-RU" smtClean="0"/>
              <a:t>13.07.2020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1255571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30F3C1F-0B1A-4CAA-B51C-019BA3B07D3C}" type="datetimeFigureOut">
              <a:rPr lang="ru-RU" smtClean="0"/>
              <a:t>13.07.2020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337900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30F3C1F-0B1A-4CAA-B51C-019BA3B07D3C}" type="datetimeFigureOut">
              <a:rPr lang="ru-RU" smtClean="0"/>
              <a:t>13.07.2020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47097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30F3C1F-0B1A-4CAA-B51C-019BA3B07D3C}" type="datetimeFigureOut">
              <a:rPr lang="ru-RU" smtClean="0"/>
              <a:t>13.07.2020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2157653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30F3C1F-0B1A-4CAA-B51C-019BA3B07D3C}" type="datetimeFigureOut">
              <a:rPr lang="ru-RU" smtClean="0"/>
              <a:t>13.07.2020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19058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30F3C1F-0B1A-4CAA-B51C-019BA3B07D3C}" type="datetimeFigureOut">
              <a:rPr lang="ru-RU" smtClean="0"/>
              <a:t>13.07.2020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327470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30F3C1F-0B1A-4CAA-B51C-019BA3B07D3C}" type="datetimeFigureOut">
              <a:rPr lang="ru-RU" smtClean="0"/>
              <a:t>13.07.2020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84484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30F3C1F-0B1A-4CAA-B51C-019BA3B07D3C}" type="datetimeFigureOut">
              <a:rPr lang="ru-RU" smtClean="0"/>
              <a:t>13.07.2020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15151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30F3C1F-0B1A-4CAA-B51C-019BA3B07D3C}" type="datetimeFigureOut">
              <a:rPr lang="ru-RU" smtClean="0"/>
              <a:t>13.07.2020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104963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30F3C1F-0B1A-4CAA-B51C-019BA3B07D3C}" type="datetimeFigureOut">
              <a:rPr lang="ru-RU" smtClean="0"/>
              <a:t>13.07.2020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13A8B3-5081-4D6E-85E6-10EF482F8CF1}" type="slidenum">
              <a:rPr lang="ru-RU" smtClean="0"/>
              <a:t>‹#›</a:t>
            </a:fld>
            <a:endParaRPr lang="ru-RU"/>
          </a:p>
        </p:txBody>
      </p:sp>
    </p:spTree>
    <p:extLst>
      <p:ext uri="{BB962C8B-B14F-4D97-AF65-F5344CB8AC3E}">
        <p14:creationId xmlns:p14="http://schemas.microsoft.com/office/powerpoint/2010/main" val="387058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F3C1F-0B1A-4CAA-B51C-019BA3B07D3C}" type="datetimeFigureOut">
              <a:rPr lang="ru-RU" smtClean="0"/>
              <a:t>13.07.2020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3A8B3-5081-4D6E-85E6-10EF482F8CF1}" type="slidenum">
              <a:rPr lang="ru-RU" smtClean="0"/>
              <a:t>‹#›</a:t>
            </a:fld>
            <a:endParaRPr lang="ru-RU"/>
          </a:p>
        </p:txBody>
      </p:sp>
    </p:spTree>
    <p:extLst>
      <p:ext uri="{BB962C8B-B14F-4D97-AF65-F5344CB8AC3E}">
        <p14:creationId xmlns:p14="http://schemas.microsoft.com/office/powerpoint/2010/main" val="273846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ka.traasgpu.com/5-%E1%83%A1%E1%83%90%E1%83%A3%E1%83%99%E1%83%94%E1%83%97%E1%83%94%E1%83%A1%E1%83%9D-%E1%83%AE%E1%83%94%E1%83%9A%E1%83%9D%E1%83%95%E1%83%9C%E1%83%94%E1%83%91%E1%83%98%E1%83%A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ka.wikipedia.org/wiki/%E1%83%9A%E1%83%9D%E1%83%9C%E1%83%93%E1%83%9D%E1%83%9C%E1%83%98" TargetMode="External"/><Relationship Id="rId7" Type="http://schemas.openxmlformats.org/officeDocument/2006/relationships/image" Target="../media/image20.jpeg"/><Relationship Id="rId2" Type="http://schemas.openxmlformats.org/officeDocument/2006/relationships/hyperlink" Target="https://ka.wikipedia.org/wiki/%E1%83%9B%E1%83%A3%E1%83%96%E1%83%94%E1%83%A3%E1%83%9B%E1%83%98" TargetMode="External"/><Relationship Id="rId1" Type="http://schemas.openxmlformats.org/officeDocument/2006/relationships/slideLayout" Target="../slideLayouts/slideLayout2.xml"/><Relationship Id="rId6" Type="http://schemas.openxmlformats.org/officeDocument/2006/relationships/hyperlink" Target="https://ka.wikipedia.org/wiki/1759" TargetMode="External"/><Relationship Id="rId5" Type="http://schemas.openxmlformats.org/officeDocument/2006/relationships/hyperlink" Target="https://ka.wikipedia.org/w/index.php?title=%E1%83%B0%E1%83%90%E1%83%9C%E1%83%A1_%E1%83%A1%E1%83%9A%E1%83%9D%E1%83%90%E1%83%9C%E1%83%98&amp;action=edit&amp;redlink=1" TargetMode="External"/><Relationship Id="rId4" Type="http://schemas.openxmlformats.org/officeDocument/2006/relationships/hyperlink" Target="https://ka.wikipedia.org/wiki/1753"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jpe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hyperlink" Target="https://ka.wikipedia.org/w/index.php?title=%E1%83%95%E1%83%90%E1%83%A2%E1%83%9D,_%E1%83%90%E1%83%9C%E1%83%A2%E1%83%A3%E1%83%90%E1%83%9C&amp;action=edit&amp;redlink=1" TargetMode="External"/><Relationship Id="rId13" Type="http://schemas.openxmlformats.org/officeDocument/2006/relationships/hyperlink" Target="https://ka.wikipedia.org/wiki/%E1%83%A4%E1%83%90%E1%83%91%E1%83%94%E1%83%A0%E1%83%9F%E1%83%94" TargetMode="External"/><Relationship Id="rId3" Type="http://schemas.openxmlformats.org/officeDocument/2006/relationships/hyperlink" Target="https://ka.wikipedia.org/wiki/%E1%83%9A%E1%83%94%E1%83%9D%E1%83%9C%E1%83%90%E1%83%A0%E1%83%93%E1%83%9D_%E1%83%93%E1%83%90_%E1%83%95%E1%83%98%E1%83%9C%E1%83%A9%E1%83%98" TargetMode="External"/><Relationship Id="rId7" Type="http://schemas.openxmlformats.org/officeDocument/2006/relationships/hyperlink" Target="https://ka.wikipedia.org/w/index.php?title=%E1%83%9A%E1%83%9D%E1%83%A0%E1%83%94%E1%83%9C%E1%83%98,_%E1%83%99%E1%83%9A%E1%83%9D%E1%83%93&amp;action=edit&amp;redlink=1" TargetMode="External"/><Relationship Id="rId12" Type="http://schemas.openxmlformats.org/officeDocument/2006/relationships/hyperlink" Target="https://ka.wikipedia.org/w/index.php?title=%E1%83%A0%E1%83%A3%E1%83%A1%E1%83%94%E1%83%97%E1%83%98%E1%83%A1_%E1%83%98%E1%83%9B%E1%83%9E%E1%83%94%E1%83%A0%E1%83%98%E1%83%98%E1%83%A1_%E1%83%A0%E1%83%94%E1%83%92%E1%83%90%E1%83%9A%E1%83%98%E1%83%90&amp;action=edit&amp;redlink=1" TargetMode="External"/><Relationship Id="rId17" Type="http://schemas.openxmlformats.org/officeDocument/2006/relationships/image" Target="../media/image2.jpeg"/><Relationship Id="rId2" Type="http://schemas.openxmlformats.org/officeDocument/2006/relationships/hyperlink" Target="https://ka.wikipedia.org/wiki/%E1%83%9B%E1%83%98%E1%83%A5%E1%83%94%E1%83%9A%E1%83%90%E1%83%9C%E1%83%AF%E1%83%94%E1%83%9A%E1%83%9D" TargetMode="External"/><Relationship Id="rId16" Type="http://schemas.openxmlformats.org/officeDocument/2006/relationships/hyperlink" Target="https://ka.wikipedia.org/wiki/1764" TargetMode="External"/><Relationship Id="rId1" Type="http://schemas.openxmlformats.org/officeDocument/2006/relationships/slideLayout" Target="../slideLayouts/slideLayout2.xml"/><Relationship Id="rId6" Type="http://schemas.openxmlformats.org/officeDocument/2006/relationships/hyperlink" Target="https://ka.wikipedia.org/wiki/%E1%83%A0%E1%83%94%E1%83%9B%E1%83%91%E1%83%A0%E1%83%90%E1%83%9C%E1%83%93%E1%83%A2%E1%83%98" TargetMode="External"/><Relationship Id="rId11" Type="http://schemas.openxmlformats.org/officeDocument/2006/relationships/hyperlink" Target="https://ka.wikipedia.org/wiki/%E1%83%9B%E1%83%90%E1%83%A2%E1%83%98%E1%83%A1%E1%83%98,_%E1%83%90%E1%83%9C%E1%83%A0%E1%83%98" TargetMode="External"/><Relationship Id="rId5" Type="http://schemas.openxmlformats.org/officeDocument/2006/relationships/hyperlink" Target="https://ka.wikipedia.org/w/index.php?title=%E1%83%95%E1%83%90%E1%83%9C-%E1%83%93%E1%83%94%E1%83%98%E1%83%99%E1%83%98,_%E1%83%90%E1%83%9C%E1%83%A2%E1%83%9D%E1%83%9C%E1%83%98%E1%83%A1&amp;action=edit&amp;redlink=1" TargetMode="External"/><Relationship Id="rId15" Type="http://schemas.openxmlformats.org/officeDocument/2006/relationships/hyperlink" Target="https://ka.wikipedia.org/wiki/%E1%83%94%E1%83%95%E1%83%A0%E1%83%9D%E1%83%9E%E1%83%90" TargetMode="External"/><Relationship Id="rId10" Type="http://schemas.openxmlformats.org/officeDocument/2006/relationships/hyperlink" Target="https://ka.wikipedia.org/wiki/%E1%83%92%E1%83%9D%E1%83%92%E1%83%94%E1%83%9C%E1%83%98,_%E1%83%9E%E1%83%9D%E1%83%9A" TargetMode="External"/><Relationship Id="rId4" Type="http://schemas.openxmlformats.org/officeDocument/2006/relationships/hyperlink" Target="https://ka.wikipedia.org/wiki/%E1%83%A0%E1%83%A3%E1%83%91%E1%83%94%E1%83%9C%E1%83%A1%E1%83%98,_%E1%83%9E%E1%83%98%E1%83%A2%E1%83%94%E1%83%A0_%E1%83%9E%E1%83%90%E1%83%A3%E1%83%9A" TargetMode="External"/><Relationship Id="rId9" Type="http://schemas.openxmlformats.org/officeDocument/2006/relationships/hyperlink" Target="https://ka.wikipedia.org/wiki/%E1%83%95%E1%83%90%E1%83%9C-%E1%83%92%E1%83%9D%E1%83%92%E1%83%98,_%E1%83%95%E1%83%98%E1%83%9C%E1%83%A1%E1%83%94%E1%83%9C%E1%83%A2" TargetMode="External"/><Relationship Id="rId14" Type="http://schemas.openxmlformats.org/officeDocument/2006/relationships/hyperlink" Target="https://ka.wikipedia.org/wiki/%E1%83%94%E1%83%99%E1%83%90%E1%83%A2%E1%83%94%E1%83%A0%E1%83%98%E1%83%9C%E1%83%94_%E1%83%93%E1%83%98%E1%83%93%E1%83%9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ka.wikipedia.org/wiki/%E1%83%A0%E1%83%9D%E1%83%9B%E1%83%98%E1%83%A1_%E1%83%9E%E1%83%90%E1%83%9E%E1%83%98" TargetMode="External"/><Relationship Id="rId2" Type="http://schemas.openxmlformats.org/officeDocument/2006/relationships/hyperlink" Target="https://ka.wikipedia.org/wiki/%E1%83%95%E1%83%90%E1%83%A2%E1%83%98%E1%83%99%E1%83%90%E1%83%9C%E1%83%98"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ka.wikipedia.org/wiki/XVI_%E1%83%A1%E1%83%90%E1%83%A3%E1%83%99%E1%83%A3%E1%83%9C%E1%83%94" TargetMode="External"/><Relationship Id="rId4" Type="http://schemas.openxmlformats.org/officeDocument/2006/relationships/hyperlink" Target="https://ka.wikipedia.org/wiki/%E1%83%98%E1%83%A3%E1%83%9A%E1%83%98%E1%83%A3%E1%83%A1_II"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ka.wikipedia.org/wiki/%E1%83%91%E1%83%9D%E1%83%A2%E1%83%98%E1%83%A9%E1%83%94%E1%83%9A%E1%83%98" TargetMode="External"/><Relationship Id="rId13" Type="http://schemas.openxmlformats.org/officeDocument/2006/relationships/hyperlink" Target="https://ka.wikipedia.org/wiki/%E1%83%99%E1%83%90%E1%83%A0%E1%83%9A%E1%83%9D%E1%83%A1_III_(%E1%83%94%E1%83%A1%E1%83%9E%E1%83%90%E1%83%9C%E1%83%94%E1%83%97%E1%83%98)" TargetMode="External"/><Relationship Id="rId3" Type="http://schemas.openxmlformats.org/officeDocument/2006/relationships/hyperlink" Target="https://ka.wikipedia.org/w/index.php?title=%E1%83%94%E1%83%9A_%E1%83%92%E1%83%A0%E1%83%94%E1%83%99%E1%83%9D,_%E1%83%93%E1%83%9D%E1%83%9B%E1%83%94%E1%83%9C%E1%83%98%E1%83%99%E1%83%9D&amp;action=edit&amp;redlink=1" TargetMode="External"/><Relationship Id="rId7" Type="http://schemas.openxmlformats.org/officeDocument/2006/relationships/hyperlink" Target="https://ka.wikipedia.org/w/index.php?title=%E1%83%9B%E1%83%A3%E1%83%A0%E1%83%98%E1%83%9A%E1%83%98%E1%83%9D,_%E1%83%91%E1%83%90%E1%83%A0%E1%83%97%E1%83%9D%E1%83%9A%E1%83%9D%E1%83%9B%E1%83%94%E1%83%9D_%E1%83%94%E1%83%A1%E1%83%A2%E1%83%94%E1%83%91%E1%83%90%E1%83%9C&amp;action=edit&amp;redlink=1" TargetMode="External"/><Relationship Id="rId12" Type="http://schemas.openxmlformats.org/officeDocument/2006/relationships/hyperlink" Target="https://ka.wikipedia.org/w/index.php?title=%E1%83%95%E1%83%94%E1%83%A0%E1%83%9D%E1%83%9C%E1%83%94%E1%83%96%E1%83%94,_%E1%83%9E%E1%83%90%E1%83%9D%E1%83%9A%E1%83%9D&amp;action=edit&amp;redlink=1" TargetMode="External"/><Relationship Id="rId2" Type="http://schemas.openxmlformats.org/officeDocument/2006/relationships/hyperlink" Target="https://ka.wikipedia.org/wiki/%E1%83%9B%E1%83%A1%E1%83%9D%E1%83%A4%E1%83%9A%E1%83%98%E1%83%9D" TargetMode="External"/><Relationship Id="rId1" Type="http://schemas.openxmlformats.org/officeDocument/2006/relationships/slideLayout" Target="../slideLayouts/slideLayout2.xml"/><Relationship Id="rId6" Type="http://schemas.openxmlformats.org/officeDocument/2006/relationships/hyperlink" Target="https://ka.wikipedia.org/wiki/%E1%83%A2%E1%83%98%E1%83%AA%E1%83%98%E1%83%90%E1%83%9C%E1%83%98" TargetMode="External"/><Relationship Id="rId11" Type="http://schemas.openxmlformats.org/officeDocument/2006/relationships/hyperlink" Target="https://ka.wikipedia.org/wiki/%E1%83%A0%E1%83%94%E1%83%9B%E1%83%91%E1%83%A0%E1%83%90%E1%83%9C%E1%83%93%E1%83%A2%E1%83%98" TargetMode="External"/><Relationship Id="rId5" Type="http://schemas.openxmlformats.org/officeDocument/2006/relationships/hyperlink" Target="https://ka.wikipedia.org/wiki/%E1%83%A0%E1%83%90%E1%83%A4%E1%83%90%E1%83%94%E1%83%9A%E1%83%98" TargetMode="External"/><Relationship Id="rId10" Type="http://schemas.openxmlformats.org/officeDocument/2006/relationships/hyperlink" Target="https://ka.wikipedia.org/wiki/%E1%83%93%E1%83%98%E1%83%A3%E1%83%A0%E1%83%94%E1%83%A0%E1%83%98,_%E1%83%90%E1%83%9A%E1%83%91%E1%83%A0%E1%83%94%E1%83%AE%E1%83%A2" TargetMode="External"/><Relationship Id="rId4" Type="http://schemas.openxmlformats.org/officeDocument/2006/relationships/hyperlink" Target="https://ka.wikipedia.org/wiki/%E1%83%A0%E1%83%A3%E1%83%91%E1%83%94%E1%83%9C%E1%83%A1%E1%83%98" TargetMode="External"/><Relationship Id="rId9" Type="http://schemas.openxmlformats.org/officeDocument/2006/relationships/hyperlink" Target="https://ka.wikipedia.org/wiki/%E1%83%99%E1%83%90%E1%83%A0%E1%83%90%E1%83%95%E1%83%90%E1%83%AF%E1%83%9D" TargetMode="External"/><Relationship Id="rId1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ka.wikipedia.org/wiki/%E1%83%93%E1%83%94%E1%83%99%E1%83%9D%E1%83%9C%E1%83%A1%E1%83%A2%E1%83%A0%E1%83%A3%E1%83%A5%E1%83%A2%E1%83%98%E1%83%95%E1%83%98%E1%83%96%E1%83%9B%E1%83%9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r>
              <a:rPr lang="ka-GE" sz="4000" b="1" dirty="0" smtClean="0"/>
              <a:t>მსოფლიოს საოცარი მუზეუმები</a:t>
            </a:r>
          </a:p>
          <a:p>
            <a:endParaRPr lang="ka-GE" dirty="0"/>
          </a:p>
          <a:p>
            <a:pPr marL="0" indent="0">
              <a:buNone/>
            </a:pPr>
            <a:r>
              <a:rPr lang="ka-GE" dirty="0" smtClean="0"/>
              <a:t>                                       </a:t>
            </a:r>
          </a:p>
          <a:p>
            <a:pPr marL="0" indent="0">
              <a:buNone/>
            </a:pPr>
            <a:endParaRPr lang="ka-GE" dirty="0"/>
          </a:p>
          <a:p>
            <a:pPr marL="0" indent="0">
              <a:buNone/>
            </a:pPr>
            <a:endParaRPr lang="ka-GE" dirty="0" smtClean="0"/>
          </a:p>
          <a:p>
            <a:pPr marL="0" indent="0" algn="r">
              <a:buNone/>
            </a:pPr>
            <a:r>
              <a:rPr lang="ka-GE" dirty="0" smtClean="0"/>
              <a:t>   ქეთევან ფუტკარაძე</a:t>
            </a:r>
            <a:endParaRPr lang="ru-RU" dirty="0"/>
          </a:p>
        </p:txBody>
      </p:sp>
    </p:spTree>
    <p:extLst>
      <p:ext uri="{BB962C8B-B14F-4D97-AF65-F5344CB8AC3E}">
        <p14:creationId xmlns:p14="http://schemas.microsoft.com/office/powerpoint/2010/main" val="380451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
            <a:ext cx="9128315" cy="1951934"/>
          </a:xfrm>
        </p:spPr>
        <p:txBody>
          <a:bodyPr>
            <a:normAutofit fontScale="90000"/>
          </a:bodyPr>
          <a:lstStyle/>
          <a:p>
            <a:pPr algn="l"/>
            <a:r>
              <a:rPr lang="ka-GE" sz="2000" b="1" dirty="0" smtClean="0"/>
              <a:t>ხელოვნების ისტორიის მუზეუმი. ჩინეთი</a:t>
            </a:r>
            <a:r>
              <a:rPr lang="ka-GE" sz="2000" b="1" dirty="0"/>
              <a:t/>
            </a:r>
            <a:br>
              <a:rPr lang="ka-GE" sz="2000" b="1" dirty="0"/>
            </a:br>
            <a:r>
              <a:rPr lang="ka-GE" sz="2000" dirty="0" smtClean="0"/>
              <a:t>სპილენძისფერი, ტალღოვანი ფორმის მქონე ორდოსის მუზეუმი ირეკლავს გობის უდაბნოს, რომელიც ცენტრალურ მონღოლეთში მდებარეობს. ორდოსის მუზეუმი შექმნილია ჩინური არქიტექტურული კომპანია მადის მიერ, რომელიც ცნობილია თავისი მოძრავი ნამუშევრებითა და კრეატიული ურბანული დაგეგმარებით.</a:t>
            </a:r>
            <a:r>
              <a:rPr lang="ru-RU" sz="2000" dirty="0"/>
              <a:t/>
            </a:r>
            <a:br>
              <a:rPr lang="ru-RU" sz="2000" dirty="0"/>
            </a:br>
            <a:r>
              <a:rPr lang="ka-GE" sz="2000" dirty="0" smtClean="0"/>
              <a:t> </a:t>
            </a:r>
            <a:endParaRPr lang="ru-RU" sz="2000" b="1" dirty="0"/>
          </a:p>
        </p:txBody>
      </p:sp>
      <p:sp>
        <p:nvSpPr>
          <p:cNvPr id="3" name="Объект 2"/>
          <p:cNvSpPr>
            <a:spLocks noGrp="1"/>
          </p:cNvSpPr>
          <p:nvPr>
            <p:ph idx="1"/>
          </p:nvPr>
        </p:nvSpPr>
        <p:spPr>
          <a:xfrm>
            <a:off x="61156" y="1988840"/>
            <a:ext cx="9082844" cy="4918856"/>
          </a:xfrm>
        </p:spPr>
        <p:txBody>
          <a:bodyPr/>
          <a:lstStyle/>
          <a:p>
            <a:endParaRPr lang="ru-RU"/>
          </a:p>
        </p:txBody>
      </p:sp>
      <p:pic>
        <p:nvPicPr>
          <p:cNvPr id="26626" name="Picture 2" descr="C:\Users\USER\Downloads\ხელოვნების ისტორიის მუზეუმი, ჩინეთი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834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976044"/>
          </a:xfrm>
        </p:spPr>
        <p:txBody>
          <a:bodyPr>
            <a:normAutofit fontScale="90000"/>
          </a:bodyPr>
          <a:lstStyle/>
          <a:p>
            <a:pPr algn="l"/>
            <a:r>
              <a:rPr lang="ka-GE" sz="2000" b="1" dirty="0" smtClean="0"/>
              <a:t>სალვადორ დალის მუზეუმი. აშშ</a:t>
            </a:r>
            <a:r>
              <a:rPr lang="ka-GE" sz="2000" b="1" dirty="0"/>
              <a:t/>
            </a:r>
            <a:br>
              <a:rPr lang="ka-GE" sz="2000" b="1" dirty="0"/>
            </a:br>
            <a:r>
              <a:rPr lang="ka-GE" sz="1800" dirty="0"/>
              <a:t>ცნობილი ესპანელი გენიალური მხატვრის, ფერმწერის, გრაფიკოსის და სკულპტორის – სალვადორ </a:t>
            </a:r>
            <a:r>
              <a:rPr lang="ka-GE" sz="1800" dirty="0" smtClean="0"/>
              <a:t>დალის მუზეუმი ცენტრალური </a:t>
            </a:r>
            <a:r>
              <a:rPr lang="ka-GE" sz="1800" dirty="0"/>
              <a:t>ფლორიდის ქალაქ სენთ პითერსბურგში 1982 წელს </a:t>
            </a:r>
            <a:r>
              <a:rPr lang="ka-GE" sz="1800" dirty="0" smtClean="0"/>
              <a:t>გაიხსნა</a:t>
            </a:r>
            <a:r>
              <a:rPr lang="ka-GE" sz="1800" dirty="0"/>
              <a:t>. მუზეუმში თავმოყრილია დალის ნამუშევრების მსოფლიოში ერთ-ერთი საუკეთესო კოლექცია. წელიწადში მუზეუმს 200 ათასამდე ვიზიტორი </a:t>
            </a:r>
            <a:r>
              <a:rPr lang="ka-GE" sz="1800" dirty="0" smtClean="0"/>
              <a:t>ჰყავს.</a:t>
            </a:r>
            <a:r>
              <a:rPr lang="ka-GE" sz="1800" dirty="0"/>
              <a:t> მხატვრობაში იგი სიურრეალიზმის ერთ-ერთი ყველაზე თვალსაჩინო  წარმომადგენელია. დალი საკუთარ ნახატებში კუბიზმისა და დადაიზმის შერწყმას ცდილობდა. მან პოპულარობა და აღიარება 1929 წლიდან მოიპოვა.</a:t>
            </a:r>
            <a:endParaRPr lang="ru-RU" sz="1800" b="1" dirty="0"/>
          </a:p>
        </p:txBody>
      </p:sp>
      <p:sp>
        <p:nvSpPr>
          <p:cNvPr id="3" name="Объект 2"/>
          <p:cNvSpPr>
            <a:spLocks noGrp="1"/>
          </p:cNvSpPr>
          <p:nvPr>
            <p:ph idx="1"/>
          </p:nvPr>
        </p:nvSpPr>
        <p:spPr>
          <a:xfrm>
            <a:off x="0" y="1976044"/>
            <a:ext cx="9144000" cy="4941168"/>
          </a:xfrm>
        </p:spPr>
        <p:txBody>
          <a:bodyPr/>
          <a:lstStyle/>
          <a:p>
            <a:endParaRPr lang="ru-RU" dirty="0"/>
          </a:p>
        </p:txBody>
      </p:sp>
      <p:pic>
        <p:nvPicPr>
          <p:cNvPr id="20482" name="Picture 2" descr="C:\Users\USER\Downloads\salvador dalis muzeumi. amerik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76044"/>
            <a:ext cx="9144001" cy="488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26639"/>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163009" cy="1937176"/>
          </a:xfrm>
        </p:spPr>
        <p:txBody>
          <a:bodyPr>
            <a:normAutofit/>
          </a:bodyPr>
          <a:lstStyle/>
          <a:p>
            <a:pPr algn="l"/>
            <a:r>
              <a:rPr lang="ka-GE" sz="2000" b="1" dirty="0" smtClean="0"/>
              <a:t>დიზაინისა და ხელნაკეთობის მუზეუმი. სან-ფრანცისკო. </a:t>
            </a:r>
            <a:br>
              <a:rPr lang="ka-GE" sz="2000" b="1" dirty="0" smtClean="0"/>
            </a:br>
            <a:r>
              <a:rPr lang="ka-GE" sz="1600" dirty="0" smtClean="0"/>
              <a:t>სან </a:t>
            </a:r>
            <a:r>
              <a:rPr lang="ka-GE" sz="1600" dirty="0"/>
              <a:t>ფრანცისკოს ხელნაკეთობისა და დიზაინის </a:t>
            </a:r>
            <a:r>
              <a:rPr lang="ka-GE" sz="1600" dirty="0" smtClean="0"/>
              <a:t>მუზეუმი არის </a:t>
            </a:r>
            <a:r>
              <a:rPr lang="ka-GE" sz="1600" dirty="0"/>
              <a:t>შეერთებული შტატების იმ რამდენიმე მუზეუმიდან, რომელიც ექსკლუზიურად არის ორიენტირებული თანამედროვე დიზაინზე, რეწვის და გამოყენებითი ხელოვნების სფეროებზე. დაარსდა 2004 წელს. </a:t>
            </a:r>
            <a:r>
              <a:rPr lang="ka-GE" sz="1600" dirty="0" smtClean="0"/>
              <a:t>მას </a:t>
            </a:r>
            <a:r>
              <a:rPr lang="ka-GE" sz="1600" dirty="0"/>
              <a:t>აქვს მუდმივი კოლექცია, იგი ავითარებს თავის მისიას ხელი შეუწყოს </a:t>
            </a:r>
            <a:r>
              <a:rPr lang="ka-GE" sz="1600" dirty="0" smtClean="0"/>
              <a:t>ამერიკულ </a:t>
            </a:r>
            <a:r>
              <a:rPr lang="ka-GE" sz="1600" dirty="0"/>
              <a:t>და საერთაშორისო თანამედროვე </a:t>
            </a:r>
            <a:r>
              <a:rPr lang="ka-GE" sz="1600" dirty="0" smtClean="0"/>
              <a:t>დიზაინს </a:t>
            </a:r>
            <a:r>
              <a:rPr lang="ka-GE" sz="1600" dirty="0"/>
              <a:t>და </a:t>
            </a:r>
            <a:r>
              <a:rPr lang="ka-GE" sz="1600" dirty="0" smtClean="0"/>
              <a:t>შექმნას </a:t>
            </a:r>
            <a:r>
              <a:rPr lang="ka-GE" sz="1600" dirty="0"/>
              <a:t>დროებითი </a:t>
            </a:r>
            <a:r>
              <a:rPr lang="ka-GE" sz="1600" dirty="0" smtClean="0"/>
              <a:t>გამოფენები.</a:t>
            </a:r>
            <a:endParaRPr lang="ru-RU" sz="1600" dirty="0"/>
          </a:p>
        </p:txBody>
      </p:sp>
      <p:sp>
        <p:nvSpPr>
          <p:cNvPr id="3" name="Объект 2"/>
          <p:cNvSpPr>
            <a:spLocks noGrp="1"/>
          </p:cNvSpPr>
          <p:nvPr>
            <p:ph idx="1"/>
          </p:nvPr>
        </p:nvSpPr>
        <p:spPr>
          <a:xfrm>
            <a:off x="1" y="1937176"/>
            <a:ext cx="9036495" cy="4855802"/>
          </a:xfrm>
        </p:spPr>
        <p:txBody>
          <a:bodyPr/>
          <a:lstStyle/>
          <a:p>
            <a:endParaRPr lang="ru-RU" dirty="0"/>
          </a:p>
        </p:txBody>
      </p:sp>
      <p:pic>
        <p:nvPicPr>
          <p:cNvPr id="24578" name="Picture 2" descr="C:\Users\USER\Downloads\dizainis muzeumi. san francisk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 y="1905128"/>
            <a:ext cx="9143999" cy="493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744041"/>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844824"/>
          </a:xfrm>
        </p:spPr>
        <p:txBody>
          <a:bodyPr>
            <a:normAutofit fontScale="90000"/>
          </a:bodyPr>
          <a:lstStyle/>
          <a:p>
            <a:pPr algn="l"/>
            <a:r>
              <a:rPr lang="ka-GE" sz="1800" b="1" dirty="0" smtClean="0"/>
              <a:t>ისტორიის მუზეუმი.  ბერლინი-გერმანია</a:t>
            </a:r>
            <a:r>
              <a:rPr lang="ka-GE" sz="1800" b="1" dirty="0"/>
              <a:t/>
            </a:r>
            <a:br>
              <a:rPr lang="ka-GE" sz="1800" b="1" dirty="0"/>
            </a:br>
            <a:r>
              <a:rPr lang="ka-GE" sz="1800" dirty="0"/>
              <a:t>გერმანიის ისტორიული მუზეუმის ექსპოზიცია ორ ადგილზე მდებარეობს: ძველი ბაროკოს </a:t>
            </a:r>
            <a:r>
              <a:rPr lang="ka-GE" sz="1800" dirty="0" smtClean="0"/>
              <a:t>შენობაში და  </a:t>
            </a:r>
            <a:r>
              <a:rPr lang="ka-GE" sz="1800" dirty="0"/>
              <a:t>თანამედროვე საგამოფენო დარბაზში. ორივე კორპუსი ერთმანეთთან მიწისქვეშა გვირაბით არის დაკავშირებული. მუდმივ გამოფენას აქვს დაახლოებით 8000 ექსპონატი და წარმოადგენს გერმანიის სახელმწიფოს თითქმის ორი ათასი წლის ისტორიას. აღსანიშნავია, რომ გერმანიის ისტორიული მუზეუმი ერთ – ერთი ყველაზე პოპულარულია გერმანიაში.</a:t>
            </a:r>
            <a:r>
              <a:rPr lang="ka-GE" sz="2000" dirty="0"/>
              <a:t/>
            </a:r>
            <a:br>
              <a:rPr lang="ka-GE" sz="2000" dirty="0"/>
            </a:br>
            <a:endParaRPr lang="ru-RU" sz="2000" b="1" dirty="0"/>
          </a:p>
        </p:txBody>
      </p:sp>
      <p:sp>
        <p:nvSpPr>
          <p:cNvPr id="3" name="Объект 2"/>
          <p:cNvSpPr>
            <a:spLocks noGrp="1"/>
          </p:cNvSpPr>
          <p:nvPr>
            <p:ph idx="1"/>
          </p:nvPr>
        </p:nvSpPr>
        <p:spPr>
          <a:xfrm>
            <a:off x="0" y="1844824"/>
            <a:ext cx="9144000" cy="4752528"/>
          </a:xfrm>
        </p:spPr>
        <p:txBody>
          <a:bodyPr/>
          <a:lstStyle/>
          <a:p>
            <a:endParaRPr lang="ru-RU" dirty="0"/>
          </a:p>
        </p:txBody>
      </p:sp>
      <p:pic>
        <p:nvPicPr>
          <p:cNvPr id="10242" name="Picture 2" descr="C:\Users\USER\Downloads\ისტორიის მუზეუმი. ბერლინი, გერმანია.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12101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268760"/>
          </a:xfrm>
        </p:spPr>
        <p:txBody>
          <a:bodyPr>
            <a:normAutofit/>
          </a:bodyPr>
          <a:lstStyle/>
          <a:p>
            <a:pPr algn="l"/>
            <a:r>
              <a:rPr lang="ka-GE" sz="2200" b="1" dirty="0" smtClean="0"/>
              <a:t>ხელოვნების და მეცნიერების მუზეუმი-სინგაპური</a:t>
            </a:r>
            <a:r>
              <a:rPr lang="ru-RU" sz="1600" dirty="0"/>
              <a:t/>
            </a:r>
            <a:br>
              <a:rPr lang="ru-RU" sz="1600" dirty="0"/>
            </a:br>
            <a:r>
              <a:rPr lang="ka-GE" sz="1600" dirty="0" smtClean="0"/>
              <a:t>სინგაპურის ერთ-ერთი მთავარი ღირსშესანიშნაობა ფორმით ლოტოსის ყვავილს ან ერთმანეთზე მიდებულ , გაშლილ ხელის მტევნებს მოგვაგონებს.</a:t>
            </a:r>
            <a:r>
              <a:rPr lang="ru-RU" sz="1600" dirty="0" smtClean="0"/>
              <a:t> </a:t>
            </a:r>
            <a:r>
              <a:rPr lang="ka-GE" sz="1600" dirty="0" smtClean="0"/>
              <a:t>მუზეუმის უკან სამი ცათამბჯენი მდებარეობს, რომლის ზედა ნაწილი თავისი ფორმით გემს ჩამოჰგავს.</a:t>
            </a:r>
            <a:endParaRPr lang="ru-RU" sz="1600" dirty="0"/>
          </a:p>
        </p:txBody>
      </p:sp>
      <p:sp>
        <p:nvSpPr>
          <p:cNvPr id="3" name="Объект 2"/>
          <p:cNvSpPr>
            <a:spLocks noGrp="1"/>
          </p:cNvSpPr>
          <p:nvPr>
            <p:ph idx="1"/>
          </p:nvPr>
        </p:nvSpPr>
        <p:spPr>
          <a:xfrm>
            <a:off x="0" y="1556792"/>
            <a:ext cx="9144000" cy="5301208"/>
          </a:xfrm>
        </p:spPr>
        <p:txBody>
          <a:bodyPr/>
          <a:lstStyle/>
          <a:p>
            <a:endParaRPr lang="ru-RU" dirty="0"/>
          </a:p>
        </p:txBody>
      </p:sp>
      <p:pic>
        <p:nvPicPr>
          <p:cNvPr id="4098" name="Picture 2" descr="C:\Users\USER\Desktop\-----2020-05-28_12-02-01_6592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0090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144000" cy="1556792"/>
          </a:xfrm>
        </p:spPr>
        <p:txBody>
          <a:bodyPr>
            <a:normAutofit/>
          </a:bodyPr>
          <a:lstStyle/>
          <a:p>
            <a:pPr algn="l"/>
            <a:r>
              <a:rPr lang="ka-GE" sz="2200" b="1" dirty="0" smtClean="0"/>
              <a:t>პორშეს მუზეუმი. შტუდგარტი-გერმანია</a:t>
            </a:r>
            <a:r>
              <a:rPr lang="ka-GE" dirty="0" smtClean="0"/>
              <a:t/>
            </a:r>
            <a:br>
              <a:rPr lang="ka-GE" dirty="0" smtClean="0"/>
            </a:br>
            <a:r>
              <a:rPr lang="ka-GE" sz="1800" dirty="0" smtClean="0"/>
              <a:t>პორშეს მუზეუმი დაარსდა 2009 წელს. იგი გამოირჩევა თავისი გაბედული არქიტექტურული</a:t>
            </a:r>
            <a:br>
              <a:rPr lang="ka-GE" sz="1800" dirty="0" smtClean="0"/>
            </a:br>
            <a:r>
              <a:rPr lang="ka-GE" sz="1800" dirty="0" smtClean="0"/>
              <a:t>სტილით. მუზეუმში მანქანების უმრავლესობა ინახება სრულ მუშა მდგომარეობაში.</a:t>
            </a:r>
            <a:endParaRPr lang="ru-RU" sz="1800" dirty="0"/>
          </a:p>
        </p:txBody>
      </p:sp>
      <p:sp>
        <p:nvSpPr>
          <p:cNvPr id="3" name="Объект 2"/>
          <p:cNvSpPr>
            <a:spLocks noGrp="1"/>
          </p:cNvSpPr>
          <p:nvPr>
            <p:ph idx="1"/>
          </p:nvPr>
        </p:nvSpPr>
        <p:spPr/>
        <p:txBody>
          <a:bodyPr/>
          <a:lstStyle/>
          <a:p>
            <a:endParaRPr lang="ru-RU"/>
          </a:p>
        </p:txBody>
      </p:sp>
      <p:pic>
        <p:nvPicPr>
          <p:cNvPr id="3074" name="Picture 2" descr="C:\Users\USER\Downloads\პორშეს მუზეუმი.შტუდგარდი,გერმანია.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36697"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3937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772816"/>
          </a:xfrm>
        </p:spPr>
        <p:txBody>
          <a:bodyPr>
            <a:normAutofit fontScale="90000"/>
          </a:bodyPr>
          <a:lstStyle/>
          <a:p>
            <a:pPr algn="l"/>
            <a:r>
              <a:rPr lang="ka-GE" sz="2200" b="1" dirty="0" smtClean="0"/>
              <a:t/>
            </a:r>
            <a:br>
              <a:rPr lang="ka-GE" sz="2200" b="1" dirty="0" smtClean="0"/>
            </a:br>
            <a:r>
              <a:rPr lang="ka-GE" sz="2200" b="1" dirty="0"/>
              <a:t/>
            </a:r>
            <a:br>
              <a:rPr lang="ka-GE" sz="2200" b="1" dirty="0"/>
            </a:br>
            <a:r>
              <a:rPr lang="ka-GE" sz="2200" b="1" dirty="0" smtClean="0"/>
              <a:t/>
            </a:r>
            <a:br>
              <a:rPr lang="ka-GE" sz="2200" b="1" dirty="0" smtClean="0"/>
            </a:br>
            <a:r>
              <a:rPr lang="ka-GE" sz="2200" b="1" dirty="0" smtClean="0"/>
              <a:t/>
            </a:r>
            <a:br>
              <a:rPr lang="ka-GE" sz="2200" b="1" dirty="0" smtClean="0"/>
            </a:br>
            <a:r>
              <a:rPr lang="ka-GE" sz="2200" b="1" dirty="0" smtClean="0"/>
              <a:t>ტრანსპორტის </a:t>
            </a:r>
            <a:r>
              <a:rPr lang="ka-GE" sz="2200" b="1" dirty="0"/>
              <a:t>მუზეუმი. </a:t>
            </a:r>
            <a:r>
              <a:rPr lang="ka-GE" sz="2200" b="1" dirty="0" smtClean="0"/>
              <a:t> გლაზგო-შოტლანდია</a:t>
            </a:r>
            <a:r>
              <a:rPr lang="ka-GE" sz="2200" b="1" dirty="0"/>
              <a:t/>
            </a:r>
            <a:br>
              <a:rPr lang="ka-GE" sz="2200" b="1" dirty="0"/>
            </a:br>
            <a:r>
              <a:rPr lang="ka-GE" sz="1600" dirty="0" smtClean="0"/>
              <a:t>მ</a:t>
            </a:r>
            <a:r>
              <a:rPr lang="ka-GE" sz="1800" dirty="0" smtClean="0"/>
              <a:t>უზეუმი გაიხსნა 2010 წელს , რომლის არქიტექტორიც გახლავთ ჯაჰად ჰადიდი.გლაზგოს </a:t>
            </a:r>
            <a:r>
              <a:rPr lang="ka-GE" sz="1800" dirty="0"/>
              <a:t>რივერსაიდ მუზეუმში </a:t>
            </a:r>
            <a:r>
              <a:rPr lang="ka-GE" sz="1800" dirty="0" smtClean="0"/>
              <a:t> </a:t>
            </a:r>
            <a:r>
              <a:rPr lang="ka-GE" sz="1800" dirty="0"/>
              <a:t>გასაოცარი დიზაინით გამოწვეული კონცეფცია ტალღაა, რომელიც აკავშირებს ქალაქს </a:t>
            </a:r>
            <a:r>
              <a:rPr lang="en-US" sz="1800" dirty="0"/>
              <a:t>Waterfront- </a:t>
            </a:r>
            <a:r>
              <a:rPr lang="ka-GE" sz="1800" dirty="0"/>
              <a:t>ზე. შუშის ფასადები, წინ და </a:t>
            </a:r>
            <a:r>
              <a:rPr lang="ka-GE" sz="1800" dirty="0" smtClean="0"/>
              <a:t>უკან.</a:t>
            </a:r>
            <a:br>
              <a:rPr lang="ka-GE" sz="1800" dirty="0" smtClean="0"/>
            </a:br>
            <a:r>
              <a:rPr lang="ka-GE" sz="1800" dirty="0" smtClean="0"/>
              <a:t> </a:t>
            </a:r>
            <a:r>
              <a:rPr lang="ka-GE" sz="1800" dirty="0"/>
              <a:t>ყველაფერი, რაც შეიძლება ტრანსპორტირებისთვის (თვითმფრინავების გარდა) კლასიფიცირდება, </a:t>
            </a:r>
            <a:r>
              <a:rPr lang="ka-GE" sz="1800" dirty="0" smtClean="0"/>
              <a:t>გლაზგოში მოგზაურობისა </a:t>
            </a:r>
            <a:r>
              <a:rPr lang="ka-GE" sz="1800" dirty="0"/>
              <a:t>და ტრანსპორტის რევერსიდის მუზეუმში კოლექციის ნაწილია.</a:t>
            </a:r>
            <a:r>
              <a:rPr lang="ka-GE" dirty="0" smtClean="0"/>
              <a:t/>
            </a:r>
            <a:br>
              <a:rPr lang="ka-GE" dirty="0" smtClean="0"/>
            </a:br>
            <a:r>
              <a:rPr lang="ka-GE" dirty="0" smtClean="0"/>
              <a:t/>
            </a:r>
            <a:br>
              <a:rPr lang="ka-GE" dirty="0" smtClean="0"/>
            </a:br>
            <a:endParaRPr lang="ru-RU" dirty="0"/>
          </a:p>
        </p:txBody>
      </p:sp>
      <p:sp>
        <p:nvSpPr>
          <p:cNvPr id="3" name="Объект 2"/>
          <p:cNvSpPr>
            <a:spLocks noGrp="1"/>
          </p:cNvSpPr>
          <p:nvPr>
            <p:ph idx="1"/>
          </p:nvPr>
        </p:nvSpPr>
        <p:spPr>
          <a:xfrm>
            <a:off x="0" y="2109388"/>
            <a:ext cx="9144000" cy="4016775"/>
          </a:xfrm>
        </p:spPr>
        <p:txBody>
          <a:bodyPr/>
          <a:lstStyle/>
          <a:p>
            <a:endParaRPr lang="ru-RU" dirty="0"/>
          </a:p>
        </p:txBody>
      </p:sp>
      <p:pic>
        <p:nvPicPr>
          <p:cNvPr id="5122" name="Picture 2" descr="C:\Users\USER\Downloads\ტრანსპორტის მუზეუმი, გლაზგო, შოტლანდია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7" y="1772816"/>
            <a:ext cx="9144000" cy="506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35208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781282"/>
          </a:xfrm>
        </p:spPr>
        <p:txBody>
          <a:bodyPr>
            <a:normAutofit/>
          </a:bodyPr>
          <a:lstStyle/>
          <a:p>
            <a:pPr algn="l"/>
            <a:r>
              <a:rPr lang="ka-GE" sz="2000" b="1" dirty="0" smtClean="0"/>
              <a:t>ხელოვნები მუზეუმი. აშშ</a:t>
            </a:r>
            <a:br>
              <a:rPr lang="ka-GE" sz="2000" b="1" dirty="0" smtClean="0"/>
            </a:br>
            <a:r>
              <a:rPr lang="ka-GE" sz="1600" dirty="0"/>
              <a:t>მილუოკის ხელოვნების მუზეუმი - ამერიკის შეერთებული შტატების ერთ-ერთი ყველაზე დიდი მუზეუმია, სადაც 25,000-მდე ხელოვნების ნიმუში ინახება.</a:t>
            </a:r>
            <a:endParaRPr lang="ru-RU" sz="1600" b="1" dirty="0"/>
          </a:p>
        </p:txBody>
      </p:sp>
      <p:sp>
        <p:nvSpPr>
          <p:cNvPr id="3" name="Объект 2"/>
          <p:cNvSpPr>
            <a:spLocks noGrp="1"/>
          </p:cNvSpPr>
          <p:nvPr>
            <p:ph idx="1"/>
          </p:nvPr>
        </p:nvSpPr>
        <p:spPr>
          <a:xfrm>
            <a:off x="51162" y="2564904"/>
            <a:ext cx="9029010" cy="4293096"/>
          </a:xfrm>
        </p:spPr>
        <p:txBody>
          <a:bodyPr/>
          <a:lstStyle/>
          <a:p>
            <a:endParaRPr lang="ru-RU" dirty="0"/>
          </a:p>
        </p:txBody>
      </p:sp>
      <p:pic>
        <p:nvPicPr>
          <p:cNvPr id="6146" name="Picture 2" descr="C:\Users\USER\Downloads\ხელოვნების მუზეუმი, ამერიკა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 y="1440160"/>
            <a:ext cx="9150919"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680478"/>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84784"/>
          </a:xfrm>
        </p:spPr>
        <p:txBody>
          <a:bodyPr>
            <a:normAutofit fontScale="90000"/>
          </a:bodyPr>
          <a:lstStyle/>
          <a:p>
            <a:pPr algn="l"/>
            <a:r>
              <a:rPr lang="ka-GE" sz="2000" b="1" dirty="0" smtClean="0"/>
              <a:t>ხელოვნების მუზეუმი. ბრაზილია</a:t>
            </a:r>
            <a:br>
              <a:rPr lang="ka-GE" sz="2000" b="1" dirty="0" smtClean="0"/>
            </a:br>
            <a:r>
              <a:rPr lang="ka-GE" sz="1800" dirty="0">
                <a:hlinkClick r:id="rId2"/>
              </a:rPr>
              <a:t>ეს შთამბეჭდავი სტრუქტურა</a:t>
            </a:r>
            <a:r>
              <a:rPr lang="ka-GE" sz="1800" dirty="0"/>
              <a:t> ბრაზილიის ყველაზე ცნობილი არქიტექტორის, ოსკარ ნიემერის მიერ იყო შექმნილი და რიო დე ჟანეიროდან ნიტეროის ტერიტორიაზე მდებარეობს. მუზეუმში დაცულია ეროვნული და საერთაშორისო თანამედროვე ხელოვნების კოლექცია, მაგრამ აქაურობა და უჩვეულო არქიტექტურა აქ მთავარია.</a:t>
            </a:r>
            <a:endParaRPr lang="ru-RU" sz="1800" b="1" dirty="0"/>
          </a:p>
        </p:txBody>
      </p:sp>
      <p:sp>
        <p:nvSpPr>
          <p:cNvPr id="3" name="Объект 2"/>
          <p:cNvSpPr>
            <a:spLocks noGrp="1"/>
          </p:cNvSpPr>
          <p:nvPr>
            <p:ph idx="1"/>
          </p:nvPr>
        </p:nvSpPr>
        <p:spPr>
          <a:xfrm>
            <a:off x="107504" y="1772816"/>
            <a:ext cx="9036496" cy="5085184"/>
          </a:xfrm>
        </p:spPr>
        <p:txBody>
          <a:bodyPr/>
          <a:lstStyle/>
          <a:p>
            <a:endParaRPr lang="ru-RU"/>
          </a:p>
        </p:txBody>
      </p:sp>
      <p:pic>
        <p:nvPicPr>
          <p:cNvPr id="7170" name="Picture 2" descr="C:\Users\USER\Downloads\ხელოვნების მუზეუმი. ბრაზილია.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022574"/>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68" y="0"/>
            <a:ext cx="9048464" cy="2105472"/>
          </a:xfrm>
        </p:spPr>
        <p:txBody>
          <a:bodyPr>
            <a:normAutofit/>
          </a:bodyPr>
          <a:lstStyle/>
          <a:p>
            <a:pPr algn="l"/>
            <a:r>
              <a:rPr lang="ka-GE" sz="2000" b="1" dirty="0" smtClean="0"/>
              <a:t>სვაროვსკის მუზეუმი. ინსბურკი-ავსტრია</a:t>
            </a:r>
            <a:r>
              <a:rPr lang="ka-GE" sz="2000" b="1" dirty="0"/>
              <a:t/>
            </a:r>
            <a:br>
              <a:rPr lang="ka-GE" sz="2000" b="1" dirty="0"/>
            </a:br>
            <a:r>
              <a:rPr lang="ka-GE" sz="1600" dirty="0"/>
              <a:t>სვაროვსკის ბროლის მუზეუმი ავსტრიაში ტურისტების ერთერთი საყვარელი ადგილია.</a:t>
            </a:r>
            <a:br>
              <a:rPr lang="ka-GE" sz="1600" dirty="0"/>
            </a:br>
            <a:r>
              <a:rPr lang="ka-GE" sz="1600" dirty="0"/>
              <a:t>ორიგინალური სტილი თავიდანვე იპყრობს დამთვალიერებელთა ინტერესს. მუზეუმი განლაგებულია ქ.ინსბრუკის ახლოს და დაკავშირებულია ჩეხური წარმოშობის ემიგრანტის დანიელ სვაროვსკის </a:t>
            </a:r>
            <a:r>
              <a:rPr lang="ka-GE" sz="1600" dirty="0" smtClean="0"/>
              <a:t>სახელთან. მუზეუმში </a:t>
            </a:r>
            <a:r>
              <a:rPr lang="ka-GE" sz="1600" dirty="0"/>
              <a:t>თავიდანვე დამთვალიერებელი სასწაულების ქვეყანაში გრძნობს თავს</a:t>
            </a:r>
            <a:r>
              <a:rPr lang="ka-GE" sz="1600" dirty="0" smtClean="0"/>
              <a:t>, ხოლო </a:t>
            </a:r>
            <a:r>
              <a:rPr lang="ka-GE" sz="1600" dirty="0"/>
              <a:t>ოთახები ერთიმეორესგან გამორჩეულია და მიწისქვეშაა განლაგებული.  ისინი  თემატური ნიშნით იყოფა.</a:t>
            </a:r>
            <a:endParaRPr lang="ru-RU" sz="1600" b="1" dirty="0"/>
          </a:p>
        </p:txBody>
      </p:sp>
      <p:sp>
        <p:nvSpPr>
          <p:cNvPr id="3" name="Объект 2"/>
          <p:cNvSpPr>
            <a:spLocks noGrp="1"/>
          </p:cNvSpPr>
          <p:nvPr>
            <p:ph idx="1"/>
          </p:nvPr>
        </p:nvSpPr>
        <p:spPr>
          <a:xfrm>
            <a:off x="71441" y="2060848"/>
            <a:ext cx="9072559" cy="4797152"/>
          </a:xfrm>
        </p:spPr>
        <p:txBody>
          <a:bodyPr/>
          <a:lstStyle/>
          <a:p>
            <a:endParaRPr lang="ru-RU" dirty="0"/>
          </a:p>
        </p:txBody>
      </p:sp>
      <p:pic>
        <p:nvPicPr>
          <p:cNvPr id="8194" name="Picture 2" descr="C:\Users\USER\Downloads\სვაროვსკის მუზეუმი, ავსტრია, ინსბრუკ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8" y="2029880"/>
            <a:ext cx="9144000" cy="507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68458"/>
      </p:ext>
    </p:extLst>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1400"/>
            <a:ext cx="9144000" cy="2150386"/>
          </a:xfrm>
        </p:spPr>
        <p:txBody>
          <a:bodyPr>
            <a:normAutofit/>
          </a:bodyPr>
          <a:lstStyle/>
          <a:p>
            <a:pPr algn="l"/>
            <a:r>
              <a:rPr lang="ka-GE" sz="2000" b="1" dirty="0" smtClean="0"/>
              <a:t>ლუვრი. პარიზი-საფრანგეთი</a:t>
            </a:r>
            <a:r>
              <a:rPr lang="ka-GE" sz="2000" dirty="0"/>
              <a:t/>
            </a:r>
            <a:br>
              <a:rPr lang="ka-GE" sz="2000" dirty="0"/>
            </a:br>
            <a:r>
              <a:rPr lang="ka-GE" sz="1600" dirty="0" smtClean="0"/>
              <a:t>ლუვრი პარიზის ცენტრში მდებარეობს, მდინარე სენასა და რუ-დე-რივოლის შორის, შანზე-ლინზეს გასწვრივ. შენობა ყოფილი სამეფო სასახლეა, რომელიც პირველად დამთვალიერებლისათვის 1793 წლის 8 ნოემბერს გაიხსნა. იგი მსოფლიოში ყველაზე განთქმული მუზეუმია, რომელსაც წელიწადში დაახლოებით 12 მილიონი დამთვალიერებელი სტუმრობს. </a:t>
            </a:r>
            <a:r>
              <a:rPr lang="ka-GE" sz="1600" dirty="0"/>
              <a:t> იგი ჯერ მხატვრული ტილოების საცავი იყო, </a:t>
            </a:r>
            <a:r>
              <a:rPr lang="ka-GE" sz="1600" dirty="0" smtClean="0"/>
              <a:t>ხოლო</a:t>
            </a:r>
            <a:r>
              <a:rPr lang="ka-GE" sz="1600" dirty="0"/>
              <a:t> </a:t>
            </a:r>
            <a:r>
              <a:rPr lang="ka-GE" sz="1600" dirty="0" smtClean="0"/>
              <a:t>შემდგომ ეროვნულ </a:t>
            </a:r>
            <a:r>
              <a:rPr lang="ka-GE" sz="1600" dirty="0"/>
              <a:t>სამხატვრო მუზეუმად </a:t>
            </a:r>
            <a:r>
              <a:rPr lang="ka-GE" sz="1600" dirty="0" smtClean="0"/>
              <a:t>გადაიქცა</a:t>
            </a:r>
            <a:r>
              <a:rPr lang="ka-GE" sz="1600" dirty="0"/>
              <a:t>.</a:t>
            </a:r>
            <a:r>
              <a:rPr lang="ka-GE" sz="1600" dirty="0" smtClean="0"/>
              <a:t> </a:t>
            </a:r>
            <a:endParaRPr lang="ru-RU" sz="1600" dirty="0"/>
          </a:p>
        </p:txBody>
      </p:sp>
      <p:sp>
        <p:nvSpPr>
          <p:cNvPr id="3" name="Объект 2"/>
          <p:cNvSpPr>
            <a:spLocks noGrp="1"/>
          </p:cNvSpPr>
          <p:nvPr>
            <p:ph idx="1"/>
          </p:nvPr>
        </p:nvSpPr>
        <p:spPr>
          <a:xfrm>
            <a:off x="0" y="1978987"/>
            <a:ext cx="9144000" cy="4762381"/>
          </a:xfrm>
        </p:spPr>
        <p:txBody>
          <a:bodyPr/>
          <a:lstStyle/>
          <a:p>
            <a:pPr marL="0" indent="0">
              <a:buNone/>
            </a:pPr>
            <a:endParaRPr lang="ru-RU" dirty="0"/>
          </a:p>
        </p:txBody>
      </p:sp>
      <p:pic>
        <p:nvPicPr>
          <p:cNvPr id="18434" name="Picture 2" descr="C:\Users\USER\Downloads\luvri. safrangeti, parizi.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1" y="2011513"/>
            <a:ext cx="9144000" cy="4879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67137"/>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4" y="0"/>
            <a:ext cx="9118916" cy="2204864"/>
          </a:xfrm>
        </p:spPr>
        <p:txBody>
          <a:bodyPr>
            <a:normAutofit/>
          </a:bodyPr>
          <a:lstStyle/>
          <a:p>
            <a:pPr algn="l"/>
            <a:r>
              <a:rPr lang="ka-GE" sz="1600" b="1" dirty="0" smtClean="0"/>
              <a:t>სალვადორ დალის მუზეუმი. ესპანეთი</a:t>
            </a:r>
            <a:r>
              <a:rPr lang="ka-GE" sz="1600" b="1" dirty="0"/>
              <a:t/>
            </a:r>
            <a:br>
              <a:rPr lang="ka-GE" sz="1600" b="1" dirty="0"/>
            </a:br>
            <a:r>
              <a:rPr lang="ka-GE" sz="1600" dirty="0"/>
              <a:t>სალვადორ დალის მუზეუმი მდებარეობს კატალონიის ქალაქ ფიგერასში </a:t>
            </a:r>
            <a:r>
              <a:rPr lang="ka-GE" sz="1600" dirty="0" smtClean="0"/>
              <a:t>. მუზეუმი </a:t>
            </a:r>
            <a:r>
              <a:rPr lang="ka-GE" sz="1600" dirty="0"/>
              <a:t>განთავსებულია ქალაქის ძველი თეატრის შენობაში, სადაც 14 წლის სალვადორ დალიმ პირველად გამოფინა თავისი ნამუშევრები. ესპანეთში სამოქალაქო ომის დროს ძველი თეატრი დაიბომბა და დიდი ხნის განმავლობაში ნანგრევებში იდგა.</a:t>
            </a:r>
            <a:br>
              <a:rPr lang="ka-GE" sz="1600" dirty="0"/>
            </a:br>
            <a:r>
              <a:rPr lang="ka-GE" sz="1600" dirty="0"/>
              <a:t>მუზეუმის შექმნის იდეა დაიბადა 1961 წელს, როდესაც ფიგერასის ახლადარჩეულმა მერმა მხატვარს თხოვა ქალაქისათვის ერთი სურათის ჩუქება, სალვადორ დალიმ ქალაქისათვის მუზეუმის ჩუქება გადაწყვიტა.</a:t>
            </a:r>
            <a:endParaRPr lang="ru-RU" sz="1600" b="1" dirty="0"/>
          </a:p>
        </p:txBody>
      </p:sp>
      <p:sp>
        <p:nvSpPr>
          <p:cNvPr id="3" name="Объект 2"/>
          <p:cNvSpPr>
            <a:spLocks noGrp="1"/>
          </p:cNvSpPr>
          <p:nvPr>
            <p:ph idx="1"/>
          </p:nvPr>
        </p:nvSpPr>
        <p:spPr>
          <a:xfrm>
            <a:off x="107504" y="2204864"/>
            <a:ext cx="9036496" cy="4653136"/>
          </a:xfrm>
        </p:spPr>
        <p:txBody>
          <a:bodyPr/>
          <a:lstStyle/>
          <a:p>
            <a:endParaRPr lang="ru-RU" dirty="0"/>
          </a:p>
        </p:txBody>
      </p:sp>
      <p:pic>
        <p:nvPicPr>
          <p:cNvPr id="9218" name="Picture 2" descr="C:\Users\USER\Downloads\სალვადორ დალის მუზეუმი, ესპანეთი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4" y="2204864"/>
            <a:ext cx="9118916"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064102"/>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060848"/>
          </a:xfrm>
        </p:spPr>
        <p:txBody>
          <a:bodyPr>
            <a:normAutofit fontScale="90000"/>
          </a:bodyPr>
          <a:lstStyle/>
          <a:p>
            <a:pPr algn="l"/>
            <a:r>
              <a:rPr lang="ka-GE" sz="2000" b="1" dirty="0" smtClean="0"/>
              <a:t/>
            </a:r>
            <a:br>
              <a:rPr lang="ka-GE" sz="2000" b="1" dirty="0" smtClean="0"/>
            </a:br>
            <a:r>
              <a:rPr lang="ka-GE" sz="2000" b="1" dirty="0"/>
              <a:t/>
            </a:r>
            <a:br>
              <a:rPr lang="ka-GE" sz="2000" b="1" dirty="0"/>
            </a:br>
            <a:r>
              <a:rPr lang="ka-GE" sz="2000" b="1" dirty="0" smtClean="0"/>
              <a:t>ბრიტანული მუზეუმი,. ლონდონი</a:t>
            </a:r>
            <a:r>
              <a:rPr lang="ka-GE" sz="2000" b="1" dirty="0"/>
              <a:t/>
            </a:r>
            <a:br>
              <a:rPr lang="ka-GE" sz="2000" b="1" dirty="0"/>
            </a:br>
            <a:r>
              <a:rPr lang="ka-GE" sz="1800" dirty="0"/>
              <a:t>ადამიანის ისტორიისა და კულტურის </a:t>
            </a:r>
            <a:r>
              <a:rPr lang="ka-GE" sz="1800" dirty="0">
                <a:hlinkClick r:id="rId2" tooltip="მუზეუმი"/>
              </a:rPr>
              <a:t>მუზეუმი</a:t>
            </a:r>
            <a:r>
              <a:rPr lang="ka-GE" sz="1800" dirty="0"/>
              <a:t> </a:t>
            </a:r>
            <a:r>
              <a:rPr lang="ka-GE" sz="1800" dirty="0">
                <a:hlinkClick r:id="rId3" tooltip="ლონდონი"/>
              </a:rPr>
              <a:t>ლონდონში</a:t>
            </a:r>
            <a:r>
              <a:rPr lang="ka-GE" sz="1800" dirty="0"/>
              <a:t>, </a:t>
            </a:r>
            <a:r>
              <a:rPr lang="ka-GE" sz="1800" dirty="0" smtClean="0"/>
              <a:t> </a:t>
            </a:r>
            <a:r>
              <a:rPr lang="ka-GE" sz="1800" dirty="0"/>
              <a:t>მსოფლიოს უძველესი მუზეუმი დაარსდა </a:t>
            </a:r>
            <a:r>
              <a:rPr lang="ka-GE" sz="1800" dirty="0">
                <a:hlinkClick r:id="rId4" tooltip="1753"/>
              </a:rPr>
              <a:t>1753</a:t>
            </a:r>
            <a:r>
              <a:rPr lang="ka-GE" sz="1800" dirty="0"/>
              <a:t> წელს და ძირითადად შედგებოდა მეცნიერ-ფიზიკოსი </a:t>
            </a:r>
            <a:r>
              <a:rPr lang="ka-GE" sz="1800" dirty="0">
                <a:hlinkClick r:id="rId5" tooltip="ჰანს სლოანი (ჯერ არაა დაწერილი)"/>
              </a:rPr>
              <a:t>სერ ჰანს სლოანის</a:t>
            </a:r>
            <a:r>
              <a:rPr lang="ka-GE" sz="1800" dirty="0"/>
              <a:t> კოლექციისგან. მუზეუმი საზოგადოებისთვის პირველად გაიხსნა </a:t>
            </a:r>
            <a:r>
              <a:rPr lang="ka-GE" sz="1800" dirty="0">
                <a:hlinkClick r:id="rId6" tooltip="1759"/>
              </a:rPr>
              <a:t>1759</a:t>
            </a:r>
            <a:r>
              <a:rPr lang="ka-GE" sz="1800" dirty="0"/>
              <a:t> </a:t>
            </a:r>
            <a:r>
              <a:rPr lang="ka-GE" sz="1800" dirty="0" smtClean="0"/>
              <a:t>წელს.</a:t>
            </a:r>
            <a:r>
              <a:rPr lang="ka-GE" sz="1800" dirty="0"/>
              <a:t/>
            </a:r>
            <a:br>
              <a:rPr lang="ka-GE" sz="1800" dirty="0"/>
            </a:br>
            <a:r>
              <a:rPr lang="ka-GE" sz="1800" dirty="0"/>
              <a:t>ბრიტანეთის მუზეუმში ინახება რვა მილიონზე მეტი ექსპონატი, რომელიც დოკუმენტური ნივთმტკიცებაა ადამიანთა მოდგმის კულტურის ისტორიისა მისი დასაბამიდან დღემდე. ნიმუშთა დიდი ნაწილი მიწისქვეშა საცავში ინახება საგამოფენო ადგილის უკმარისობის გამო.</a:t>
            </a:r>
            <a:r>
              <a:rPr lang="ka-GE" sz="2000" dirty="0"/>
              <a:t/>
            </a:r>
            <a:br>
              <a:rPr lang="ka-GE" sz="2000" dirty="0"/>
            </a:br>
            <a:r>
              <a:rPr lang="ka-GE" sz="2000" dirty="0"/>
              <a:t/>
            </a:r>
            <a:br>
              <a:rPr lang="ka-GE" sz="2000" dirty="0"/>
            </a:br>
            <a:endParaRPr lang="ru-RU" sz="2000" b="1" dirty="0"/>
          </a:p>
        </p:txBody>
      </p:sp>
      <p:sp>
        <p:nvSpPr>
          <p:cNvPr id="3" name="Объект 2"/>
          <p:cNvSpPr>
            <a:spLocks noGrp="1"/>
          </p:cNvSpPr>
          <p:nvPr>
            <p:ph idx="1"/>
          </p:nvPr>
        </p:nvSpPr>
        <p:spPr>
          <a:xfrm>
            <a:off x="0" y="2132856"/>
            <a:ext cx="9144000" cy="4725144"/>
          </a:xfrm>
        </p:spPr>
        <p:txBody>
          <a:bodyPr/>
          <a:lstStyle/>
          <a:p>
            <a:endParaRPr lang="ru-RU" dirty="0"/>
          </a:p>
        </p:txBody>
      </p:sp>
      <p:pic>
        <p:nvPicPr>
          <p:cNvPr id="14338" name="Picture 2" descr="C:\Users\USER\Downloads\ბრიტანული-მუზეუმი.londoni.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04864"/>
            <a:ext cx="9144000"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000734"/>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01" y="10277"/>
            <a:ext cx="9124799" cy="1772816"/>
          </a:xfrm>
        </p:spPr>
        <p:txBody>
          <a:bodyPr>
            <a:normAutofit fontScale="90000"/>
          </a:bodyPr>
          <a:lstStyle/>
          <a:p>
            <a:pPr algn="l" fontAlgn="base"/>
            <a:r>
              <a:rPr lang="ka-GE" sz="1400" b="1" dirty="0" smtClean="0"/>
              <a:t/>
            </a:r>
            <a:br>
              <a:rPr lang="ka-GE" sz="1400" b="1" dirty="0" smtClean="0"/>
            </a:br>
            <a:r>
              <a:rPr lang="ka-GE" sz="1400" b="1" dirty="0"/>
              <a:t/>
            </a:r>
            <a:br>
              <a:rPr lang="ka-GE" sz="1400" b="1" dirty="0"/>
            </a:br>
            <a:r>
              <a:rPr lang="ka-GE" sz="2200" b="1" dirty="0" smtClean="0"/>
              <a:t>სამეფო </a:t>
            </a:r>
            <a:r>
              <a:rPr lang="ka-GE" sz="2200" b="1" dirty="0"/>
              <a:t>ონტარიოს მუზეუმი</a:t>
            </a:r>
            <a:r>
              <a:rPr lang="ka-GE" sz="1400" b="1" dirty="0"/>
              <a:t/>
            </a:r>
            <a:br>
              <a:rPr lang="ka-GE" sz="1400" b="1" dirty="0"/>
            </a:br>
            <a:r>
              <a:rPr lang="ka-GE" sz="1800" dirty="0"/>
              <a:t>სამეფო ონტარიოს მუზეუმი, არის ხელოვნების, მსოფლიო კულტურისა და ბუნებრივი ისტორიის მუზეუმი. ეს არის ერთ – ერთი უდიდესი მუზეუმი ჩრდილოეთ ამერიკაში და ყოველწლიურად მილიონზე მეტი ვიზიტორი </a:t>
            </a:r>
            <a:r>
              <a:rPr lang="ka-GE" sz="1800" dirty="0" smtClean="0"/>
              <a:t>იზიდავს,კანადის </a:t>
            </a:r>
            <a:r>
              <a:rPr lang="ka-GE" sz="1800" dirty="0"/>
              <a:t>ხელოვნების მეორე უდიდესი მუზეუმია.</a:t>
            </a:r>
            <a:br>
              <a:rPr lang="ka-GE" sz="1800" dirty="0"/>
            </a:br>
            <a:r>
              <a:rPr lang="ka-GE" sz="1800" dirty="0" smtClean="0"/>
              <a:t>სამეფო </a:t>
            </a:r>
            <a:r>
              <a:rPr lang="ka-GE" sz="1800" dirty="0"/>
              <a:t>ონტარიოს მუზეუმი დაარსდა 1912 წელს და შეიცავს 6 მილიონი ნივთის </a:t>
            </a:r>
            <a:r>
              <a:rPr lang="ka-GE" sz="1800" dirty="0" smtClean="0"/>
              <a:t>კრებულს. მუზეუმი ტორონტოს </a:t>
            </a:r>
            <a:r>
              <a:rPr lang="ka-GE" sz="1800" dirty="0"/>
              <a:t>ყველაზე კონცეპტუალური ღირშესანიშნაობაა.</a:t>
            </a:r>
            <a:r>
              <a:rPr lang="ka-GE" sz="1400" dirty="0"/>
              <a:t/>
            </a:r>
            <a:br>
              <a:rPr lang="ka-GE" sz="1400" dirty="0"/>
            </a:br>
            <a:r>
              <a:rPr lang="ka-GE" sz="1400" dirty="0"/>
              <a:t/>
            </a:r>
            <a:br>
              <a:rPr lang="ka-GE" sz="1400" dirty="0"/>
            </a:br>
            <a:endParaRPr lang="ru-RU" sz="1400" dirty="0"/>
          </a:p>
        </p:txBody>
      </p:sp>
      <p:sp>
        <p:nvSpPr>
          <p:cNvPr id="3" name="Объект 2"/>
          <p:cNvSpPr>
            <a:spLocks noGrp="1"/>
          </p:cNvSpPr>
          <p:nvPr>
            <p:ph idx="1"/>
          </p:nvPr>
        </p:nvSpPr>
        <p:spPr>
          <a:xfrm>
            <a:off x="0" y="1556792"/>
            <a:ext cx="9144000" cy="5301208"/>
          </a:xfrm>
        </p:spPr>
        <p:txBody>
          <a:bodyPr/>
          <a:lstStyle/>
          <a:p>
            <a:endParaRPr lang="ru-RU" dirty="0"/>
          </a:p>
        </p:txBody>
      </p:sp>
      <p:pic>
        <p:nvPicPr>
          <p:cNvPr id="5122" name="Picture 2" descr="C:\Users\USER\Desktop\dostoprimechatelnostitoronto_CFAFB45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16"/>
            <a:ext cx="9124799" cy="505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498791"/>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160240"/>
          </a:xfrm>
        </p:spPr>
        <p:txBody>
          <a:bodyPr>
            <a:normAutofit fontScale="90000"/>
          </a:bodyPr>
          <a:lstStyle/>
          <a:p>
            <a:pPr algn="l" fontAlgn="base"/>
            <a:r>
              <a:rPr lang="ka-GE" sz="2000" dirty="0" smtClean="0"/>
              <a:t/>
            </a:r>
            <a:br>
              <a:rPr lang="ka-GE" sz="2000" dirty="0" smtClean="0"/>
            </a:br>
            <a:r>
              <a:rPr lang="ka-GE" sz="2000" dirty="0"/>
              <a:t/>
            </a:r>
            <a:br>
              <a:rPr lang="ka-GE" sz="2000" dirty="0"/>
            </a:br>
            <a:r>
              <a:rPr lang="ka-GE" sz="2000" b="1" dirty="0" smtClean="0"/>
              <a:t>მუზეუმი მეცნიერების სამყარო </a:t>
            </a:r>
            <a:r>
              <a:rPr lang="ka-GE" sz="2000" dirty="0" smtClean="0"/>
              <a:t/>
            </a:r>
            <a:br>
              <a:rPr lang="ka-GE" sz="2000" dirty="0" smtClean="0"/>
            </a:br>
            <a:r>
              <a:rPr lang="ka-GE" sz="1600" dirty="0"/>
              <a:t>შენობა აშენდა 1986 წელს, როგორც ექსპო </a:t>
            </a:r>
            <a:r>
              <a:rPr lang="ka-GE" sz="1600" dirty="0" smtClean="0"/>
              <a:t>. </a:t>
            </a:r>
            <a:r>
              <a:rPr lang="ka-GE" sz="1600" dirty="0"/>
              <a:t>შემდეგ </a:t>
            </a:r>
            <a:r>
              <a:rPr lang="ka-GE" sz="1600" dirty="0" smtClean="0"/>
              <a:t> შექიმნა </a:t>
            </a:r>
            <a:r>
              <a:rPr lang="ka-GE" sz="1600" dirty="0"/>
              <a:t>მეცნიერების სამყარო.</a:t>
            </a:r>
            <a:br>
              <a:rPr lang="ka-GE" sz="1600" dirty="0"/>
            </a:br>
            <a:r>
              <a:rPr lang="ka-GE" sz="1600" dirty="0"/>
              <a:t>ეს არის მინი ქალაქი, </a:t>
            </a:r>
            <a:r>
              <a:rPr lang="ka-GE" sz="1600" dirty="0" smtClean="0"/>
              <a:t>რომელითაც </a:t>
            </a:r>
            <a:r>
              <a:rPr lang="ka-GE" sz="1600" dirty="0"/>
              <a:t>შეუძლია დაინტერესდეს სხვადასხვა ასაკობრივი კატეგორიის ადამიანები. ჯამში სულ 6 გალერეა პავილია, რომელთაგან თითოეული სპეციალურ თემას ეძღვნება. დღის განმავლობაში, ვიზიტორებისთვის </a:t>
            </a:r>
            <a:r>
              <a:rPr lang="ka-GE" sz="1600" dirty="0" smtClean="0"/>
              <a:t>ტარდება </a:t>
            </a:r>
            <a:r>
              <a:rPr lang="ka-GE" sz="1600" dirty="0"/>
              <a:t>სხვადასხვა საგანმანათლებლო პროგრამა, რაც საშუალებას გაძლევთ გაეცნოთ უამრავ საინტერესო </a:t>
            </a:r>
            <a:r>
              <a:rPr lang="ka-GE" sz="1600" dirty="0" smtClean="0"/>
              <a:t>რამეს </a:t>
            </a:r>
            <a:r>
              <a:rPr lang="ka-GE" sz="1600" dirty="0"/>
              <a:t>იმ ტექნიკურ და ფიზიკურ სფეროებზე, რომლებიც მნიშვნელოვან როლს თამაშობენ ჩვენს ცხოვრებაში.</a:t>
            </a:r>
            <a:br>
              <a:rPr lang="ka-GE" sz="1600" dirty="0"/>
            </a:br>
            <a:r>
              <a:rPr lang="ka-GE" sz="1600" dirty="0"/>
              <a:t>მეცნიერების სამყარო თანამედროვე სამყაროს აღქმის განსახიერებაა და ის ნამდვილად იმსახურებს </a:t>
            </a:r>
            <a:r>
              <a:rPr lang="ka-GE" sz="1600" dirty="0" smtClean="0"/>
              <a:t> </a:t>
            </a:r>
            <a:r>
              <a:rPr lang="ka-GE" sz="1600" dirty="0"/>
              <a:t>ყურადღებას.</a:t>
            </a:r>
            <a:r>
              <a:rPr lang="ka-GE" sz="2000" dirty="0"/>
              <a:t/>
            </a:r>
            <a:br>
              <a:rPr lang="ka-GE" sz="2000" dirty="0"/>
            </a:br>
            <a:endParaRPr lang="ru-RU" sz="2000" dirty="0"/>
          </a:p>
        </p:txBody>
      </p:sp>
      <p:pic>
        <p:nvPicPr>
          <p:cNvPr id="4" name="Kalimba.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230688" y="4081463"/>
            <a:ext cx="609600" cy="609600"/>
          </a:xfrm>
        </p:spPr>
      </p:pic>
      <p:pic>
        <p:nvPicPr>
          <p:cNvPr id="3074" name="Picture 2" descr="C:\Users\USER\Desktop\мир-науки-Ванкувер-1024x598.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04864"/>
            <a:ext cx="9144000" cy="4618044"/>
          </a:xfrm>
          <a:prstGeom prst="rect">
            <a:avLst/>
          </a:prstGeom>
          <a:noFill/>
          <a:extLst>
            <a:ext uri="{909E8E84-426E-40DD-AFC4-6F175D3DCCD1}">
              <a14:hiddenFill xmlns:a14="http://schemas.microsoft.com/office/drawing/2010/main">
                <a:solidFill>
                  <a:srgbClr val="FFFFFF"/>
                </a:solidFill>
              </a14:hiddenFill>
            </a:ext>
          </a:extLst>
        </p:spPr>
      </p:pic>
      <p:pic>
        <p:nvPicPr>
          <p:cNvPr id="5" name="Kalim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69684389"/>
      </p:ext>
    </p:extLst>
  </p:cSld>
  <p:clrMapOvr>
    <a:masterClrMapping/>
  </p:clrMapOvr>
  <mc:AlternateContent xmlns:mc="http://schemas.openxmlformats.org/markup-compatibility/2006" xmlns:p14="http://schemas.microsoft.com/office/powerpoint/2010/main">
    <mc:Choice Requires="p14">
      <p:transition spd="slow" p14:dur="3750" advTm="30000"/>
    </mc:Choice>
    <mc:Fallback xmlns="">
      <p:transition spd="slow" advTm="3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060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91" y="0"/>
            <a:ext cx="9108009" cy="1484784"/>
          </a:xfrm>
        </p:spPr>
        <p:txBody>
          <a:bodyPr>
            <a:normAutofit fontScale="90000"/>
          </a:bodyPr>
          <a:lstStyle/>
          <a:p>
            <a:pPr algn="l"/>
            <a:r>
              <a:rPr lang="ka-GE" sz="2000" b="1" dirty="0" smtClean="0"/>
              <a:t>თანამედროვე ხელოვნების გალერეა</a:t>
            </a:r>
            <a:r>
              <a:rPr lang="ka-GE" sz="2000" b="1" smtClean="0"/>
              <a:t>.  გრაცი-ავსტრია</a:t>
            </a:r>
            <a:r>
              <a:rPr lang="ka-GE" sz="2000" b="1" dirty="0" smtClean="0"/>
              <a:t/>
            </a:r>
            <a:br>
              <a:rPr lang="ka-GE" sz="2000" b="1" dirty="0" smtClean="0"/>
            </a:br>
            <a:r>
              <a:rPr lang="ka-GE" sz="1800" dirty="0"/>
              <a:t>თანამედროვე ხელოვნების მუზეუმი </a:t>
            </a:r>
            <a:r>
              <a:rPr lang="ka-GE" sz="1800" dirty="0" smtClean="0"/>
              <a:t>ავსტრიის </a:t>
            </a:r>
            <a:r>
              <a:rPr lang="ka-GE" sz="1800" dirty="0"/>
              <a:t>ქალაქ გრაზში მდებარეობს. მოდერნისტული შენობა 1960-იან წლებში აშენდა და ადგილობრივებისა და ტურისტების ყურადღება მაშინვე მიიპყრო. მუზეუმს ადგილობრივები ხშირად „მეგობრულ უცხოპლანეტელს“ უწოდებენ. შენობა განსაკუთრებით ლამაზი სპეციალური განათებების მეშვეობითა, რომლებიც ღამე ირთვება</a:t>
            </a:r>
            <a:r>
              <a:rPr lang="ka-GE" sz="2000" dirty="0"/>
              <a:t>.</a:t>
            </a:r>
            <a:endParaRPr lang="ru-RU" sz="2000" b="1" dirty="0"/>
          </a:p>
        </p:txBody>
      </p:sp>
      <p:pic>
        <p:nvPicPr>
          <p:cNvPr id="4" name="Kalimba.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557588"/>
            <a:ext cx="609600" cy="609600"/>
          </a:xfrm>
        </p:spPr>
      </p:pic>
      <p:pic>
        <p:nvPicPr>
          <p:cNvPr id="19458" name="Picture 2" descr="C:\Users\USER\Downloads\თანამედროვე ხელოვნების გალერეა. ავსტრია.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91" y="1512167"/>
            <a:ext cx="9108009" cy="5373217"/>
          </a:xfrm>
          <a:prstGeom prst="rect">
            <a:avLst/>
          </a:prstGeom>
          <a:noFill/>
          <a:extLst>
            <a:ext uri="{909E8E84-426E-40DD-AFC4-6F175D3DCCD1}">
              <a14:hiddenFill xmlns:a14="http://schemas.microsoft.com/office/drawing/2010/main">
                <a:solidFill>
                  <a:srgbClr val="FFFFFF"/>
                </a:solidFill>
              </a14:hiddenFill>
            </a:ext>
          </a:extLst>
        </p:spPr>
      </p:pic>
      <p:pic>
        <p:nvPicPr>
          <p:cNvPr id="5" name="Kalim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ellipse">
            <a:avLst/>
          </a:prstGeom>
          <a:ln>
            <a:noFill/>
          </a:ln>
          <a:effectLst>
            <a:softEdge rad="112500"/>
          </a:effectLst>
        </p:spPr>
      </p:pic>
    </p:spTree>
    <p:extLst>
      <p:ext uri="{BB962C8B-B14F-4D97-AF65-F5344CB8AC3E}">
        <p14:creationId xmlns:p14="http://schemas.microsoft.com/office/powerpoint/2010/main" val="388957653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060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676"/>
            <a:ext cx="9144000" cy="2439564"/>
          </a:xfrm>
        </p:spPr>
        <p:txBody>
          <a:bodyPr>
            <a:normAutofit fontScale="90000"/>
          </a:bodyPr>
          <a:lstStyle/>
          <a:p>
            <a:pPr algn="l"/>
            <a:r>
              <a:rPr lang="ka-GE" sz="2000" b="1" dirty="0" smtClean="0"/>
              <a:t>ერმიტაჟი. სანკტ-პეტერბურგი-რუსეთი</a:t>
            </a:r>
            <a:br>
              <a:rPr lang="ka-GE" sz="2000" b="1" dirty="0" smtClean="0"/>
            </a:br>
            <a:r>
              <a:rPr lang="ka-GE" sz="1800" dirty="0" smtClean="0"/>
              <a:t>მსოფლიოს </a:t>
            </a:r>
            <a:r>
              <a:rPr lang="ka-GE" sz="1800" dirty="0"/>
              <a:t>ერთ-ერთი </a:t>
            </a:r>
            <a:r>
              <a:rPr lang="ka-GE" sz="1800" dirty="0" smtClean="0"/>
              <a:t>უმსხვილესი </a:t>
            </a:r>
            <a:r>
              <a:rPr lang="ka-GE" sz="1800" dirty="0"/>
              <a:t>კულტურის, ისტორიისა და ხელოვნების </a:t>
            </a:r>
            <a:r>
              <a:rPr lang="ka-GE" sz="1800" dirty="0" smtClean="0"/>
              <a:t>მუზეუმია. იგი წარმოადგენს </a:t>
            </a:r>
            <a:r>
              <a:rPr lang="ka-GE" sz="1800" dirty="0"/>
              <a:t>სახელმწიფო მნიშვნელობის ხელოვნებისა და კულტურის ძეგლების საცავს. </a:t>
            </a:r>
            <a:r>
              <a:rPr lang="ka-GE" sz="1800" dirty="0" smtClean="0"/>
              <a:t> </a:t>
            </a:r>
            <a:r>
              <a:rPr lang="ka-GE" sz="1800" dirty="0"/>
              <a:t>უმნიშვნელოვანესია </a:t>
            </a:r>
            <a:r>
              <a:rPr lang="ka-GE" sz="1800" dirty="0">
                <a:hlinkClick r:id="rId2" tooltip="მიქელანჯელო"/>
              </a:rPr>
              <a:t>მიქელანჯელოს</a:t>
            </a:r>
            <a:r>
              <a:rPr lang="ka-GE" sz="1800" dirty="0"/>
              <a:t>, </a:t>
            </a:r>
            <a:r>
              <a:rPr lang="ka-GE" sz="1800" dirty="0">
                <a:hlinkClick r:id="rId3" tooltip="ლეონარდო და ვინჩი"/>
              </a:rPr>
              <a:t>ლეონარდოს</a:t>
            </a:r>
            <a:r>
              <a:rPr lang="ka-GE" sz="1800" dirty="0"/>
              <a:t>, </a:t>
            </a:r>
            <a:r>
              <a:rPr lang="ka-GE" sz="1800" dirty="0">
                <a:hlinkClick r:id="rId4" tooltip="რუბენსი, პიტერ პაულ"/>
              </a:rPr>
              <a:t>რუბენსის</a:t>
            </a:r>
            <a:r>
              <a:rPr lang="ka-GE" sz="1800" dirty="0"/>
              <a:t>, </a:t>
            </a:r>
            <a:r>
              <a:rPr lang="ka-GE" sz="1800" dirty="0">
                <a:hlinkClick r:id="rId5" tooltip="ვან-დეიკი, ანტონის (ჯერ არაა დაწერილი)"/>
              </a:rPr>
              <a:t>ვან-დეიკის</a:t>
            </a:r>
            <a:r>
              <a:rPr lang="ka-GE" sz="1800" dirty="0"/>
              <a:t>, </a:t>
            </a:r>
            <a:r>
              <a:rPr lang="ka-GE" sz="1800" dirty="0">
                <a:hlinkClick r:id="rId6" tooltip="რემბრანდტი"/>
              </a:rPr>
              <a:t>რემბრანდტის</a:t>
            </a:r>
            <a:r>
              <a:rPr lang="ka-GE" sz="1800" dirty="0" smtClean="0"/>
              <a:t>,</a:t>
            </a:r>
            <a:r>
              <a:rPr lang="ka-GE" sz="1800" dirty="0"/>
              <a:t> </a:t>
            </a:r>
            <a:r>
              <a:rPr lang="ka-GE" sz="1800" dirty="0">
                <a:hlinkClick r:id="rId7" tooltip="ლორენი, კლოდ (ჯერ არაა დაწერილი)"/>
              </a:rPr>
              <a:t>კლოდ ლორენის</a:t>
            </a:r>
            <a:r>
              <a:rPr lang="ka-GE" sz="1800" dirty="0"/>
              <a:t>, </a:t>
            </a:r>
            <a:r>
              <a:rPr lang="ka-GE" sz="1800" dirty="0">
                <a:hlinkClick r:id="rId8" tooltip="ვატო, ანტუან (ჯერ არაა დაწერილი)"/>
              </a:rPr>
              <a:t>ვატოს</a:t>
            </a:r>
            <a:r>
              <a:rPr lang="ka-GE" sz="1800" dirty="0"/>
              <a:t>,  </a:t>
            </a:r>
            <a:r>
              <a:rPr lang="ka-GE" sz="1800" dirty="0">
                <a:hlinkClick r:id="rId9" tooltip="ვან-გოგი, ვინსენტ"/>
              </a:rPr>
              <a:t>ვან-გოგის</a:t>
            </a:r>
            <a:r>
              <a:rPr lang="ka-GE" sz="1800" dirty="0"/>
              <a:t>, </a:t>
            </a:r>
            <a:r>
              <a:rPr lang="ka-GE" sz="1800" dirty="0">
                <a:hlinkClick r:id="rId10" tooltip="გოგენი, პოლ"/>
              </a:rPr>
              <a:t>გოგენის</a:t>
            </a:r>
            <a:r>
              <a:rPr lang="ka-GE" sz="1800" dirty="0"/>
              <a:t>, </a:t>
            </a:r>
            <a:r>
              <a:rPr lang="ka-GE" sz="1800" dirty="0" smtClean="0"/>
              <a:t>პიკასოს,</a:t>
            </a:r>
            <a:r>
              <a:rPr lang="ka-GE" sz="1800" dirty="0"/>
              <a:t> </a:t>
            </a:r>
            <a:r>
              <a:rPr lang="ka-GE" sz="1800" dirty="0">
                <a:hlinkClick r:id="rId11" tooltip="მატისი, ანრი"/>
              </a:rPr>
              <a:t>მატისის</a:t>
            </a:r>
            <a:r>
              <a:rPr lang="ka-GE" sz="1800" dirty="0"/>
              <a:t> </a:t>
            </a:r>
            <a:r>
              <a:rPr lang="ka-GE" sz="1800" dirty="0" smtClean="0"/>
              <a:t> და სხვათა ნამუშევრები</a:t>
            </a:r>
            <a:r>
              <a:rPr lang="ka-GE" sz="1800" dirty="0"/>
              <a:t>. თუმცა აქ სანახავი გაცილებით მეტია - მათ შორის </a:t>
            </a:r>
            <a:r>
              <a:rPr lang="ka-GE" sz="1800" dirty="0" smtClean="0">
                <a:hlinkClick r:id="rId12" tooltip="რუსეთის იმპერიის რეგალია (ჯერ არაა დაწერილი)"/>
              </a:rPr>
              <a:t>რუსეთის იმპერიის რეგალია</a:t>
            </a:r>
            <a:r>
              <a:rPr lang="ka-GE" sz="1800" dirty="0"/>
              <a:t>, </a:t>
            </a:r>
            <a:r>
              <a:rPr lang="ka-GE" sz="1800" dirty="0">
                <a:hlinkClick r:id="rId13" tooltip="ფაბერჟე"/>
              </a:rPr>
              <a:t>ფაბერჟეს</a:t>
            </a:r>
            <a:r>
              <a:rPr lang="ka-GE" sz="1800" dirty="0"/>
              <a:t> სამკაულების საუცხოო კოლექცია და შთამბეჭდავი უძველესი </a:t>
            </a:r>
            <a:r>
              <a:rPr lang="ka-GE" sz="1800" dirty="0" smtClean="0"/>
              <a:t>ოქროს ნაკეთობათა ნიმუშები. </a:t>
            </a:r>
            <a:r>
              <a:rPr lang="ka-GE" sz="1800" dirty="0" smtClean="0">
                <a:hlinkClick r:id="rId14" tooltip="ეკატერინე დიდი"/>
              </a:rPr>
              <a:t>ეკატერინე </a:t>
            </a:r>
            <a:r>
              <a:rPr lang="ka-GE" sz="1800" dirty="0">
                <a:hlinkClick r:id="rId14" tooltip="ეკატერინე დიდი"/>
              </a:rPr>
              <a:t>დიდმა</a:t>
            </a:r>
            <a:r>
              <a:rPr lang="ka-GE" sz="1800" dirty="0"/>
              <a:t> მუზეუმის შექმნის საქმე </a:t>
            </a:r>
            <a:r>
              <a:rPr lang="ka-GE" sz="1800" dirty="0">
                <a:hlinkClick r:id="rId15" tooltip="ევროპა"/>
              </a:rPr>
              <a:t>ევროპაში</a:t>
            </a:r>
            <a:r>
              <a:rPr lang="ka-GE" sz="1800" dirty="0"/>
              <a:t> 250 ფერწერული ტილოს შესყიდვით წამოიწყო </a:t>
            </a:r>
            <a:r>
              <a:rPr lang="ka-GE" sz="1800" dirty="0">
                <a:hlinkClick r:id="rId16" tooltip="1764"/>
              </a:rPr>
              <a:t>1764</a:t>
            </a:r>
            <a:r>
              <a:rPr lang="ka-GE" sz="1800" dirty="0"/>
              <a:t> </a:t>
            </a:r>
            <a:r>
              <a:rPr lang="ka-GE" sz="1800" dirty="0" smtClean="0"/>
              <a:t>წელს.</a:t>
            </a:r>
            <a:endParaRPr lang="ru-RU" sz="2000" b="1" dirty="0"/>
          </a:p>
        </p:txBody>
      </p:sp>
      <p:sp>
        <p:nvSpPr>
          <p:cNvPr id="3" name="Объект 2"/>
          <p:cNvSpPr>
            <a:spLocks noGrp="1"/>
          </p:cNvSpPr>
          <p:nvPr>
            <p:ph idx="1"/>
          </p:nvPr>
        </p:nvSpPr>
        <p:spPr>
          <a:xfrm>
            <a:off x="179512" y="2420889"/>
            <a:ext cx="8506686" cy="4248471"/>
          </a:xfrm>
        </p:spPr>
        <p:txBody>
          <a:bodyPr/>
          <a:lstStyle/>
          <a:p>
            <a:endParaRPr lang="ru-RU" dirty="0"/>
          </a:p>
        </p:txBody>
      </p:sp>
      <p:pic>
        <p:nvPicPr>
          <p:cNvPr id="23554" name="Picture 2" descr="C:\Users\USER\Downloads\ermitaji.ruseti.sanqt-peterburgi (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420888"/>
            <a:ext cx="9144000" cy="443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48068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144001" cy="2321496"/>
          </a:xfrm>
        </p:spPr>
        <p:txBody>
          <a:bodyPr>
            <a:normAutofit fontScale="90000"/>
          </a:bodyPr>
          <a:lstStyle/>
          <a:p>
            <a:pPr algn="l"/>
            <a:r>
              <a:rPr lang="ka-GE" sz="2200" b="1" dirty="0" smtClean="0"/>
              <a:t>ვატიკანის მუზეუმი</a:t>
            </a:r>
            <a:r>
              <a:rPr lang="ka-GE" sz="2400" b="1" dirty="0" smtClean="0"/>
              <a:t/>
            </a:r>
            <a:br>
              <a:rPr lang="ka-GE" sz="2400" b="1" dirty="0" smtClean="0"/>
            </a:br>
            <a:r>
              <a:rPr lang="ka-GE" sz="1800" dirty="0" smtClean="0"/>
              <a:t>მსოფლიოში ერთ-ერთი უდიდესი მუზეუმი </a:t>
            </a:r>
            <a:r>
              <a:rPr lang="ka-GE" sz="1800" dirty="0"/>
              <a:t>მდებარეობს </a:t>
            </a:r>
            <a:r>
              <a:rPr lang="ka-GE" sz="1800" dirty="0" smtClean="0">
                <a:hlinkClick r:id="rId2" tooltip="ვატიკანი"/>
              </a:rPr>
              <a:t>ვატიკანში</a:t>
            </a:r>
            <a:r>
              <a:rPr lang="ka-GE" sz="1800" dirty="0" smtClean="0"/>
              <a:t>, რომელიც დაარსა</a:t>
            </a:r>
            <a:r>
              <a:rPr lang="ka-GE" sz="1800" dirty="0"/>
              <a:t> </a:t>
            </a:r>
            <a:r>
              <a:rPr lang="ka-GE" sz="1800" dirty="0">
                <a:hlinkClick r:id="rId3" tooltip="რომის პაპი"/>
              </a:rPr>
              <a:t>რომის პაპმა</a:t>
            </a:r>
            <a:r>
              <a:rPr lang="ka-GE" sz="1800" dirty="0"/>
              <a:t> </a:t>
            </a:r>
            <a:r>
              <a:rPr lang="ka-GE" sz="1800" dirty="0">
                <a:hlinkClick r:id="rId4" tooltip="იულიუს II"/>
              </a:rPr>
              <a:t>იულიუს </a:t>
            </a:r>
            <a:r>
              <a:rPr lang="en-US" sz="1800" dirty="0">
                <a:hlinkClick r:id="rId4" tooltip="იულიუს II"/>
              </a:rPr>
              <a:t>II</a:t>
            </a:r>
            <a:r>
              <a:rPr lang="en-US" sz="1800" dirty="0"/>
              <a:t>-</a:t>
            </a:r>
            <a:r>
              <a:rPr lang="ka-GE" sz="1800" dirty="0"/>
              <a:t>მ </a:t>
            </a:r>
            <a:r>
              <a:rPr lang="en-US" sz="1800" dirty="0">
                <a:hlinkClick r:id="rId5" tooltip="XVI საუკუნე"/>
              </a:rPr>
              <a:t>XVI </a:t>
            </a:r>
            <a:r>
              <a:rPr lang="ka-GE" sz="1800" dirty="0">
                <a:hlinkClick r:id="rId5" tooltip="XVI საუკუნე"/>
              </a:rPr>
              <a:t>საუკუნეში</a:t>
            </a:r>
            <a:r>
              <a:rPr lang="ka-GE" sz="1800" dirty="0" smtClean="0"/>
              <a:t>. </a:t>
            </a:r>
            <a:r>
              <a:rPr lang="ka-GE" sz="1800" dirty="0"/>
              <a:t>მიუხედავად იმისა, რომ ამდენი წლის განმავლობაში ვატიკანის მუზეუმს ხშირად ძარცვავდნენ, ხშირად ზარალდებოდა ომის გამო, </a:t>
            </a:r>
            <a:r>
              <a:rPr lang="ka-GE" sz="1800" dirty="0" smtClean="0"/>
              <a:t>მიუხედავად  ამისა ის მაინც ერთ-ერთი </a:t>
            </a:r>
            <a:r>
              <a:rPr lang="ka-GE" sz="1800" dirty="0"/>
              <a:t>საუკეთესო და უდიდესი ისტორიის მქონე მუზეუმია. ყოველთვის ემატებოდა და </a:t>
            </a:r>
            <a:r>
              <a:rPr lang="ka-GE" sz="1800" dirty="0" smtClean="0"/>
              <a:t> ივსებოდა ახალი კოლექციებით, </a:t>
            </a:r>
            <a:r>
              <a:rPr lang="ka-GE" sz="1800" dirty="0"/>
              <a:t>დაწყებული რენესანსის ეპოქიდან</a:t>
            </a:r>
            <a:r>
              <a:rPr lang="ka-GE" sz="2400" dirty="0"/>
              <a:t>. </a:t>
            </a:r>
            <a:r>
              <a:rPr lang="ka-GE" sz="1800" dirty="0" smtClean="0"/>
              <a:t>იგი  </a:t>
            </a:r>
            <a:r>
              <a:rPr lang="ka-GE" sz="1800" dirty="0"/>
              <a:t>ერთ-ერთი ყველაზე ფართო კომპლექსის მქონე მუზეუმია მთელი მსოფლიოს მასშტაბით. განსაკუთრებული ყურადღება უნდა მივაქციოთ პინაკოთეკას, პიუს-კლემენტის, რაფაელის და სიქსტის კაპელას განყოფილებებს</a:t>
            </a:r>
            <a:r>
              <a:rPr lang="ka-GE" sz="1800" dirty="0" smtClean="0"/>
              <a:t>.  </a:t>
            </a:r>
            <a:endParaRPr lang="ru-RU" sz="1800" b="1" dirty="0"/>
          </a:p>
        </p:txBody>
      </p:sp>
      <p:pic>
        <p:nvPicPr>
          <p:cNvPr id="11267" name="Picture 3" descr="C:\Users\USER\Downloads\ვატიკანის-მუზეუმი (1).jpg"/>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12078" y="2420888"/>
            <a:ext cx="9131922" cy="442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99283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24049" cy="1844824"/>
          </a:xfrm>
        </p:spPr>
        <p:txBody>
          <a:bodyPr>
            <a:normAutofit fontScale="90000"/>
          </a:bodyPr>
          <a:lstStyle/>
          <a:p>
            <a:pPr algn="l"/>
            <a:r>
              <a:rPr lang="ka-GE" sz="2000" b="1" dirty="0" smtClean="0"/>
              <a:t>პრადოს მუზეუმი. მადრიდი-ესპანეთი</a:t>
            </a:r>
            <a:r>
              <a:rPr lang="ka-GE" sz="2000" dirty="0" smtClean="0"/>
              <a:t/>
            </a:r>
            <a:br>
              <a:rPr lang="ka-GE" sz="2000" dirty="0" smtClean="0"/>
            </a:br>
            <a:r>
              <a:rPr lang="ka-GE" sz="1600" dirty="0" smtClean="0"/>
              <a:t>პრადოს მუზეუმში მე-14-დან </a:t>
            </a:r>
            <a:r>
              <a:rPr lang="ka-GE" sz="1600" dirty="0"/>
              <a:t>მე-19 საუკუნეებამდე ევროპული ხელოვნების </a:t>
            </a:r>
            <a:r>
              <a:rPr lang="ka-GE" sz="1600" dirty="0">
                <a:hlinkClick r:id="rId2" tooltip="მსოფლიო"/>
              </a:rPr>
              <a:t>მსოფლიოში</a:t>
            </a:r>
            <a:r>
              <a:rPr lang="ka-GE" sz="1600" dirty="0"/>
              <a:t> საუკეთესო კოლექციაა </a:t>
            </a:r>
            <a:r>
              <a:rPr lang="ka-GE" sz="1600" dirty="0" smtClean="0"/>
              <a:t>მოთავსებული. მუზეუმს</a:t>
            </a:r>
            <a:r>
              <a:rPr lang="ka-GE" sz="1600" dirty="0"/>
              <a:t> </a:t>
            </a:r>
            <a:r>
              <a:rPr lang="ka-GE" sz="1600" dirty="0">
                <a:hlinkClick r:id="rId3" tooltip="ელ გრეკო, დომენიკო (ჯერ არაა დაწერილი)"/>
              </a:rPr>
              <a:t>ელ გრეკოს</a:t>
            </a:r>
            <a:r>
              <a:rPr lang="ka-GE" sz="1600" dirty="0"/>
              <a:t>, </a:t>
            </a:r>
            <a:r>
              <a:rPr lang="ka-GE" sz="1600" dirty="0">
                <a:hlinkClick r:id="rId4" tooltip="რუბენსი"/>
              </a:rPr>
              <a:t>რუბენსის</a:t>
            </a:r>
            <a:r>
              <a:rPr lang="ka-GE" sz="1600" dirty="0"/>
              <a:t>, </a:t>
            </a:r>
            <a:r>
              <a:rPr lang="ka-GE" sz="1600" dirty="0">
                <a:hlinkClick r:id="rId5" tooltip="რაფაელი"/>
              </a:rPr>
              <a:t>რაფაელის</a:t>
            </a:r>
            <a:r>
              <a:rPr lang="ka-GE" sz="1600" dirty="0"/>
              <a:t>, </a:t>
            </a:r>
            <a:r>
              <a:rPr lang="ka-GE" sz="1600" dirty="0">
                <a:hlinkClick r:id="rId6" tooltip="ტიციანი"/>
              </a:rPr>
              <a:t>ტიციანის</a:t>
            </a:r>
            <a:r>
              <a:rPr lang="ka-GE" sz="1600" dirty="0"/>
              <a:t>, </a:t>
            </a:r>
            <a:r>
              <a:rPr lang="ka-GE" sz="1600" dirty="0">
                <a:hlinkClick r:id="rId7" tooltip="მურილიო, ბართოლომეო ესტებან (ჯერ არაა დაწერილი)"/>
              </a:rPr>
              <a:t>ბართოლომეო ესტებან მურილიოს</a:t>
            </a:r>
            <a:r>
              <a:rPr lang="ka-GE" sz="1600" dirty="0"/>
              <a:t> შედევრების ბრწყინვალე კოლექცია აქვს. აქვეა ასევე მელოცო და ფორლის, </a:t>
            </a:r>
            <a:r>
              <a:rPr lang="ka-GE" sz="1600" dirty="0">
                <a:hlinkClick r:id="rId8" tooltip="ბოტიჩელი"/>
              </a:rPr>
              <a:t>ბოტიჩელის</a:t>
            </a:r>
            <a:r>
              <a:rPr lang="ka-GE" sz="1600" dirty="0"/>
              <a:t>, </a:t>
            </a:r>
            <a:r>
              <a:rPr lang="ka-GE" sz="1600" dirty="0">
                <a:hlinkClick r:id="rId9" tooltip="კარავაჯო"/>
              </a:rPr>
              <a:t>კარავაჯოს</a:t>
            </a:r>
            <a:r>
              <a:rPr lang="ka-GE" sz="1600" dirty="0"/>
              <a:t>, </a:t>
            </a:r>
            <a:r>
              <a:rPr lang="ka-GE" sz="1600" dirty="0">
                <a:hlinkClick r:id="rId10" tooltip="დიურერი, ალბრეხტ"/>
              </a:rPr>
              <a:t>ალბრეხტ დიურერის</a:t>
            </a:r>
            <a:r>
              <a:rPr lang="ka-GE" sz="1600" dirty="0"/>
              <a:t>, </a:t>
            </a:r>
            <a:r>
              <a:rPr lang="ka-GE" sz="1600" dirty="0">
                <a:hlinkClick r:id="rId11" tooltip="რემბრანდტი"/>
              </a:rPr>
              <a:t>რემბრანდტის</a:t>
            </a:r>
            <a:r>
              <a:rPr lang="ka-GE" sz="1600" dirty="0"/>
              <a:t>, </a:t>
            </a:r>
            <a:r>
              <a:rPr lang="ka-GE" sz="1600" dirty="0">
                <a:hlinkClick r:id="rId12" tooltip="ვერონეზე, პაოლო (ჯერ არაა დაწერილი)"/>
              </a:rPr>
              <a:t>ვერონეზეს</a:t>
            </a:r>
            <a:r>
              <a:rPr lang="ka-GE" sz="1600" dirty="0"/>
              <a:t> საუკეთესო </a:t>
            </a:r>
            <a:r>
              <a:rPr lang="ka-GE" sz="1600" dirty="0" smtClean="0"/>
              <a:t>ექსპონატები.</a:t>
            </a:r>
            <a:r>
              <a:rPr lang="ka-GE" sz="1400" dirty="0"/>
              <a:t> მუზეუმის კოლექციაში ყველაზე განთქმული ექსპონატია ველასკესის "ლას მენინიას". ველასკესმა თავად დაუთმო საკუთარი საუკეთესო ნამუშევრების დიდი ნაწილი </a:t>
            </a:r>
            <a:r>
              <a:rPr lang="ka-GE" sz="1400" dirty="0" smtClean="0"/>
              <a:t>მუზეუმს.</a:t>
            </a:r>
            <a:br>
              <a:rPr lang="ka-GE" sz="1400" dirty="0" smtClean="0"/>
            </a:br>
            <a:r>
              <a:rPr lang="ka-GE" sz="1400" dirty="0"/>
              <a:t>მუზეო დელ პრადო ერთ-ერთ შენობათაგანია აშენებული </a:t>
            </a:r>
            <a:r>
              <a:rPr lang="ka-GE" sz="1400" dirty="0">
                <a:hlinkClick r:id="rId13" tooltip="კარლოს III (ესპანეთი)"/>
              </a:rPr>
              <a:t>კარლოს </a:t>
            </a:r>
            <a:r>
              <a:rPr lang="en-US" sz="1400" dirty="0">
                <a:hlinkClick r:id="rId13" tooltip="კარლოს III (ესპანეთი)"/>
              </a:rPr>
              <a:t>III</a:t>
            </a:r>
            <a:r>
              <a:rPr lang="en-US" sz="1400" dirty="0"/>
              <a:t>-</a:t>
            </a:r>
            <a:r>
              <a:rPr lang="ka-GE" sz="1400" dirty="0"/>
              <a:t>ის მეფობის </a:t>
            </a:r>
            <a:r>
              <a:rPr lang="ka-GE" sz="1400" dirty="0" smtClean="0"/>
              <a:t>დროს.</a:t>
            </a:r>
            <a:endParaRPr lang="ru-RU" sz="1600" dirty="0"/>
          </a:p>
        </p:txBody>
      </p:sp>
      <p:sp>
        <p:nvSpPr>
          <p:cNvPr id="3" name="Объект 2"/>
          <p:cNvSpPr>
            <a:spLocks noGrp="1"/>
          </p:cNvSpPr>
          <p:nvPr>
            <p:ph idx="1"/>
          </p:nvPr>
        </p:nvSpPr>
        <p:spPr>
          <a:xfrm>
            <a:off x="-1" y="2044806"/>
            <a:ext cx="9124049" cy="4813194"/>
          </a:xfrm>
        </p:spPr>
        <p:txBody>
          <a:bodyPr/>
          <a:lstStyle/>
          <a:p>
            <a:endParaRPr lang="ru-RU" dirty="0"/>
          </a:p>
        </p:txBody>
      </p:sp>
      <p:pic>
        <p:nvPicPr>
          <p:cNvPr id="17410" name="Picture 2" descr="C:\Users\USER\Downloads\prados muzeumi.espaneti,madridi (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1844824"/>
            <a:ext cx="9124049" cy="50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032835"/>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1763035"/>
          </a:xfrm>
        </p:spPr>
        <p:txBody>
          <a:bodyPr>
            <a:normAutofit/>
          </a:bodyPr>
          <a:lstStyle/>
          <a:p>
            <a:pPr algn="l"/>
            <a:r>
              <a:rPr lang="ka-GE" sz="2200" b="1" dirty="0" smtClean="0"/>
              <a:t>მერსედეს ბენცის მუზეუმი. შტუდგარტი-გერმანია</a:t>
            </a:r>
            <a:r>
              <a:rPr lang="ka-GE" sz="2000" dirty="0"/>
              <a:t/>
            </a:r>
            <a:br>
              <a:rPr lang="ka-GE" sz="2000" dirty="0"/>
            </a:br>
            <a:r>
              <a:rPr lang="ka-GE" sz="2000" dirty="0" smtClean="0"/>
              <a:t>მუზეუმი წარმოგიდგენთ თვალწარმტაც მანქანებს და 1500-ზე მეტ ექსპონატს. აღმოაჩინეთ საავტომობილო და თანამედროვე ისტორია მსოფლიოში პირველივე დაპატენტებული მანქანიდან დღემდე.</a:t>
            </a:r>
            <a:endParaRPr lang="ru-RU" sz="2000" dirty="0"/>
          </a:p>
        </p:txBody>
      </p:sp>
      <p:sp>
        <p:nvSpPr>
          <p:cNvPr id="3" name="Объект 2"/>
          <p:cNvSpPr>
            <a:spLocks noGrp="1"/>
          </p:cNvSpPr>
          <p:nvPr>
            <p:ph idx="1"/>
          </p:nvPr>
        </p:nvSpPr>
        <p:spPr>
          <a:xfrm>
            <a:off x="0" y="1844824"/>
            <a:ext cx="9036496" cy="5013176"/>
          </a:xfrm>
        </p:spPr>
        <p:txBody>
          <a:bodyPr/>
          <a:lstStyle/>
          <a:p>
            <a:endParaRPr lang="ru-RU" dirty="0"/>
          </a:p>
        </p:txBody>
      </p:sp>
      <p:pic>
        <p:nvPicPr>
          <p:cNvPr id="2050" name="Picture 2" descr="C:\Users\USER\Downloads\მერსედეს-ბენცის მუზეუმი, შტუდგარდი, გერმანია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63035"/>
            <a:ext cx="9144000" cy="509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74695"/>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09301" cy="2060848"/>
          </a:xfrm>
        </p:spPr>
        <p:txBody>
          <a:bodyPr>
            <a:normAutofit fontScale="90000"/>
          </a:bodyPr>
          <a:lstStyle/>
          <a:p>
            <a:pPr algn="l"/>
            <a:r>
              <a:rPr lang="ka-GE" sz="2000" b="1" dirty="0" smtClean="0"/>
              <a:t>მომავლის </a:t>
            </a:r>
            <a:r>
              <a:rPr lang="ka-GE" sz="2000" dirty="0" smtClean="0"/>
              <a:t>მუზეუმი </a:t>
            </a:r>
            <a:r>
              <a:rPr lang="ka-GE" sz="2000" dirty="0"/>
              <a:t>დაიბადა პრაცა მაუშიში, როგორც სამეცნიერო მუზეუმი, რომელიც გულისხმობდა მომავლის მშენებლობის, წარმოსახვისა და დაფიქრების შესაძლებლობას. ექსპერიმენტული მუზეუმი, </a:t>
            </a:r>
            <a:r>
              <a:rPr lang="ka-GE" sz="2000" dirty="0" smtClean="0"/>
              <a:t>ესპანელი </a:t>
            </a:r>
            <a:r>
              <a:rPr lang="ka-GE" sz="2000" dirty="0"/>
              <a:t>არქიტექტორის სანტიაგო კალატრავას დაპროექტებული </a:t>
            </a:r>
            <a:r>
              <a:rPr lang="ka-GE" sz="2000" dirty="0" smtClean="0"/>
              <a:t>შენობაა, რომელიც იკავებს </a:t>
            </a:r>
            <a:r>
              <a:rPr lang="ka-GE" sz="2000" dirty="0"/>
              <a:t>15 ათას კვადრატულ მეტრ </a:t>
            </a:r>
            <a:r>
              <a:rPr lang="ka-GE" sz="2000" dirty="0" smtClean="0"/>
              <a:t>ფართობს</a:t>
            </a:r>
            <a:r>
              <a:rPr lang="ka-GE" sz="2000" dirty="0"/>
              <a:t>.</a:t>
            </a:r>
            <a:r>
              <a:rPr lang="ka-GE" sz="2000" dirty="0" smtClean="0"/>
              <a:t> გარშემორტყმულია აუზებით, ბაღებით. მომავლის მუზეუმი </a:t>
            </a:r>
            <a:r>
              <a:rPr lang="ka-GE" sz="2000" dirty="0"/>
              <a:t>არის გამოყენებითი მეცნიერებების მუზეუმი, რომელიც შეისწავლის შესაძლებლობებსა და </a:t>
            </a:r>
            <a:r>
              <a:rPr lang="ka-GE" sz="2000" dirty="0" smtClean="0"/>
              <a:t>გამოწვევებს.</a:t>
            </a:r>
            <a:endParaRPr lang="ru-RU" sz="2000" b="1" dirty="0"/>
          </a:p>
        </p:txBody>
      </p:sp>
      <p:sp>
        <p:nvSpPr>
          <p:cNvPr id="3" name="Объект 2"/>
          <p:cNvSpPr>
            <a:spLocks noGrp="1"/>
          </p:cNvSpPr>
          <p:nvPr>
            <p:ph idx="1"/>
          </p:nvPr>
        </p:nvSpPr>
        <p:spPr>
          <a:xfrm>
            <a:off x="107504" y="2060848"/>
            <a:ext cx="9036496" cy="4680520"/>
          </a:xfrm>
        </p:spPr>
        <p:txBody>
          <a:bodyPr/>
          <a:lstStyle/>
          <a:p>
            <a:endParaRPr lang="ru-RU"/>
          </a:p>
        </p:txBody>
      </p:sp>
      <p:pic>
        <p:nvPicPr>
          <p:cNvPr id="21506" name="Picture 2" descr="C:\Users\USER\Downloads\momavlis muzeumi. brazili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848"/>
            <a:ext cx="9109301"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910318"/>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988840"/>
          </a:xfrm>
        </p:spPr>
        <p:txBody>
          <a:bodyPr>
            <a:normAutofit/>
          </a:bodyPr>
          <a:lstStyle/>
          <a:p>
            <a:pPr algn="l"/>
            <a:r>
              <a:rPr lang="ka-GE" sz="2000" b="1" dirty="0" smtClean="0"/>
              <a:t>თანამედროვე ხელოვნების მუზეუმი. ბილბაო-ესპანეთი</a:t>
            </a:r>
            <a:br>
              <a:rPr lang="ka-GE" sz="2000" b="1" dirty="0" smtClean="0"/>
            </a:br>
            <a:r>
              <a:rPr lang="ka-GE" sz="2000" dirty="0"/>
              <a:t> </a:t>
            </a:r>
            <a:r>
              <a:rPr lang="ka-GE" sz="1600" dirty="0" smtClean="0"/>
              <a:t>მუზეუმი საზოგადოებისთვის </a:t>
            </a:r>
            <a:r>
              <a:rPr lang="ka-GE" sz="1600" dirty="0"/>
              <a:t>1997 წელს გაიხსნა და მყისვე მოიხვეჭა მსოფლიოს ყველაზე წარმტაცი შენობის სახელი </a:t>
            </a:r>
            <a:r>
              <a:rPr lang="ka-GE" sz="1600" dirty="0">
                <a:hlinkClick r:id="rId2" tooltip="დეკონსტრუქტივიზმი"/>
              </a:rPr>
              <a:t>დეკონსტრუქტივიზმის</a:t>
            </a:r>
            <a:r>
              <a:rPr lang="ka-GE" sz="1600" dirty="0"/>
              <a:t> სტილში</a:t>
            </a:r>
            <a:r>
              <a:rPr lang="ka-GE" sz="1600" dirty="0" smtClean="0"/>
              <a:t>.</a:t>
            </a:r>
            <a:r>
              <a:rPr lang="ka-GE" sz="1600" dirty="0"/>
              <a:t> შენობას არც ერთი ბრტყელი ზედაპირი არ გააჩნია მთელ </a:t>
            </a:r>
            <a:r>
              <a:rPr lang="ka-GE" sz="1600" dirty="0" smtClean="0"/>
              <a:t>სტრუქტურაში.</a:t>
            </a:r>
            <a:r>
              <a:rPr lang="ka-GE" sz="1600" dirty="0"/>
              <a:t> შენობა, რომელიც საპორტო ქალაქში დგას, შორიდან აფრიან გემს ჰგავს.  შენობა იმენად ჰაეროვანია, რომ შთაბეჭდილებას ქმნის თითქოს დღის სხვადასხვა მონაკვეთში ფორმას იცვლიდეს, როდესაც ქუჩის მხრიდან აკვირდები.</a:t>
            </a:r>
            <a:endParaRPr lang="ru-RU" sz="1600" b="1" dirty="0"/>
          </a:p>
        </p:txBody>
      </p:sp>
      <p:sp>
        <p:nvSpPr>
          <p:cNvPr id="3" name="Объект 2"/>
          <p:cNvSpPr>
            <a:spLocks noGrp="1"/>
          </p:cNvSpPr>
          <p:nvPr>
            <p:ph idx="1"/>
          </p:nvPr>
        </p:nvSpPr>
        <p:spPr>
          <a:xfrm>
            <a:off x="0" y="2348880"/>
            <a:ext cx="9144000" cy="4320480"/>
          </a:xfrm>
        </p:spPr>
        <p:txBody>
          <a:bodyPr/>
          <a:lstStyle/>
          <a:p>
            <a:endParaRPr lang="ru-RU" dirty="0"/>
          </a:p>
        </p:txBody>
      </p:sp>
      <p:pic>
        <p:nvPicPr>
          <p:cNvPr id="25602" name="Picture 2" descr="C:\Users\USER\Downloads\თანამედროვე ხელოვნების მუზეუმი,. ესპანეთი, ბილბაო.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832"/>
            <a:ext cx="9144000" cy="49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97278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628800"/>
          </a:xfrm>
        </p:spPr>
        <p:txBody>
          <a:bodyPr>
            <a:normAutofit/>
          </a:bodyPr>
          <a:lstStyle/>
          <a:p>
            <a:pPr algn="l"/>
            <a:r>
              <a:rPr lang="ka-GE" sz="2000" b="1" dirty="0" smtClean="0"/>
              <a:t>საზღვაო მუზეუმი.  ოქსანა- იაპონია</a:t>
            </a:r>
            <a:br>
              <a:rPr lang="ka-GE" sz="2000" b="1" dirty="0" smtClean="0"/>
            </a:br>
            <a:r>
              <a:rPr lang="ka-GE" sz="2000" dirty="0"/>
              <a:t>მას აქვს ვერცხლისფერი ფერის სფერული ფორმა და შედგება 4 სართულისაგან. ინახება სავაჭრო მარკა ნანიამმარის რეპლიკა და ინახება საყოფაცხოვრებო </a:t>
            </a:r>
            <a:r>
              <a:rPr lang="ka-GE" sz="2000" dirty="0" smtClean="0"/>
              <a:t>ნივთები.</a:t>
            </a:r>
            <a:r>
              <a:rPr lang="ka-GE" sz="2000" b="1" dirty="0" smtClean="0"/>
              <a:t/>
            </a:r>
            <a:br>
              <a:rPr lang="ka-GE" sz="2000" b="1" dirty="0" smtClean="0"/>
            </a:br>
            <a:endParaRPr lang="ru-RU" sz="2000" b="1" dirty="0"/>
          </a:p>
        </p:txBody>
      </p:sp>
      <p:sp>
        <p:nvSpPr>
          <p:cNvPr id="3" name="Объект 2"/>
          <p:cNvSpPr>
            <a:spLocks noGrp="1"/>
          </p:cNvSpPr>
          <p:nvPr>
            <p:ph idx="1"/>
          </p:nvPr>
        </p:nvSpPr>
        <p:spPr>
          <a:xfrm>
            <a:off x="107504" y="1600200"/>
            <a:ext cx="8579296" cy="5069160"/>
          </a:xfrm>
        </p:spPr>
        <p:txBody>
          <a:bodyPr/>
          <a:lstStyle/>
          <a:p>
            <a:endParaRPr lang="ru-RU" dirty="0"/>
          </a:p>
        </p:txBody>
      </p:sp>
      <p:pic>
        <p:nvPicPr>
          <p:cNvPr id="4098" name="Picture 2" descr="C:\Users\USER\Downloads\საზღვაო მუზეუმი. ოქსანა,იაპონია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485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1455</TotalTime>
  <Words>147</Words>
  <Application>Microsoft Office PowerPoint</Application>
  <PresentationFormat>Экран (4:3)</PresentationFormat>
  <Paragraphs>32</Paragraphs>
  <Slides>24</Slides>
  <Notes>2</Notes>
  <HiddenSlides>0</HiddenSlides>
  <MMClips>4</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Презентация PowerPoint</vt:lpstr>
      <vt:lpstr>ლუვრი. პარიზი-საფრანგეთი ლუვრი პარიზის ცენტრში მდებარეობს, მდინარე სენასა და რუ-დე-რივოლის შორის, შანზე-ლინზეს გასწვრივ. შენობა ყოფილი სამეფო სასახლეა, რომელიც პირველად დამთვალიერებლისათვის 1793 წლის 8 ნოემბერს გაიხსნა. იგი მსოფლიოში ყველაზე განთქმული მუზეუმია, რომელსაც წელიწადში დაახლოებით 12 მილიონი დამთვალიერებელი სტუმრობს.  იგი ჯერ მხატვრული ტილოების საცავი იყო, ხოლო შემდგომ ეროვნულ სამხატვრო მუზეუმად გადაიქცა. </vt:lpstr>
      <vt:lpstr>ერმიტაჟი. სანკტ-პეტერბურგი-რუსეთი მსოფლიოს ერთ-ერთი უმსხვილესი კულტურის, ისტორიისა და ხელოვნების მუზეუმია. იგი წარმოადგენს სახელმწიფო მნიშვნელობის ხელოვნებისა და კულტურის ძეგლების საცავს.  უმნიშვნელოვანესია მიქელანჯელოს, ლეონარდოს, რუბენსის, ვან-დეიკის, რემბრანდტის, კლოდ ლორენის, ვატოს,  ვან-გოგის, გოგენის, პიკასოს, მატისის  და სხვათა ნამუშევრები. თუმცა აქ სანახავი გაცილებით მეტია - მათ შორის რუსეთის იმპერიის რეგალია, ფაბერჟეს სამკაულების საუცხოო კოლექცია და შთამბეჭდავი უძველესი ოქროს ნაკეთობათა ნიმუშები. ეკატერინე დიდმა მუზეუმის შექმნის საქმე ევროპაში 250 ფერწერული ტილოს შესყიდვით წამოიწყო 1764 წელს.</vt:lpstr>
      <vt:lpstr>ვატიკანის მუზეუმი მსოფლიოში ერთ-ერთი უდიდესი მუზეუმი მდებარეობს ვატიკანში, რომელიც დაარსა რომის პაპმა იულიუს II-მ XVI საუკუნეში. მიუხედავად იმისა, რომ ამდენი წლის განმავლობაში ვატიკანის მუზეუმს ხშირად ძარცვავდნენ, ხშირად ზარალდებოდა ომის გამო, მიუხედავად  ამისა ის მაინც ერთ-ერთი საუკეთესო და უდიდესი ისტორიის მქონე მუზეუმია. ყოველთვის ემატებოდა და  ივსებოდა ახალი კოლექციებით, დაწყებული რენესანსის ეპოქიდან. იგი  ერთ-ერთი ყველაზე ფართო კომპლექსის მქონე მუზეუმია მთელი მსოფლიოს მასშტაბით. განსაკუთრებული ყურადღება უნდა მივაქციოთ პინაკოთეკას, პიუს-კლემენტის, რაფაელის და სიქსტის კაპელას განყოფილებებს.  </vt:lpstr>
      <vt:lpstr>პრადოს მუზეუმი. მადრიდი-ესპანეთი პრადოს მუზეუმში მე-14-დან მე-19 საუკუნეებამდე ევროპული ხელოვნების მსოფლიოში საუკეთესო კოლექციაა მოთავსებული. მუზეუმს ელ გრეკოს, რუბენსის, რაფაელის, ტიციანის, ბართოლომეო ესტებან მურილიოს შედევრების ბრწყინვალე კოლექცია აქვს. აქვეა ასევე მელოცო და ფორლის, ბოტიჩელის, კარავაჯოს, ალბრეხტ დიურერის, რემბრანდტის, ვერონეზეს საუკეთესო ექსპონატები. მუზეუმის კოლექციაში ყველაზე განთქმული ექსპონატია ველასკესის "ლას მენინიას". ველასკესმა თავად დაუთმო საკუთარი საუკეთესო ნამუშევრების დიდი ნაწილი მუზეუმს. მუზეო დელ პრადო ერთ-ერთ შენობათაგანია აშენებული კარლოს III-ის მეფობის დროს.</vt:lpstr>
      <vt:lpstr>მერსედეს ბენცის მუზეუმი. შტუდგარტი-გერმანია მუზეუმი წარმოგიდგენთ თვალწარმტაც მანქანებს და 1500-ზე მეტ ექსპონატს. აღმოაჩინეთ საავტომობილო და თანამედროვე ისტორია მსოფლიოში პირველივე დაპატენტებული მანქანიდან დღემდე.</vt:lpstr>
      <vt:lpstr>მომავლის მუზეუმი დაიბადა პრაცა მაუშიში, როგორც სამეცნიერო მუზეუმი, რომელიც გულისხმობდა მომავლის მშენებლობის, წარმოსახვისა და დაფიქრების შესაძლებლობას. ექსპერიმენტული მუზეუმი, ესპანელი არქიტექტორის სანტიაგო კალატრავას დაპროექტებული შენობაა, რომელიც იკავებს 15 ათას კვადრატულ მეტრ ფართობს. გარშემორტყმულია აუზებით, ბაღებით. მომავლის მუზეუმი არის გამოყენებითი მეცნიერებების მუზეუმი, რომელიც შეისწავლის შესაძლებლობებსა და გამოწვევებს.</vt:lpstr>
      <vt:lpstr>თანამედროვე ხელოვნების მუზეუმი. ბილბაო-ესპანეთი  მუზეუმი საზოგადოებისთვის 1997 წელს გაიხსნა და მყისვე მოიხვეჭა მსოფლიოს ყველაზე წარმტაცი შენობის სახელი დეკონსტრუქტივიზმის სტილში. შენობას არც ერთი ბრტყელი ზედაპირი არ გააჩნია მთელ სტრუქტურაში. შენობა, რომელიც საპორტო ქალაქში დგას, შორიდან აფრიან გემს ჰგავს.  შენობა იმენად ჰაეროვანია, რომ შთაბეჭდილებას ქმნის თითქოს დღის სხვადასხვა მონაკვეთში ფორმას იცვლიდეს, როდესაც ქუჩის მხრიდან აკვირდები.</vt:lpstr>
      <vt:lpstr>საზღვაო მუზეუმი.  ოქსანა- იაპონია მას აქვს ვერცხლისფერი ფერის სფერული ფორმა და შედგება 4 სართულისაგან. ინახება სავაჭრო მარკა ნანიამმარის რეპლიკა და ინახება საყოფაცხოვრებო ნივთები. </vt:lpstr>
      <vt:lpstr>ხელოვნების ისტორიის მუზეუმი. ჩინეთი სპილენძისფერი, ტალღოვანი ფორმის მქონე ორდოსის მუზეუმი ირეკლავს გობის უდაბნოს, რომელიც ცენტრალურ მონღოლეთში მდებარეობს. ორდოსის მუზეუმი შექმნილია ჩინური არქიტექტურული კომპანია მადის მიერ, რომელიც ცნობილია თავისი მოძრავი ნამუშევრებითა და კრეატიული ურბანული დაგეგმარებით.  </vt:lpstr>
      <vt:lpstr>სალვადორ დალის მუზეუმი. აშშ ცნობილი ესპანელი გენიალური მხატვრის, ფერმწერის, გრაფიკოსის და სკულპტორის – სალვადორ დალის მუზეუმი ცენტრალური ფლორიდის ქალაქ სენთ პითერსბურგში 1982 წელს გაიხსნა. მუზეუმში თავმოყრილია დალის ნამუშევრების მსოფლიოში ერთ-ერთი საუკეთესო კოლექცია. წელიწადში მუზეუმს 200 ათასამდე ვიზიტორი ჰყავს. მხატვრობაში იგი სიურრეალიზმის ერთ-ერთი ყველაზე თვალსაჩინო  წარმომადგენელია. დალი საკუთარ ნახატებში კუბიზმისა და დადაიზმის შერწყმას ცდილობდა. მან პოპულარობა და აღიარება 1929 წლიდან მოიპოვა.</vt:lpstr>
      <vt:lpstr>დიზაინისა და ხელნაკეთობის მუზეუმი. სან-ფრანცისკო.  სან ფრანცისკოს ხელნაკეთობისა და დიზაინის მუზეუმი არის შეერთებული შტატების იმ რამდენიმე მუზეუმიდან, რომელიც ექსკლუზიურად არის ორიენტირებული თანამედროვე დიზაინზე, რეწვის და გამოყენებითი ხელოვნების სფეროებზე. დაარსდა 2004 წელს. მას აქვს მუდმივი კოლექცია, იგი ავითარებს თავის მისიას ხელი შეუწყოს ამერიკულ და საერთაშორისო თანამედროვე დიზაინს და შექმნას დროებითი გამოფენები.</vt:lpstr>
      <vt:lpstr>ისტორიის მუზეუმი.  ბერლინი-გერმანია გერმანიის ისტორიული მუზეუმის ექსპოზიცია ორ ადგილზე მდებარეობს: ძველი ბაროკოს შენობაში და  თანამედროვე საგამოფენო დარბაზში. ორივე კორპუსი ერთმანეთთან მიწისქვეშა გვირაბით არის დაკავშირებული. მუდმივ გამოფენას აქვს დაახლოებით 8000 ექსპონატი და წარმოადგენს გერმანიის სახელმწიფოს თითქმის ორი ათასი წლის ისტორიას. აღსანიშნავია, რომ გერმანიის ისტორიული მუზეუმი ერთ – ერთი ყველაზე პოპულარულია გერმანიაში. </vt:lpstr>
      <vt:lpstr>ხელოვნების და მეცნიერების მუზეუმი-სინგაპური სინგაპურის ერთ-ერთი მთავარი ღირსშესანიშნაობა ფორმით ლოტოსის ყვავილს ან ერთმანეთზე მიდებულ , გაშლილ ხელის მტევნებს მოგვაგონებს. მუზეუმის უკან სამი ცათამბჯენი მდებარეობს, რომლის ზედა ნაწილი თავისი ფორმით გემს ჩამოჰგავს.</vt:lpstr>
      <vt:lpstr>პორშეს მუზეუმი. შტუდგარტი-გერმანია პორშეს მუზეუმი დაარსდა 2009 წელს. იგი გამოირჩევა თავისი გაბედული არქიტექტურული სტილით. მუზეუმში მანქანების უმრავლესობა ინახება სრულ მუშა მდგომარეობაში.</vt:lpstr>
      <vt:lpstr>    ტრანსპორტის მუზეუმი.  გლაზგო-შოტლანდია მუზეუმი გაიხსნა 2010 წელს , რომლის არქიტექტორიც გახლავთ ჯაჰად ჰადიდი.გლაზგოს რივერსაიდ მუზეუმში  გასაოცარი დიზაინით გამოწვეული კონცეფცია ტალღაა, რომელიც აკავშირებს ქალაქს Waterfront- ზე. შუშის ფასადები, წინ და უკან.  ყველაფერი, რაც შეიძლება ტრანსპორტირებისთვის (თვითმფრინავების გარდა) კლასიფიცირდება, გლაზგოში მოგზაურობისა და ტრანსპორტის რევერსიდის მუზეუმში კოლექციის ნაწილია.  </vt:lpstr>
      <vt:lpstr>ხელოვნები მუზეუმი. აშშ მილუოკის ხელოვნების მუზეუმი - ამერიკის შეერთებული შტატების ერთ-ერთი ყველაზე დიდი მუზეუმია, სადაც 25,000-მდე ხელოვნების ნიმუში ინახება.</vt:lpstr>
      <vt:lpstr>ხელოვნების მუზეუმი. ბრაზილია ეს შთამბეჭდავი სტრუქტურა ბრაზილიის ყველაზე ცნობილი არქიტექტორის, ოსკარ ნიემერის მიერ იყო შექმნილი და რიო დე ჟანეიროდან ნიტეროის ტერიტორიაზე მდებარეობს. მუზეუმში დაცულია ეროვნული და საერთაშორისო თანამედროვე ხელოვნების კოლექცია, მაგრამ აქაურობა და უჩვეულო არქიტექტურა აქ მთავარია.</vt:lpstr>
      <vt:lpstr>სვაროვსკის მუზეუმი. ინსბურკი-ავსტრია სვაროვსკის ბროლის მუზეუმი ავსტრიაში ტურისტების ერთერთი საყვარელი ადგილია. ორიგინალური სტილი თავიდანვე იპყრობს დამთვალიერებელთა ინტერესს. მუზეუმი განლაგებულია ქ.ინსბრუკის ახლოს და დაკავშირებულია ჩეხური წარმოშობის ემიგრანტის დანიელ სვაროვსკის სახელთან. მუზეუმში თავიდანვე დამთვალიერებელი სასწაულების ქვეყანაში გრძნობს თავს, ხოლო ოთახები ერთიმეორესგან გამორჩეულია და მიწისქვეშაა განლაგებული.  ისინი  თემატური ნიშნით იყოფა.</vt:lpstr>
      <vt:lpstr>სალვადორ დალის მუზეუმი. ესპანეთი სალვადორ დალის მუზეუმი მდებარეობს კატალონიის ქალაქ ფიგერასში . მუზეუმი განთავსებულია ქალაქის ძველი თეატრის შენობაში, სადაც 14 წლის სალვადორ დალიმ პირველად გამოფინა თავისი ნამუშევრები. ესპანეთში სამოქალაქო ომის დროს ძველი თეატრი დაიბომბა და დიდი ხნის განმავლობაში ნანგრევებში იდგა. მუზეუმის შექმნის იდეა დაიბადა 1961 წელს, როდესაც ფიგერასის ახლადარჩეულმა მერმა მხატვარს თხოვა ქალაქისათვის ერთი სურათის ჩუქება, სალვადორ დალიმ ქალაქისათვის მუზეუმის ჩუქება გადაწყვიტა.</vt:lpstr>
      <vt:lpstr>  ბრიტანული მუზეუმი,. ლონდონი ადამიანის ისტორიისა და კულტურის მუზეუმი ლონდონში,  მსოფლიოს უძველესი მუზეუმი დაარსდა 1753 წელს და ძირითადად შედგებოდა მეცნიერ-ფიზიკოსი სერ ჰანს სლოანის კოლექციისგან. მუზეუმი საზოგადოებისთვის პირველად გაიხსნა 1759 წელს. ბრიტანეთის მუზეუმში ინახება რვა მილიონზე მეტი ექსპონატი, რომელიც დოკუმენტური ნივთმტკიცებაა ადამიანთა მოდგმის კულტურის ისტორიისა მისი დასაბამიდან დღემდე. ნიმუშთა დიდი ნაწილი მიწისქვეშა საცავში ინახება საგამოფენო ადგილის უკმარისობის გამო.  </vt:lpstr>
      <vt:lpstr>  სამეფო ონტარიოს მუზეუმი სამეფო ონტარიოს მუზეუმი, არის ხელოვნების, მსოფლიო კულტურისა და ბუნებრივი ისტორიის მუზეუმი. ეს არის ერთ – ერთი უდიდესი მუზეუმი ჩრდილოეთ ამერიკაში და ყოველწლიურად მილიონზე მეტი ვიზიტორი იზიდავს,კანადის ხელოვნების მეორე უდიდესი მუზეუმია. სამეფო ონტარიოს მუზეუმი დაარსდა 1912 წელს და შეიცავს 6 მილიონი ნივთის კრებულს. მუზეუმი ტორონტოს ყველაზე კონცეპტუალური ღირშესანიშნაობაა.  </vt:lpstr>
      <vt:lpstr>  მუზეუმი მეცნიერების სამყარო  შენობა აშენდა 1986 წელს, როგორც ექსპო . შემდეგ  შექიმნა მეცნიერების სამყარო. ეს არის მინი ქალაქი, რომელითაც შეუძლია დაინტერესდეს სხვადასხვა ასაკობრივი კატეგორიის ადამიანები. ჯამში სულ 6 გალერეა პავილია, რომელთაგან თითოეული სპეციალურ თემას ეძღვნება. დღის განმავლობაში, ვიზიტორებისთვის ტარდება სხვადასხვა საგანმანათლებლო პროგრამა, რაც საშუალებას გაძლევთ გაეცნოთ უამრავ საინტერესო რამეს იმ ტექნიკურ და ფიზიკურ სფეროებზე, რომლებიც მნიშვნელოვან როლს თამაშობენ ჩვენს ცხოვრებაში. მეცნიერების სამყარო თანამედროვე სამყაროს აღქმის განსახიერებაა და ის ნამდვილად იმსახურებს  ყურადღებას. </vt:lpstr>
      <vt:lpstr>თანამედროვე ხელოვნების გალერეა.  გრაცი-ავსტრია თანამედროვე ხელოვნების მუზეუმი ავსტრიის ქალაქ გრაზში მდებარეობს. მოდერნისტული შენობა 1960-იან წლებში აშენდა და ადგილობრივებისა და ტურისტების ყურადღება მაშინვე მიიპყრო. მუზეუმს ადგილობრივები ხშირად „მეგობრულ უცხოპლანეტელს“ უწოდებენ. შენობა განსაკუთრებით ლამაზი სპეციალური განათებების მეშვეობითა, რომლებიც ღამე ირთვება.</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47</cp:revision>
  <dcterms:created xsi:type="dcterms:W3CDTF">2020-06-27T11:51:02Z</dcterms:created>
  <dcterms:modified xsi:type="dcterms:W3CDTF">2020-07-13T10:37:11Z</dcterms:modified>
</cp:coreProperties>
</file>