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63" r:id="rId2"/>
    <p:sldId id="256" r:id="rId3"/>
    <p:sldId id="257" r:id="rId4"/>
    <p:sldId id="264" r:id="rId5"/>
    <p:sldId id="293" r:id="rId6"/>
    <p:sldId id="258" r:id="rId7"/>
    <p:sldId id="265" r:id="rId8"/>
    <p:sldId id="266" r:id="rId9"/>
    <p:sldId id="267" r:id="rId10"/>
    <p:sldId id="259" r:id="rId11"/>
    <p:sldId id="268" r:id="rId12"/>
    <p:sldId id="269" r:id="rId13"/>
    <p:sldId id="270" r:id="rId14"/>
    <p:sldId id="272" r:id="rId15"/>
    <p:sldId id="273" r:id="rId16"/>
    <p:sldId id="274" r:id="rId17"/>
    <p:sldId id="294" r:id="rId18"/>
    <p:sldId id="275" r:id="rId19"/>
    <p:sldId id="276" r:id="rId20"/>
    <p:sldId id="277" r:id="rId21"/>
    <p:sldId id="278" r:id="rId22"/>
    <p:sldId id="279" r:id="rId23"/>
    <p:sldId id="260" r:id="rId24"/>
    <p:sldId id="281" r:id="rId25"/>
    <p:sldId id="282" r:id="rId26"/>
    <p:sldId id="283" r:id="rId27"/>
    <p:sldId id="284" r:id="rId28"/>
    <p:sldId id="285" r:id="rId29"/>
    <p:sldId id="261" r:id="rId30"/>
    <p:sldId id="287" r:id="rId31"/>
    <p:sldId id="262" r:id="rId32"/>
    <p:sldId id="288" r:id="rId33"/>
    <p:sldId id="289" r:id="rId34"/>
    <p:sldId id="290" r:id="rId35"/>
    <p:sldId id="291" r:id="rId36"/>
    <p:sldId id="292" r:id="rId3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335027-37E3-40EB-99C6-2C58F24EF2A7}" type="datetimeFigureOut">
              <a:rPr lang="ru-RU" smtClean="0"/>
              <a:t>30.06.2020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8532D2-3987-4D67-B38A-A0AE78C59158}" type="slidenum">
              <a:rPr lang="ru-RU" smtClean="0"/>
              <a:t>‹#›</a:t>
            </a:fld>
            <a:endParaRPr lang="ru-RU"/>
          </a:p>
        </p:txBody>
      </p:sp>
    </p:spTree>
    <p:extLst>
      <p:ext uri="{BB962C8B-B14F-4D97-AF65-F5344CB8AC3E}">
        <p14:creationId xmlns:p14="http://schemas.microsoft.com/office/powerpoint/2010/main" val="3338126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98532D2-3987-4D67-B38A-A0AE78C59158}" type="slidenum">
              <a:rPr lang="ru-RU" smtClean="0"/>
              <a:t>32</a:t>
            </a:fld>
            <a:endParaRPr lang="ru-RU"/>
          </a:p>
        </p:txBody>
      </p:sp>
    </p:spTree>
    <p:extLst>
      <p:ext uri="{BB962C8B-B14F-4D97-AF65-F5344CB8AC3E}">
        <p14:creationId xmlns:p14="http://schemas.microsoft.com/office/powerpoint/2010/main" val="3748945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30.06.2020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30.06.2020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30.06.2020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30.06.2020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30.06.2020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30.06.2020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30.06.2020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30.06.2020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B4C71EC6-210F-42DE-9C53-41977AD35B3D}" type="datetimeFigureOut">
              <a:rPr lang="ru-RU" smtClean="0"/>
              <a:t>30.06.2020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30.06.2020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30.06.2020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B4C71EC6-210F-42DE-9C53-41977AD35B3D}" type="datetimeFigureOut">
              <a:rPr lang="ru-RU" smtClean="0"/>
              <a:t>30.06.2020</a:t>
            </a:fld>
            <a:endParaRPr lang="ru-RU"/>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B19B0651-EE4F-4900-A07F-96A6BFA9D0F0}" type="slidenum">
              <a:rPr lang="ru-RU" smtClean="0"/>
              <a:t>‹#›</a:t>
            </a:fld>
            <a:endParaRPr lang="ru-RU"/>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91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одзаголовок 3"/>
          <p:cNvSpPr>
            <a:spLocks noGrp="1"/>
          </p:cNvSpPr>
          <p:nvPr>
            <p:ph type="subTitle" idx="1"/>
          </p:nvPr>
        </p:nvSpPr>
        <p:spPr>
          <a:xfrm>
            <a:off x="1371600" y="4167448"/>
            <a:ext cx="6400800" cy="809103"/>
          </a:xfrm>
          <a:solidFill>
            <a:schemeClr val="bg1"/>
          </a:solidFill>
        </p:spPr>
        <p:txBody>
          <a:bodyPr>
            <a:normAutofit/>
          </a:bodyPr>
          <a:lstStyle/>
          <a:p>
            <a:r>
              <a:rPr lang="ka-GE" sz="4400" dirty="0" smtClean="0">
                <a:solidFill>
                  <a:schemeClr val="tx2">
                    <a:lumMod val="75000"/>
                  </a:schemeClr>
                </a:solidFill>
              </a:rPr>
              <a:t>აჭარის მუზეუმი</a:t>
            </a:r>
          </a:p>
        </p:txBody>
      </p:sp>
    </p:spTree>
    <p:extLst>
      <p:ext uri="{BB962C8B-B14F-4D97-AF65-F5344CB8AC3E}">
        <p14:creationId xmlns:p14="http://schemas.microsoft.com/office/powerpoint/2010/main" val="24083073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2564904"/>
            <a:ext cx="8229600" cy="4065315"/>
          </a:xfrm>
        </p:spPr>
        <p:txBody>
          <a:bodyPr>
            <a:normAutofit/>
          </a:bodyPr>
          <a:lstStyle/>
          <a:p>
            <a:pPr>
              <a:buFont typeface="Wingdings" panose="05000000000000000000" pitchFamily="2" charset="2"/>
              <a:buChar char="Ø"/>
            </a:pPr>
            <a:r>
              <a:rPr lang="ka-GE" sz="2400" dirty="0" smtClean="0"/>
              <a:t>     მტაცებელი ფრინველები  სხვადასხვა   ადგილიდან მოფრინავენ    ლივლივით  ან ირაოთი.   ფრენის  ამ მანერით   ისინი  ზედმეტი ენერგიის დახარჯვას არიდებენ   თავს.  მიგრაცია  ძალიან  დიდ ენერგიას მოითხოვს.  ამიტომ  გადამფრენი  ფრინველები  იყენებენ  თბილი   ჰაერის   აღმავალ  ნაკადებს,  რაც მათ საშუალებას  აძლევთ,   ფრთა  საერთოდ    არ დაიქნიონ და  გადაიფრინონ  ასეულობით  კილომეტრი.</a:t>
            </a:r>
            <a:endParaRPr lang="ru-RU" sz="2400" dirty="0"/>
          </a:p>
        </p:txBody>
      </p:sp>
      <p:sp>
        <p:nvSpPr>
          <p:cNvPr id="2" name="Заголовок 1"/>
          <p:cNvSpPr>
            <a:spLocks noGrp="1"/>
          </p:cNvSpPr>
          <p:nvPr>
            <p:ph type="title"/>
          </p:nvPr>
        </p:nvSpPr>
        <p:spPr/>
        <p:txBody>
          <a:bodyPr/>
          <a:lstStyle/>
          <a:p>
            <a:r>
              <a:rPr lang="ka-GE" dirty="0" smtClean="0"/>
              <a:t>მტაცებელი  ფრინველები</a:t>
            </a:r>
            <a:endParaRPr lang="ru-RU" dirty="0"/>
          </a:p>
        </p:txBody>
      </p:sp>
    </p:spTree>
    <p:extLst>
      <p:ext uri="{BB962C8B-B14F-4D97-AF65-F5344CB8AC3E}">
        <p14:creationId xmlns:p14="http://schemas.microsoft.com/office/powerpoint/2010/main" val="13986420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ka-GE" dirty="0"/>
              <a:t>მტაცებელი ფრინველები</a:t>
            </a:r>
            <a:endParaRPr lang="ru-RU" dirty="0"/>
          </a:p>
        </p:txBody>
      </p:sp>
      <p:sp>
        <p:nvSpPr>
          <p:cNvPr id="5" name="Текст 4"/>
          <p:cNvSpPr>
            <a:spLocks noGrp="1"/>
          </p:cNvSpPr>
          <p:nvPr>
            <p:ph type="body" idx="1"/>
          </p:nvPr>
        </p:nvSpPr>
        <p:spPr>
          <a:xfrm>
            <a:off x="2555776" y="6453336"/>
            <a:ext cx="3822192" cy="639762"/>
          </a:xfrm>
        </p:spPr>
        <p:txBody>
          <a:bodyPr>
            <a:normAutofit lnSpcReduction="10000"/>
          </a:bodyPr>
          <a:lstStyle/>
          <a:p>
            <a:r>
              <a:rPr lang="ka-GE" sz="3600" dirty="0"/>
              <a:t>მთის არწივი</a:t>
            </a:r>
            <a:endParaRPr lang="ru-RU" sz="3600" dirty="0"/>
          </a:p>
          <a:p>
            <a:endParaRPr lang="ru-RU" dirty="0"/>
          </a:p>
        </p:txBody>
      </p:sp>
      <p:pic>
        <p:nvPicPr>
          <p:cNvPr id="512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835696" y="1772816"/>
            <a:ext cx="5328592"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00832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2339752" y="6387081"/>
            <a:ext cx="3744416" cy="495746"/>
          </a:xfrm>
        </p:spPr>
        <p:txBody>
          <a:bodyPr>
            <a:normAutofit fontScale="92500" lnSpcReduction="20000"/>
          </a:bodyPr>
          <a:lstStyle/>
          <a:p>
            <a:r>
              <a:rPr lang="ka-GE" sz="3200" dirty="0"/>
              <a:t>მიმინო</a:t>
            </a:r>
            <a:endParaRPr lang="ru-RU" sz="3200" dirty="0"/>
          </a:p>
          <a:p>
            <a:endParaRPr lang="ru-RU" dirty="0"/>
          </a:p>
        </p:txBody>
      </p:sp>
      <p:pic>
        <p:nvPicPr>
          <p:cNvPr id="614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907704" y="1484784"/>
            <a:ext cx="4752528"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02104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1835696" y="6281936"/>
            <a:ext cx="4614280" cy="576064"/>
          </a:xfrm>
        </p:spPr>
        <p:txBody>
          <a:bodyPr>
            <a:normAutofit fontScale="92500" lnSpcReduction="10000"/>
          </a:bodyPr>
          <a:lstStyle/>
          <a:p>
            <a:r>
              <a:rPr lang="ka-GE" sz="3600" dirty="0"/>
              <a:t>ორბი</a:t>
            </a:r>
            <a:endParaRPr lang="ru-RU" sz="3600" dirty="0"/>
          </a:p>
          <a:p>
            <a:endParaRPr lang="ru-RU" dirty="0"/>
          </a:p>
        </p:txBody>
      </p:sp>
      <p:pic>
        <p:nvPicPr>
          <p:cNvPr id="717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115616" y="1628800"/>
            <a:ext cx="6552728"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3742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2051720" y="6068253"/>
            <a:ext cx="4758296" cy="792088"/>
          </a:xfrm>
        </p:spPr>
        <p:txBody>
          <a:bodyPr>
            <a:normAutofit/>
          </a:bodyPr>
          <a:lstStyle/>
          <a:p>
            <a:r>
              <a:rPr lang="ka-GE" sz="3200" dirty="0" smtClean="0"/>
              <a:t>ქორი</a:t>
            </a:r>
            <a:endParaRPr lang="ru-RU" sz="3200" dirty="0"/>
          </a:p>
        </p:txBody>
      </p:sp>
      <p:pic>
        <p:nvPicPr>
          <p:cNvPr id="819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475656" y="1700808"/>
            <a:ext cx="5721780"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4920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2267744" y="6381328"/>
            <a:ext cx="3816424" cy="752972"/>
          </a:xfrm>
        </p:spPr>
        <p:txBody>
          <a:bodyPr/>
          <a:lstStyle/>
          <a:p>
            <a:r>
              <a:rPr lang="ka-GE" sz="3200" dirty="0"/>
              <a:t>შევარდენი</a:t>
            </a:r>
            <a:endParaRPr lang="ru-RU" sz="3200" dirty="0"/>
          </a:p>
          <a:p>
            <a:endParaRPr lang="ru-RU" dirty="0"/>
          </a:p>
        </p:txBody>
      </p:sp>
      <p:pic>
        <p:nvPicPr>
          <p:cNvPr id="921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763688" y="1124744"/>
            <a:ext cx="5472608"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55005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2699792" y="6218873"/>
            <a:ext cx="3822192" cy="639762"/>
          </a:xfrm>
        </p:spPr>
        <p:txBody>
          <a:bodyPr>
            <a:noAutofit/>
          </a:bodyPr>
          <a:lstStyle/>
          <a:p>
            <a:r>
              <a:rPr lang="ka-GE" sz="3600" dirty="0" smtClean="0"/>
              <a:t>ძერა</a:t>
            </a:r>
            <a:endParaRPr lang="ru-RU" sz="3600" dirty="0"/>
          </a:p>
        </p:txBody>
      </p:sp>
      <p:pic>
        <p:nvPicPr>
          <p:cNvPr id="1024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835696" y="1628800"/>
            <a:ext cx="5688632"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88660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ka-GE" dirty="0"/>
              <a:t>სასარგებლო,ტყე-ველის და მგალობელი ფრინველები</a:t>
            </a:r>
            <a:endParaRPr lang="ru-RU" dirty="0"/>
          </a:p>
        </p:txBody>
      </p:sp>
      <p:sp>
        <p:nvSpPr>
          <p:cNvPr id="3" name="Текст 2"/>
          <p:cNvSpPr>
            <a:spLocks noGrp="1"/>
          </p:cNvSpPr>
          <p:nvPr>
            <p:ph type="body" idx="1"/>
          </p:nvPr>
        </p:nvSpPr>
        <p:spPr>
          <a:xfrm>
            <a:off x="2411760" y="6538119"/>
            <a:ext cx="3822192" cy="639762"/>
          </a:xfrm>
        </p:spPr>
        <p:txBody>
          <a:bodyPr/>
          <a:lstStyle/>
          <a:p>
            <a:r>
              <a:rPr lang="ka-GE" dirty="0"/>
              <a:t>კოლხური ხოხობი</a:t>
            </a:r>
            <a:endParaRPr lang="ru-RU" dirty="0"/>
          </a:p>
          <a:p>
            <a:endParaRPr lang="ru-RU" dirty="0"/>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907704" y="1844824"/>
            <a:ext cx="5328592"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6779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2771800" y="6218238"/>
            <a:ext cx="3822192" cy="639762"/>
          </a:xfrm>
        </p:spPr>
        <p:txBody>
          <a:bodyPr>
            <a:noAutofit/>
          </a:bodyPr>
          <a:lstStyle/>
          <a:p>
            <a:r>
              <a:rPr lang="ka-GE" sz="3600" dirty="0" smtClean="0"/>
              <a:t>მწყერი</a:t>
            </a:r>
            <a:endParaRPr lang="ru-RU" sz="3600" dirty="0"/>
          </a:p>
        </p:txBody>
      </p:sp>
      <p:pic>
        <p:nvPicPr>
          <p:cNvPr id="1126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475656" y="1556792"/>
            <a:ext cx="6480720"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35232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2195736" y="6218238"/>
            <a:ext cx="3822192" cy="639762"/>
          </a:xfrm>
        </p:spPr>
        <p:txBody>
          <a:bodyPr>
            <a:noAutofit/>
          </a:bodyPr>
          <a:lstStyle/>
          <a:p>
            <a:r>
              <a:rPr lang="ka-GE" sz="3200" dirty="0" smtClean="0"/>
              <a:t>ბულბული</a:t>
            </a:r>
            <a:endParaRPr lang="ru-RU" sz="3200" dirty="0"/>
          </a:p>
        </p:txBody>
      </p:sp>
      <p:pic>
        <p:nvPicPr>
          <p:cNvPr id="1229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115616" y="1628800"/>
            <a:ext cx="6480720"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85570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899592" y="1340768"/>
            <a:ext cx="6624736" cy="4824536"/>
          </a:xfrm>
        </p:spPr>
        <p:txBody>
          <a:bodyPr>
            <a:normAutofit fontScale="25000" lnSpcReduction="20000"/>
          </a:bodyPr>
          <a:lstStyle/>
          <a:p>
            <a:pPr algn="l"/>
            <a:r>
              <a:rPr lang="ka-GE" sz="3900" dirty="0" smtClean="0">
                <a:solidFill>
                  <a:schemeClr val="tx1"/>
                </a:solidFill>
              </a:rPr>
              <a:t> </a:t>
            </a:r>
            <a:r>
              <a:rPr lang="ka-GE" sz="17600" dirty="0" smtClean="0">
                <a:solidFill>
                  <a:schemeClr val="bg1"/>
                </a:solidFill>
              </a:rPr>
              <a:t>სსიპ  აჭარის  ხარიტონ                                          ახვლედიანის         სახელობის მუზეუმი             </a:t>
            </a:r>
          </a:p>
          <a:p>
            <a:pPr algn="l"/>
            <a:r>
              <a:rPr lang="ka-GE" sz="21600" dirty="0" smtClean="0">
                <a:solidFill>
                  <a:schemeClr val="tx1"/>
                </a:solidFill>
              </a:rPr>
              <a:t>        </a:t>
            </a:r>
          </a:p>
          <a:p>
            <a:pPr algn="l"/>
            <a:r>
              <a:rPr lang="ka-GE" sz="21600" dirty="0" smtClean="0">
                <a:solidFill>
                  <a:schemeClr val="tx1"/>
                </a:solidFill>
              </a:rPr>
              <a:t>       </a:t>
            </a:r>
            <a:r>
              <a:rPr lang="ka-GE" sz="14400" dirty="0" smtClean="0">
                <a:solidFill>
                  <a:schemeClr val="bg1"/>
                </a:solidFill>
              </a:rPr>
              <a:t>ფრინველთა  </a:t>
            </a:r>
            <a:r>
              <a:rPr lang="ka-GE" sz="14400" dirty="0">
                <a:solidFill>
                  <a:schemeClr val="bg1"/>
                </a:solidFill>
              </a:rPr>
              <a:t>სამყარო</a:t>
            </a:r>
            <a:endParaRPr lang="ka-GE" sz="14400" dirty="0" smtClean="0">
              <a:solidFill>
                <a:schemeClr val="bg1"/>
              </a:solidFill>
            </a:endParaRPr>
          </a:p>
          <a:p>
            <a:pPr algn="l"/>
            <a:r>
              <a:rPr lang="ka-GE" sz="5800" dirty="0">
                <a:solidFill>
                  <a:schemeClr val="tx1"/>
                </a:solidFill>
              </a:rPr>
              <a:t> </a:t>
            </a:r>
            <a:r>
              <a:rPr lang="ka-GE" sz="5800" dirty="0" smtClean="0">
                <a:solidFill>
                  <a:schemeClr val="tx1"/>
                </a:solidFill>
              </a:rPr>
              <a:t>               </a:t>
            </a:r>
            <a:endParaRPr lang="ka-GE" sz="6700" dirty="0" smtClean="0">
              <a:solidFill>
                <a:schemeClr val="tx1"/>
              </a:solidFill>
            </a:endParaRPr>
          </a:p>
          <a:p>
            <a:pPr algn="l"/>
            <a:r>
              <a:rPr lang="ka-GE" sz="9800" dirty="0" smtClean="0">
                <a:solidFill>
                  <a:schemeClr val="tx1"/>
                </a:solidFill>
              </a:rPr>
              <a:t>  </a:t>
            </a:r>
            <a:endParaRPr lang="ka-GE" sz="9800" dirty="0">
              <a:solidFill>
                <a:schemeClr val="tx1"/>
              </a:solidFill>
            </a:endParaRPr>
          </a:p>
          <a:p>
            <a:pPr algn="l"/>
            <a:r>
              <a:rPr lang="ka-GE" sz="6700" dirty="0" smtClean="0">
                <a:solidFill>
                  <a:schemeClr val="tx2">
                    <a:lumMod val="75000"/>
                  </a:schemeClr>
                </a:solidFill>
              </a:rPr>
              <a:t>                                                           </a:t>
            </a:r>
            <a:endParaRPr lang="ka-GE" sz="12800" dirty="0" smtClean="0">
              <a:solidFill>
                <a:schemeClr val="tx2">
                  <a:lumMod val="75000"/>
                </a:schemeClr>
              </a:solidFill>
            </a:endParaRPr>
          </a:p>
          <a:p>
            <a:pPr algn="l"/>
            <a:r>
              <a:rPr lang="ka-GE" dirty="0" smtClean="0"/>
              <a:t>                                                                                                                                                                                       </a:t>
            </a:r>
          </a:p>
        </p:txBody>
      </p:sp>
    </p:spTree>
    <p:extLst>
      <p:ext uri="{BB962C8B-B14F-4D97-AF65-F5344CB8AC3E}">
        <p14:creationId xmlns:p14="http://schemas.microsoft.com/office/powerpoint/2010/main" val="6257344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2411760" y="6198766"/>
            <a:ext cx="3822192" cy="639762"/>
          </a:xfrm>
        </p:spPr>
        <p:txBody>
          <a:bodyPr>
            <a:noAutofit/>
          </a:bodyPr>
          <a:lstStyle/>
          <a:p>
            <a:r>
              <a:rPr lang="ka-GE" sz="3600" dirty="0" smtClean="0"/>
              <a:t>ტოროლა</a:t>
            </a:r>
            <a:endParaRPr lang="ru-RU" sz="3600" dirty="0"/>
          </a:p>
        </p:txBody>
      </p:sp>
      <p:pic>
        <p:nvPicPr>
          <p:cNvPr id="1331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115616" y="1640256"/>
            <a:ext cx="6696744" cy="4453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28077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2483768" y="6218238"/>
            <a:ext cx="3822192" cy="639762"/>
          </a:xfrm>
        </p:spPr>
        <p:txBody>
          <a:bodyPr>
            <a:noAutofit/>
          </a:bodyPr>
          <a:lstStyle/>
          <a:p>
            <a:r>
              <a:rPr lang="ka-GE" sz="3600" dirty="0" smtClean="0"/>
              <a:t>შაშვი</a:t>
            </a:r>
            <a:endParaRPr lang="ru-RU" sz="3600" dirty="0"/>
          </a:p>
        </p:txBody>
      </p:sp>
      <p:pic>
        <p:nvPicPr>
          <p:cNvPr id="1433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99592" y="1628800"/>
            <a:ext cx="7056784"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83741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2267744" y="6218238"/>
            <a:ext cx="3822192" cy="639762"/>
          </a:xfrm>
        </p:spPr>
        <p:txBody>
          <a:bodyPr>
            <a:noAutofit/>
          </a:bodyPr>
          <a:lstStyle/>
          <a:p>
            <a:r>
              <a:rPr lang="ka-GE" sz="3600" dirty="0" smtClean="0"/>
              <a:t>კოდალა</a:t>
            </a:r>
            <a:endParaRPr lang="ru-RU" sz="3600" dirty="0"/>
          </a:p>
        </p:txBody>
      </p:sp>
      <p:pic>
        <p:nvPicPr>
          <p:cNvPr id="1536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115616" y="1700808"/>
            <a:ext cx="6912768"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21218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fontScale="92500" lnSpcReduction="10000"/>
          </a:bodyPr>
          <a:lstStyle/>
          <a:p>
            <a:pPr>
              <a:buFont typeface="Wingdings" panose="05000000000000000000" pitchFamily="2" charset="2"/>
              <a:buChar char="Ø"/>
            </a:pPr>
            <a:r>
              <a:rPr lang="ka-GE" sz="2400" dirty="0" smtClean="0"/>
              <a:t>  გადამფრენი  ფრინველები  თავს არიდებენ  ზღვებისა და  მაღალი  მთების  ზონების   გადაფრენას, რადგან ამ ადგილებში  არ წარმოიქმნება  თბილი ჰაერის  ნაკადები.  ბათუმთან ზღვა  და მთა  ძალიან  ახლოსაა,  რაც იმას  ნიშნავს, რომ  ეს  ზონები  მათთვის  არცთუ  ისე ხელსაყრელ   პირობებს ქმნის  სამიგრაციო  გზის  გასასვლელად. სწორედ  ამ  ადგილებისთვის  თავის  არიდების  მიზნით  ისინი  თავს  იყრიან   ვიწრო  დერეფანში,  საიდანაც   დამკვირვებლებს   შეუძლიათ  დაინახონ   ერთად   შეგროვებული  უამრავი  ფრინველი.</a:t>
            </a:r>
            <a:endParaRPr lang="ru-RU" sz="2400" dirty="0"/>
          </a:p>
        </p:txBody>
      </p:sp>
      <p:sp>
        <p:nvSpPr>
          <p:cNvPr id="2" name="Заголовок 1"/>
          <p:cNvSpPr>
            <a:spLocks noGrp="1"/>
          </p:cNvSpPr>
          <p:nvPr>
            <p:ph type="title"/>
          </p:nvPr>
        </p:nvSpPr>
        <p:spPr/>
        <p:txBody>
          <a:bodyPr/>
          <a:lstStyle/>
          <a:p>
            <a:r>
              <a:rPr lang="ka-GE" dirty="0" smtClean="0"/>
              <a:t>გადამფრენი  ფრინველები</a:t>
            </a:r>
            <a:endParaRPr lang="ru-RU" dirty="0"/>
          </a:p>
        </p:txBody>
      </p:sp>
    </p:spTree>
    <p:extLst>
      <p:ext uri="{BB962C8B-B14F-4D97-AF65-F5344CB8AC3E}">
        <p14:creationId xmlns:p14="http://schemas.microsoft.com/office/powerpoint/2010/main" val="41543836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2915816" y="6187116"/>
            <a:ext cx="3822192" cy="639762"/>
          </a:xfrm>
        </p:spPr>
        <p:txBody>
          <a:bodyPr>
            <a:noAutofit/>
          </a:bodyPr>
          <a:lstStyle/>
          <a:p>
            <a:r>
              <a:rPr lang="ka-GE" sz="3600" dirty="0" smtClean="0"/>
              <a:t>დიდი ოყარი</a:t>
            </a:r>
            <a:endParaRPr lang="ru-RU" sz="3600" dirty="0"/>
          </a:p>
        </p:txBody>
      </p:sp>
      <p:pic>
        <p:nvPicPr>
          <p:cNvPr id="1741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267744" y="1412776"/>
            <a:ext cx="5112568"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55838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2411760" y="6218238"/>
            <a:ext cx="3822192" cy="639762"/>
          </a:xfrm>
        </p:spPr>
        <p:txBody>
          <a:bodyPr>
            <a:noAutofit/>
          </a:bodyPr>
          <a:lstStyle/>
          <a:p>
            <a:r>
              <a:rPr lang="ka-GE" sz="3600" dirty="0" smtClean="0"/>
              <a:t>დიდი  ჩვამა</a:t>
            </a:r>
            <a:endParaRPr lang="ru-RU" sz="3600" dirty="0"/>
          </a:p>
        </p:txBody>
      </p:sp>
      <p:pic>
        <p:nvPicPr>
          <p:cNvPr id="1843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547664" y="1650438"/>
            <a:ext cx="5616623" cy="4514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44531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2339752" y="6218238"/>
            <a:ext cx="3822192" cy="639762"/>
          </a:xfrm>
        </p:spPr>
        <p:txBody>
          <a:bodyPr>
            <a:noAutofit/>
          </a:bodyPr>
          <a:lstStyle/>
          <a:p>
            <a:r>
              <a:rPr lang="ka-GE" sz="3600" dirty="0" smtClean="0"/>
              <a:t>მყივანა  გედი</a:t>
            </a:r>
            <a:endParaRPr lang="ru-RU" sz="3600" dirty="0"/>
          </a:p>
        </p:txBody>
      </p:sp>
      <p:pic>
        <p:nvPicPr>
          <p:cNvPr id="1945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331640" y="1588747"/>
            <a:ext cx="6120680" cy="436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64440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2411760" y="6218238"/>
            <a:ext cx="3822192" cy="639762"/>
          </a:xfrm>
        </p:spPr>
        <p:txBody>
          <a:bodyPr>
            <a:noAutofit/>
          </a:bodyPr>
          <a:lstStyle/>
          <a:p>
            <a:r>
              <a:rPr lang="ka-GE" sz="3600" dirty="0" smtClean="0"/>
              <a:t>რუხი  კოკორინა</a:t>
            </a:r>
            <a:endParaRPr lang="ru-RU" sz="3600" dirty="0"/>
          </a:p>
        </p:txBody>
      </p:sp>
      <p:pic>
        <p:nvPicPr>
          <p:cNvPr id="2048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476202" y="1628800"/>
            <a:ext cx="5976118"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70973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2267744" y="6218238"/>
            <a:ext cx="3822192" cy="639762"/>
          </a:xfrm>
        </p:spPr>
        <p:txBody>
          <a:bodyPr>
            <a:noAutofit/>
          </a:bodyPr>
          <a:lstStyle/>
          <a:p>
            <a:r>
              <a:rPr lang="ka-GE" sz="3600" dirty="0" smtClean="0"/>
              <a:t>რუხი  ყანჩა</a:t>
            </a:r>
            <a:endParaRPr lang="ru-RU" sz="3600" dirty="0"/>
          </a:p>
        </p:txBody>
      </p:sp>
      <p:pic>
        <p:nvPicPr>
          <p:cNvPr id="2150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547664" y="1610444"/>
            <a:ext cx="6264696" cy="4410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2215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1732040"/>
            <a:ext cx="8892480" cy="5184575"/>
          </a:xfrm>
        </p:spPr>
        <p:txBody>
          <a:bodyPr>
            <a:noAutofit/>
          </a:bodyPr>
          <a:lstStyle/>
          <a:p>
            <a:pPr>
              <a:buFont typeface="Wingdings" panose="05000000000000000000" pitchFamily="2" charset="2"/>
              <a:buChar char="Ø"/>
            </a:pPr>
            <a:r>
              <a:rPr lang="ka-GE" sz="2000" dirty="0" smtClean="0"/>
              <a:t>ფრინველთა  ძვლები  გამოყენებული  იქნა  სხვადასხვა  მუსიკალური  საკრავებისათვის,  პირველი  ფლეიტა  ხომ  ჩიტების ძვლებით  შეიქმნა;</a:t>
            </a:r>
          </a:p>
          <a:p>
            <a:pPr>
              <a:buFont typeface="Wingdings" panose="05000000000000000000" pitchFamily="2" charset="2"/>
              <a:buChar char="Ø"/>
            </a:pPr>
            <a:r>
              <a:rPr lang="ka-GE" sz="2000" dirty="0" smtClean="0"/>
              <a:t>ადამიანებმა  დამწერლობისათვის  გამოიყენეს  ჩიტის  ბუმბულისაგან  შექმნილი  კალამი;</a:t>
            </a:r>
          </a:p>
          <a:p>
            <a:pPr>
              <a:buFont typeface="Wingdings" panose="05000000000000000000" pitchFamily="2" charset="2"/>
              <a:buChar char="Ø"/>
            </a:pPr>
            <a:r>
              <a:rPr lang="ka-GE" sz="2000" dirty="0" smtClean="0"/>
              <a:t>ჩიტები ეხმარებოდნენ  მეზღვაურებს  გზის გაკვლევაში  და  ახალი მიწების აღმოჩენაში;</a:t>
            </a:r>
          </a:p>
          <a:p>
            <a:pPr>
              <a:buFont typeface="Wingdings" panose="05000000000000000000" pitchFamily="2" charset="2"/>
              <a:buChar char="Ø"/>
            </a:pPr>
            <a:r>
              <a:rPr lang="ka-GE" sz="2000" dirty="0" smtClean="0"/>
              <a:t>საავიაციო  ინჟინრებმა  ჩიტებზე დაკვირვებით  შექმნეს  საფრენი  მექანიზმები;</a:t>
            </a:r>
          </a:p>
          <a:p>
            <a:pPr>
              <a:buFont typeface="Wingdings" panose="05000000000000000000" pitchFamily="2" charset="2"/>
              <a:buChar char="Ø"/>
            </a:pPr>
            <a:r>
              <a:rPr lang="ka-GE" sz="2000" dirty="0" smtClean="0"/>
              <a:t>მრავალი საუკუნეების განმავლობაში  ადამიანი  იკვებება  ფრინველთა ხორცითა და კვერცხით;</a:t>
            </a:r>
          </a:p>
          <a:p>
            <a:pPr>
              <a:buFont typeface="Wingdings" panose="05000000000000000000" pitchFamily="2" charset="2"/>
              <a:buChar char="Ø"/>
            </a:pPr>
            <a:r>
              <a:rPr lang="ka-GE" sz="2000" dirty="0" smtClean="0"/>
              <a:t>ფრინველები არიან პირველი  ცოცხალი არსებები,რომლებმაც ადამიანებს  ასწავლეს  გაეკონტროლებინათ  დაბინძურებული მასალის  ბუნებაში გადაყრის  აკრძალვა.  ისინი გახდნენ  პირველი მსხვერპლნი ადამიანთა  უგუნური  ქმედებებისა.</a:t>
            </a:r>
          </a:p>
          <a:p>
            <a:pPr marL="0" indent="0">
              <a:buNone/>
            </a:pPr>
            <a:endParaRPr lang="ru-RU" sz="2000" dirty="0"/>
          </a:p>
        </p:txBody>
      </p:sp>
      <p:sp>
        <p:nvSpPr>
          <p:cNvPr id="2" name="Заголовок 1"/>
          <p:cNvSpPr>
            <a:spLocks noGrp="1"/>
          </p:cNvSpPr>
          <p:nvPr>
            <p:ph type="title"/>
          </p:nvPr>
        </p:nvSpPr>
        <p:spPr>
          <a:xfrm>
            <a:off x="323528" y="332656"/>
            <a:ext cx="8291264" cy="1282154"/>
          </a:xfrm>
        </p:spPr>
        <p:txBody>
          <a:bodyPr>
            <a:normAutofit/>
          </a:bodyPr>
          <a:lstStyle/>
          <a:p>
            <a:r>
              <a:rPr lang="ka-GE" sz="2800" dirty="0" smtClean="0"/>
              <a:t>რა  სარგებელი  შეიძლება მოუტანოს  ფრინველებმა  ადამინებს?</a:t>
            </a:r>
            <a:endParaRPr lang="ru-RU" sz="2800" dirty="0"/>
          </a:p>
        </p:txBody>
      </p:sp>
    </p:spTree>
    <p:extLst>
      <p:ext uri="{BB962C8B-B14F-4D97-AF65-F5344CB8AC3E}">
        <p14:creationId xmlns:p14="http://schemas.microsoft.com/office/powerpoint/2010/main" val="6776228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1772816"/>
            <a:ext cx="8507288" cy="4925144"/>
          </a:xfrm>
        </p:spPr>
        <p:txBody>
          <a:bodyPr>
            <a:normAutofit/>
          </a:bodyPr>
          <a:lstStyle/>
          <a:p>
            <a:pPr>
              <a:buFont typeface="Wingdings" panose="05000000000000000000" pitchFamily="2" charset="2"/>
              <a:buChar char="Ø"/>
            </a:pPr>
            <a:r>
              <a:rPr lang="ka-GE" dirty="0" smtClean="0"/>
              <a:t> </a:t>
            </a:r>
            <a:r>
              <a:rPr lang="ka-GE" sz="2400" dirty="0" smtClean="0"/>
              <a:t>აჭარა   მდებარეობს   საქართველოს  სამხრეთ-დასავლეთ  ნაწილში.  აქ ბინადრობს და  გადაიფრენს ფრინველთა  მრავალი სახეობა.  ზამთრობით  ჩრდილოეთში  საკვების  ნაკლებობისა და  სიცივის გამო  ფრინველები  სამხრეთისკენ მიეშურებიან. მნიშვნელოვანია ის,  რომ   შავი  ზღვის  სანაპირო კოლხეთის დაბლობთან ერთად   წარმოადგენს ევროპა-აზიიდან  აფრიკისაკენ  ფრინველთა გადაფრენის მნივნელოვან  გადაფრენის გზას.  აქ   გვხვდება   225  სახეობის ფრინველი, რომელთა  შორის  90  გადამფრენია, ხოლო  67  იზამთრებს. </a:t>
            </a:r>
          </a:p>
          <a:p>
            <a:pPr>
              <a:buFont typeface="Wingdings" panose="05000000000000000000" pitchFamily="2" charset="2"/>
              <a:buChar char="Ø"/>
            </a:pPr>
            <a:endParaRPr lang="ru-RU" dirty="0"/>
          </a:p>
        </p:txBody>
      </p:sp>
      <p:sp>
        <p:nvSpPr>
          <p:cNvPr id="2" name="Заголовок 1"/>
          <p:cNvSpPr>
            <a:spLocks noGrp="1"/>
          </p:cNvSpPr>
          <p:nvPr>
            <p:ph type="title"/>
          </p:nvPr>
        </p:nvSpPr>
        <p:spPr/>
        <p:txBody>
          <a:bodyPr>
            <a:normAutofit fontScale="90000"/>
          </a:bodyPr>
          <a:lstStyle/>
          <a:p>
            <a:r>
              <a:rPr lang="ka-GE" dirty="0" smtClean="0"/>
              <a:t> </a:t>
            </a:r>
            <a:r>
              <a:rPr lang="ka-GE" dirty="0"/>
              <a:t/>
            </a:r>
            <a:br>
              <a:rPr lang="ka-GE" dirty="0"/>
            </a:br>
            <a:endParaRPr lang="ru-RU" dirty="0"/>
          </a:p>
        </p:txBody>
      </p:sp>
    </p:spTree>
    <p:extLst>
      <p:ext uri="{BB962C8B-B14F-4D97-AF65-F5344CB8AC3E}">
        <p14:creationId xmlns:p14="http://schemas.microsoft.com/office/powerpoint/2010/main" val="37081574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827584" y="2204864"/>
            <a:ext cx="4348005" cy="4065315"/>
          </a:xfrm>
        </p:spPr>
        <p:txBody>
          <a:bodyPr>
            <a:normAutofit fontScale="92500"/>
          </a:bodyPr>
          <a:lstStyle/>
          <a:p>
            <a:pPr marL="45720" indent="0">
              <a:buNone/>
            </a:pPr>
            <a:r>
              <a:rPr lang="ka-GE" dirty="0"/>
              <a:t>1864 წელს საფრანგეთში,ქალაქ ფონტებლოში, პირველად საერთაშორისო კონფერენციაზე დაარსდა ბუნების დაცვის საერთაშორისო კავშირი. </a:t>
            </a:r>
          </a:p>
          <a:p>
            <a:pPr marL="45720" indent="0">
              <a:buNone/>
            </a:pPr>
            <a:r>
              <a:rPr lang="ka-GE" dirty="0"/>
              <a:t>ინგლისელ პირეტ სკოტის წინადადებით შეიქმნა საერთაშორისო წითელი წიგნი.</a:t>
            </a:r>
          </a:p>
          <a:p>
            <a:pPr marL="45720" indent="0">
              <a:buNone/>
            </a:pPr>
            <a:r>
              <a:rPr lang="ka-GE" dirty="0"/>
              <a:t>საქართველოში წითელი წიგნი 1982 წელს გამოიცა.</a:t>
            </a:r>
            <a:endParaRPr lang="ru-RU" dirty="0"/>
          </a:p>
          <a:p>
            <a:endParaRPr lang="ru-RU" dirty="0"/>
          </a:p>
        </p:txBody>
      </p:sp>
      <p:sp>
        <p:nvSpPr>
          <p:cNvPr id="3" name="Заголовок 2"/>
          <p:cNvSpPr>
            <a:spLocks noGrp="1"/>
          </p:cNvSpPr>
          <p:nvPr>
            <p:ph type="title"/>
          </p:nvPr>
        </p:nvSpPr>
        <p:spPr/>
        <p:txBody>
          <a:bodyPr>
            <a:normAutofit/>
          </a:bodyPr>
          <a:lstStyle/>
          <a:p>
            <a:r>
              <a:rPr lang="ka-GE" sz="3600" dirty="0" smtClean="0"/>
              <a:t>რა  იცით  წითელი  წიგნის შესახებ?</a:t>
            </a:r>
            <a:endParaRPr lang="ru-RU" sz="3600"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2132856"/>
            <a:ext cx="3060700"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00384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0252" y="2033464"/>
            <a:ext cx="8784976" cy="4824536"/>
          </a:xfrm>
        </p:spPr>
        <p:txBody>
          <a:bodyPr>
            <a:normAutofit/>
          </a:bodyPr>
          <a:lstStyle/>
          <a:p>
            <a:pPr>
              <a:buFont typeface="Wingdings" panose="05000000000000000000" pitchFamily="2" charset="2"/>
              <a:buChar char="Ø"/>
            </a:pPr>
            <a:r>
              <a:rPr lang="ka-GE" sz="2400" dirty="0"/>
              <a:t> </a:t>
            </a:r>
            <a:r>
              <a:rPr lang="ka-GE" sz="2400" dirty="0" smtClean="0"/>
              <a:t>        ბოლო  საუკუნეების  მანძილზე   ფლორისა და   ფაუნის სხვადასხვა   წარმომადგენელთა  საარსებო გარემო  ადამიანის არასათანადო  საქმიანობის შედეგად  შეიცვალა  და   დაირღვა.   გარემოს   ცვლილებებმა  მრავალ   სახეობას   გადაშენების  საფრთხე   შეუქმნა. </a:t>
            </a:r>
          </a:p>
          <a:p>
            <a:pPr>
              <a:buFont typeface="Wingdings" panose="05000000000000000000" pitchFamily="2" charset="2"/>
              <a:buChar char="Ø"/>
            </a:pPr>
            <a:r>
              <a:rPr lang="ka-GE" sz="2400" dirty="0" smtClean="0"/>
              <a:t>         აჭარის  ფლორისა  და  ფაუნის  მრავალფეროვნების და     შენარჩუნების,  აგრეთვე  რეკრეაციული  და ტურიზმის  განვითარების  ხელშეწყობის   მიზნით  შეიქმნა   დაცული ტერიტორიები,  როგორიცაა  კინტრიშის  ნაკრძალი,  ქობულეთის  დაცული  ტერიტორიები,  (ისპანის  ჭაობი),  მტირალას  ეროვნული პარკი  და  მაჭახელას  ეროვნული  პარკი.   </a:t>
            </a:r>
            <a:endParaRPr lang="ru-RU" sz="2400" dirty="0"/>
          </a:p>
        </p:txBody>
      </p:sp>
      <p:sp>
        <p:nvSpPr>
          <p:cNvPr id="2" name="Заголовок 1"/>
          <p:cNvSpPr>
            <a:spLocks noGrp="1"/>
          </p:cNvSpPr>
          <p:nvPr>
            <p:ph type="title"/>
          </p:nvPr>
        </p:nvSpPr>
        <p:spPr/>
        <p:txBody>
          <a:bodyPr>
            <a:normAutofit fontScale="90000"/>
          </a:bodyPr>
          <a:lstStyle/>
          <a:p>
            <a:r>
              <a:rPr lang="ka-GE" dirty="0" smtClean="0"/>
              <a:t>აჭარის  დაცული  ტერიტორიები</a:t>
            </a:r>
            <a:endParaRPr lang="ru-RU" dirty="0"/>
          </a:p>
        </p:txBody>
      </p:sp>
    </p:spTree>
    <p:extLst>
      <p:ext uri="{BB962C8B-B14F-4D97-AF65-F5344CB8AC3E}">
        <p14:creationId xmlns:p14="http://schemas.microsoft.com/office/powerpoint/2010/main" val="12881052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467544" y="16133"/>
            <a:ext cx="8229600" cy="1252728"/>
          </a:xfrm>
        </p:spPr>
        <p:txBody>
          <a:bodyPr>
            <a:normAutofit fontScale="90000"/>
          </a:bodyPr>
          <a:lstStyle/>
          <a:p>
            <a:r>
              <a:rPr lang="ka-GE" dirty="0" smtClean="0"/>
              <a:t>აჭარის  დაცული  ტერიტორიები</a:t>
            </a:r>
            <a:endParaRPr lang="ru-RU" dirty="0"/>
          </a:p>
        </p:txBody>
      </p:sp>
      <p:pic>
        <p:nvPicPr>
          <p:cNvPr id="23554"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0" y="1124744"/>
            <a:ext cx="4572000" cy="573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4572000" y="1124744"/>
            <a:ext cx="4572000" cy="573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Текст 7"/>
          <p:cNvSpPr>
            <a:spLocks noGrp="1"/>
          </p:cNvSpPr>
          <p:nvPr>
            <p:ph type="body" idx="1"/>
          </p:nvPr>
        </p:nvSpPr>
        <p:spPr>
          <a:xfrm>
            <a:off x="2339752" y="6354579"/>
            <a:ext cx="4968552" cy="504056"/>
          </a:xfrm>
          <a:solidFill>
            <a:schemeClr val="bg1"/>
          </a:solidFill>
        </p:spPr>
        <p:txBody>
          <a:bodyPr>
            <a:noAutofit/>
          </a:bodyPr>
          <a:lstStyle/>
          <a:p>
            <a:r>
              <a:rPr lang="ka-GE" sz="2800" dirty="0" smtClean="0"/>
              <a:t>კინტრიშის  ნაკრძალი</a:t>
            </a:r>
            <a:endParaRPr lang="ru-RU" sz="2800" dirty="0"/>
          </a:p>
        </p:txBody>
      </p:sp>
    </p:spTree>
    <p:extLst>
      <p:ext uri="{BB962C8B-B14F-4D97-AF65-F5344CB8AC3E}">
        <p14:creationId xmlns:p14="http://schemas.microsoft.com/office/powerpoint/2010/main" val="4648684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Текст 2"/>
          <p:cNvSpPr>
            <a:spLocks noGrp="1"/>
          </p:cNvSpPr>
          <p:nvPr>
            <p:ph type="body" idx="1"/>
          </p:nvPr>
        </p:nvSpPr>
        <p:spPr>
          <a:xfrm>
            <a:off x="2555776" y="6197096"/>
            <a:ext cx="3822192" cy="639762"/>
          </a:xfrm>
          <a:solidFill>
            <a:schemeClr val="bg1"/>
          </a:solidFill>
        </p:spPr>
        <p:txBody>
          <a:bodyPr>
            <a:noAutofit/>
          </a:bodyPr>
          <a:lstStyle/>
          <a:p>
            <a:r>
              <a:rPr lang="ka-GE" sz="2800" dirty="0" smtClean="0"/>
              <a:t>ისპანის  ჭაობი</a:t>
            </a:r>
            <a:endParaRPr lang="ru-RU" sz="2800" dirty="0"/>
          </a:p>
        </p:txBody>
      </p:sp>
    </p:spTree>
    <p:extLst>
      <p:ext uri="{BB962C8B-B14F-4D97-AF65-F5344CB8AC3E}">
        <p14:creationId xmlns:p14="http://schemas.microsoft.com/office/powerpoint/2010/main" val="31862566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535488" y="0"/>
            <a:ext cx="46085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Текст 2"/>
          <p:cNvSpPr>
            <a:spLocks noGrp="1"/>
          </p:cNvSpPr>
          <p:nvPr>
            <p:ph type="body" idx="1"/>
          </p:nvPr>
        </p:nvSpPr>
        <p:spPr>
          <a:xfrm>
            <a:off x="1547664" y="6242393"/>
            <a:ext cx="5472608" cy="648072"/>
          </a:xfrm>
          <a:solidFill>
            <a:schemeClr val="bg1"/>
          </a:solidFill>
        </p:spPr>
        <p:txBody>
          <a:bodyPr>
            <a:noAutofit/>
          </a:bodyPr>
          <a:lstStyle/>
          <a:p>
            <a:r>
              <a:rPr lang="ka-GE" sz="2800" dirty="0" smtClean="0"/>
              <a:t>მტირალას ეროვნული პარკი</a:t>
            </a:r>
            <a:endParaRPr lang="ru-RU" sz="2800" dirty="0"/>
          </a:p>
        </p:txBody>
      </p:sp>
    </p:spTree>
    <p:extLst>
      <p:ext uri="{BB962C8B-B14F-4D97-AF65-F5344CB8AC3E}">
        <p14:creationId xmlns:p14="http://schemas.microsoft.com/office/powerpoint/2010/main" val="7718923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Текст 2"/>
          <p:cNvSpPr>
            <a:spLocks noGrp="1"/>
          </p:cNvSpPr>
          <p:nvPr>
            <p:ph type="body" idx="1"/>
          </p:nvPr>
        </p:nvSpPr>
        <p:spPr>
          <a:xfrm>
            <a:off x="1763688" y="6237312"/>
            <a:ext cx="5256584" cy="620688"/>
          </a:xfrm>
          <a:solidFill>
            <a:schemeClr val="bg1"/>
          </a:solidFill>
        </p:spPr>
        <p:txBody>
          <a:bodyPr>
            <a:noAutofit/>
          </a:bodyPr>
          <a:lstStyle/>
          <a:p>
            <a:r>
              <a:rPr lang="ka-GE" sz="2800" dirty="0" smtClean="0"/>
              <a:t>მაჭახელას  ეროვნული პარკი</a:t>
            </a:r>
            <a:endParaRPr lang="ru-RU" sz="2800" dirty="0"/>
          </a:p>
        </p:txBody>
      </p:sp>
    </p:spTree>
    <p:extLst>
      <p:ext uri="{BB962C8B-B14F-4D97-AF65-F5344CB8AC3E}">
        <p14:creationId xmlns:p14="http://schemas.microsoft.com/office/powerpoint/2010/main" val="1858608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7"/>
          <p:cNvSpPr>
            <a:spLocks noGrp="1"/>
          </p:cNvSpPr>
          <p:nvPr>
            <p:ph idx="1"/>
          </p:nvPr>
        </p:nvSpPr>
        <p:spPr>
          <a:xfrm>
            <a:off x="4427984" y="5157192"/>
            <a:ext cx="4176464" cy="969558"/>
          </a:xfrm>
        </p:spPr>
        <p:txBody>
          <a:bodyPr>
            <a:normAutofit/>
          </a:bodyPr>
          <a:lstStyle/>
          <a:p>
            <a:pPr marL="0" indent="0">
              <a:buNone/>
            </a:pPr>
            <a:r>
              <a:rPr lang="ka-GE" dirty="0" smtClean="0"/>
              <a:t>   </a:t>
            </a:r>
            <a:r>
              <a:rPr lang="ka-GE" sz="3600" b="1" dirty="0" smtClean="0"/>
              <a:t>შორენა </a:t>
            </a:r>
            <a:r>
              <a:rPr lang="ka-GE" sz="3600" b="1" dirty="0"/>
              <a:t>მახარაძე</a:t>
            </a:r>
            <a:endParaRPr lang="ru-RU" sz="3600" b="1" dirty="0"/>
          </a:p>
          <a:p>
            <a:endParaRPr lang="ru-RU" dirty="0"/>
          </a:p>
        </p:txBody>
      </p:sp>
      <p:sp>
        <p:nvSpPr>
          <p:cNvPr id="7" name="Заголовок 6"/>
          <p:cNvSpPr>
            <a:spLocks noGrp="1"/>
          </p:cNvSpPr>
          <p:nvPr>
            <p:ph type="title"/>
          </p:nvPr>
        </p:nvSpPr>
        <p:spPr>
          <a:xfrm>
            <a:off x="611560" y="2636912"/>
            <a:ext cx="8229600" cy="1252728"/>
          </a:xfrm>
        </p:spPr>
        <p:txBody>
          <a:bodyPr/>
          <a:lstStyle/>
          <a:p>
            <a:r>
              <a:rPr lang="ka-GE" b="1" dirty="0">
                <a:solidFill>
                  <a:schemeClr val="tx2">
                    <a:lumMod val="75000"/>
                  </a:schemeClr>
                </a:solidFill>
              </a:rPr>
              <a:t>მადლობა </a:t>
            </a:r>
            <a:r>
              <a:rPr lang="ka-GE" b="1" dirty="0" smtClean="0">
                <a:solidFill>
                  <a:schemeClr val="tx2">
                    <a:lumMod val="75000"/>
                  </a:schemeClr>
                </a:solidFill>
              </a:rPr>
              <a:t>ყურადღებისთვის!</a:t>
            </a:r>
            <a:r>
              <a:rPr lang="ka-GE" b="1" dirty="0" smtClean="0"/>
              <a:t>!</a:t>
            </a:r>
            <a:endParaRPr lang="ru-RU" b="1" dirty="0"/>
          </a:p>
        </p:txBody>
      </p:sp>
    </p:spTree>
    <p:extLst>
      <p:ext uri="{BB962C8B-B14F-4D97-AF65-F5344CB8AC3E}">
        <p14:creationId xmlns:p14="http://schemas.microsoft.com/office/powerpoint/2010/main" val="39411232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7146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85987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72067" y="2132856"/>
            <a:ext cx="7408333" cy="4248472"/>
          </a:xfrm>
        </p:spPr>
        <p:txBody>
          <a:bodyPr>
            <a:normAutofit fontScale="85000" lnSpcReduction="20000"/>
          </a:bodyPr>
          <a:lstStyle/>
          <a:p>
            <a:pPr>
              <a:buFont typeface="Wingdings" panose="05000000000000000000" pitchFamily="2" charset="2"/>
              <a:buChar char="Ø"/>
            </a:pPr>
            <a:r>
              <a:rPr lang="ka-GE" sz="2600" dirty="0" smtClean="0"/>
              <a:t>   საქართველოზე, შავი ზღვის სანაპიროზე, ბათუმსა და  მის შემოგარენზე  ყოველწლიურად  ათასობით მტაცებელი ფრინველი  გადაიფრენს,  რის გამოც  ეს ტერიტორია  მსოფლიოს ერთ-ერთ  ყველაზე მნიშვნელოვან  სამიგრაციო გზადაა  მიჩნეული,  რომელიც ე.წ.  ბათუმის ძაბრის სახელითაა  ცნობილი.   ბათუმთან  ახლომდებარე  სოფლები-ჩაისუბანი  და სახალვაშო        მსოფლიოში  ფრინველთა  მიგრაციაზე დაკვირვების  თვალსაზრისით   მესამეა  ამერიკისა და ისრაელის  შემდეგ.  სოფ-ჩაისუბანში  2008 წლიდან მოქმედებს  საერთაშორისო  სადამკვირვებლო  ორგანიზაცია.   იგი   კორდინაციას  უწევს რეგიონში  მტაცებელი  ფრინველების დაცვას  და  მათ  აღრიცხვას.    </a:t>
            </a:r>
            <a:endParaRPr lang="ru-RU" sz="2600" dirty="0"/>
          </a:p>
        </p:txBody>
      </p:sp>
      <p:sp>
        <p:nvSpPr>
          <p:cNvPr id="4" name="Заголовок 3"/>
          <p:cNvSpPr>
            <a:spLocks noGrp="1"/>
          </p:cNvSpPr>
          <p:nvPr>
            <p:ph type="title"/>
          </p:nvPr>
        </p:nvSpPr>
        <p:spPr/>
        <p:txBody>
          <a:bodyPr/>
          <a:lstStyle/>
          <a:p>
            <a:r>
              <a:rPr lang="ka-GE" dirty="0" smtClean="0"/>
              <a:t>ფრინველთა მიგრაცია</a:t>
            </a:r>
            <a:endParaRPr lang="ru-RU" dirty="0"/>
          </a:p>
        </p:txBody>
      </p:sp>
    </p:spTree>
    <p:extLst>
      <p:ext uri="{BB962C8B-B14F-4D97-AF65-F5344CB8AC3E}">
        <p14:creationId xmlns:p14="http://schemas.microsoft.com/office/powerpoint/2010/main" val="21521571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fontScale="90000"/>
          </a:bodyPr>
          <a:lstStyle/>
          <a:p>
            <a:r>
              <a:rPr lang="ka-GE" dirty="0"/>
              <a:t>ბათუმის სამიგრაციო დერეფანი</a:t>
            </a:r>
            <a:r>
              <a:rPr lang="ru-RU" dirty="0"/>
              <a:t/>
            </a:r>
            <a:br>
              <a:rPr lang="ru-RU" dirty="0"/>
            </a:br>
            <a:endParaRPr lang="ru-RU"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124744"/>
            <a:ext cx="9144000" cy="573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59681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67544" y="620688"/>
            <a:ext cx="8229600" cy="1252728"/>
          </a:xfrm>
        </p:spPr>
        <p:txBody>
          <a:bodyPr>
            <a:normAutofit fontScale="90000"/>
          </a:bodyPr>
          <a:lstStyle/>
          <a:p>
            <a:r>
              <a:rPr lang="ka-GE" dirty="0"/>
              <a:t>ფრინველთა მიგრაციაზე დაკვირვება</a:t>
            </a:r>
            <a:r>
              <a:rPr lang="ru-RU" dirty="0"/>
              <a:t/>
            </a:r>
            <a:br>
              <a:rPr lang="ru-RU" dirty="0"/>
            </a:br>
            <a:endParaRPr lang="ru-RU" dirty="0"/>
          </a:p>
        </p:txBody>
      </p:sp>
      <p:pic>
        <p:nvPicPr>
          <p:cNvPr id="4098"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0" y="2276872"/>
            <a:ext cx="4499992" cy="4581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4499992" y="2276872"/>
            <a:ext cx="4644008" cy="4581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24808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5"/>
          <p:cNvSpPr>
            <a:spLocks noGrp="1"/>
          </p:cNvSpPr>
          <p:nvPr>
            <p:ph idx="1"/>
          </p:nvPr>
        </p:nvSpPr>
        <p:spPr>
          <a:xfrm>
            <a:off x="1475656" y="2564904"/>
            <a:ext cx="7408333" cy="3450696"/>
          </a:xfrm>
        </p:spPr>
        <p:txBody>
          <a:bodyPr>
            <a:noAutofit/>
          </a:bodyPr>
          <a:lstStyle/>
          <a:p>
            <a:pPr>
              <a:buFont typeface="Wingdings" panose="05000000000000000000" pitchFamily="2" charset="2"/>
              <a:buChar char="q"/>
            </a:pPr>
            <a:r>
              <a:rPr lang="ka-GE" sz="3200" dirty="0"/>
              <a:t>მტაცებელი</a:t>
            </a:r>
          </a:p>
          <a:p>
            <a:pPr>
              <a:buFont typeface="Wingdings" panose="05000000000000000000" pitchFamily="2" charset="2"/>
              <a:buChar char="q"/>
            </a:pPr>
            <a:r>
              <a:rPr lang="ka-GE" sz="3200" dirty="0"/>
              <a:t>შინაური</a:t>
            </a:r>
          </a:p>
          <a:p>
            <a:pPr>
              <a:buFont typeface="Wingdings" panose="05000000000000000000" pitchFamily="2" charset="2"/>
              <a:buChar char="q"/>
            </a:pPr>
            <a:r>
              <a:rPr lang="ka-GE" sz="3200" dirty="0"/>
              <a:t>სასარგებლო</a:t>
            </a:r>
          </a:p>
          <a:p>
            <a:pPr>
              <a:buFont typeface="Wingdings" panose="05000000000000000000" pitchFamily="2" charset="2"/>
              <a:buChar char="q"/>
            </a:pPr>
            <a:r>
              <a:rPr lang="ka-GE" sz="3200" dirty="0"/>
              <a:t>ტყე-ველის</a:t>
            </a:r>
          </a:p>
          <a:p>
            <a:pPr>
              <a:buFont typeface="Wingdings" panose="05000000000000000000" pitchFamily="2" charset="2"/>
              <a:buChar char="q"/>
            </a:pPr>
            <a:r>
              <a:rPr lang="ka-GE" sz="3200" dirty="0"/>
              <a:t>მგალობელი</a:t>
            </a:r>
          </a:p>
          <a:p>
            <a:pPr>
              <a:buFont typeface="Wingdings" panose="05000000000000000000" pitchFamily="2" charset="2"/>
              <a:buChar char="q"/>
            </a:pPr>
            <a:r>
              <a:rPr lang="ka-GE" sz="3200" dirty="0"/>
              <a:t>გადამფრენი</a:t>
            </a:r>
            <a:endParaRPr lang="ru-RU" sz="3200" dirty="0"/>
          </a:p>
          <a:p>
            <a:endParaRPr lang="ru-RU" sz="3200" dirty="0"/>
          </a:p>
        </p:txBody>
      </p:sp>
      <p:sp>
        <p:nvSpPr>
          <p:cNvPr id="5" name="Заголовок 4"/>
          <p:cNvSpPr>
            <a:spLocks noGrp="1"/>
          </p:cNvSpPr>
          <p:nvPr>
            <p:ph type="title"/>
          </p:nvPr>
        </p:nvSpPr>
        <p:spPr>
          <a:xfrm>
            <a:off x="251520" y="836712"/>
            <a:ext cx="8229600" cy="1252728"/>
          </a:xfrm>
        </p:spPr>
        <p:txBody>
          <a:bodyPr>
            <a:normAutofit fontScale="90000"/>
          </a:bodyPr>
          <a:lstStyle/>
          <a:p>
            <a:r>
              <a:rPr lang="ka-GE" dirty="0"/>
              <a:t>ფრინველთა სახეობები:</a:t>
            </a:r>
            <a:r>
              <a:rPr lang="ru-RU" dirty="0"/>
              <a:t/>
            </a:r>
            <a:br>
              <a:rPr lang="ru-RU" dirty="0"/>
            </a:br>
            <a:endParaRPr lang="ru-RU" dirty="0"/>
          </a:p>
        </p:txBody>
      </p:sp>
    </p:spTree>
    <p:extLst>
      <p:ext uri="{BB962C8B-B14F-4D97-AF65-F5344CB8AC3E}">
        <p14:creationId xmlns:p14="http://schemas.microsoft.com/office/powerpoint/2010/main" val="207606977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291</TotalTime>
  <Words>522</Words>
  <Application>Microsoft Office PowerPoint</Application>
  <PresentationFormat>Экран (4:3)</PresentationFormat>
  <Paragraphs>66</Paragraphs>
  <Slides>36</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36</vt:i4>
      </vt:variant>
    </vt:vector>
  </HeadingPairs>
  <TitlesOfParts>
    <vt:vector size="37" baseType="lpstr">
      <vt:lpstr>Волна</vt:lpstr>
      <vt:lpstr>Презентация PowerPoint</vt:lpstr>
      <vt:lpstr>Презентация PowerPoint</vt:lpstr>
      <vt:lpstr>  </vt:lpstr>
      <vt:lpstr>Презентация PowerPoint</vt:lpstr>
      <vt:lpstr>Презентация PowerPoint</vt:lpstr>
      <vt:lpstr>ფრინველთა მიგრაცია</vt:lpstr>
      <vt:lpstr>ბათუმის სამიგრაციო დერეფანი </vt:lpstr>
      <vt:lpstr>ფრინველთა მიგრაციაზე დაკვირვება </vt:lpstr>
      <vt:lpstr>ფრინველთა სახეობები: </vt:lpstr>
      <vt:lpstr>მტაცებელი  ფრინველები</vt:lpstr>
      <vt:lpstr>მტაცებელი ფრინველები</vt:lpstr>
      <vt:lpstr>Презентация PowerPoint</vt:lpstr>
      <vt:lpstr>Презентация PowerPoint</vt:lpstr>
      <vt:lpstr>Презентация PowerPoint</vt:lpstr>
      <vt:lpstr>Презентация PowerPoint</vt:lpstr>
      <vt:lpstr>Презентация PowerPoint</vt:lpstr>
      <vt:lpstr>სასარგებლო,ტყე-ველის და მგალობელი ფრინველები</vt:lpstr>
      <vt:lpstr>Презентация PowerPoint</vt:lpstr>
      <vt:lpstr>Презентация PowerPoint</vt:lpstr>
      <vt:lpstr>Презентация PowerPoint</vt:lpstr>
      <vt:lpstr>Презентация PowerPoint</vt:lpstr>
      <vt:lpstr>Презентация PowerPoint</vt:lpstr>
      <vt:lpstr>გადამფრენი  ფრინველები</vt:lpstr>
      <vt:lpstr>Презентация PowerPoint</vt:lpstr>
      <vt:lpstr>Презентация PowerPoint</vt:lpstr>
      <vt:lpstr>Презентация PowerPoint</vt:lpstr>
      <vt:lpstr>Презентация PowerPoint</vt:lpstr>
      <vt:lpstr>Презентация PowerPoint</vt:lpstr>
      <vt:lpstr>რა  სარგებელი  შეიძლება მოუტანოს  ფრინველებმა  ადამინებს?</vt:lpstr>
      <vt:lpstr>რა  იცით  წითელი  წიგნის შესახებ?</vt:lpstr>
      <vt:lpstr>აჭარის  დაცული  ტერიტორიები</vt:lpstr>
      <vt:lpstr>აჭარის  დაცული  ტერიტორიები</vt:lpstr>
      <vt:lpstr>Презентация PowerPoint</vt:lpstr>
      <vt:lpstr>Презентация PowerPoint</vt:lpstr>
      <vt:lpstr>Презентация PowerPoint</vt:lpstr>
      <vt:lpstr>მადლობა ყურადღებისთვის!!</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50</cp:revision>
  <dcterms:created xsi:type="dcterms:W3CDTF">2020-06-25T14:41:16Z</dcterms:created>
  <dcterms:modified xsi:type="dcterms:W3CDTF">2020-06-30T19:28:57Z</dcterms:modified>
</cp:coreProperties>
</file>