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92" r:id="rId7"/>
    <p:sldId id="262" r:id="rId8"/>
    <p:sldId id="29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1" r:id="rId19"/>
    <p:sldId id="282" r:id="rId20"/>
    <p:sldId id="283" r:id="rId21"/>
    <p:sldId id="284" r:id="rId22"/>
    <p:sldId id="285" r:id="rId23"/>
    <p:sldId id="286" r:id="rId24"/>
    <p:sldId id="272" r:id="rId25"/>
    <p:sldId id="287" r:id="rId26"/>
    <p:sldId id="288" r:id="rId27"/>
    <p:sldId id="289" r:id="rId28"/>
    <p:sldId id="290" r:id="rId29"/>
    <p:sldId id="291" r:id="rId30"/>
    <p:sldId id="293" r:id="rId31"/>
    <p:sldId id="294" r:id="rId32"/>
    <p:sldId id="295" r:id="rId33"/>
    <p:sldId id="296" r:id="rId34"/>
    <p:sldId id="276" r:id="rId35"/>
    <p:sldId id="29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B67E5-ED2C-43C6-903F-1B0F28531AC4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A38D1-2268-467C-A820-C06A3723C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945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5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6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74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3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5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1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3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38D1-2268-467C-A820-C06A3723CF0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4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6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9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28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34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4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7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8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1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0">
              <a:schemeClr val="accent5">
                <a:lumMod val="89000"/>
              </a:schemeClr>
            </a:gs>
            <a:gs pos="0">
              <a:schemeClr val="accent5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C93E-7409-4781-AC7A-C30E06B49DC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C9115-6124-4DA4-8294-DF7F00341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6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a.wikipedia.org/w/index.php?title=%E1%83%AE%E1%83%90%E1%83%A0%E1%83%99%E1%83%9D%E1%83%95%E1%83%98%E1%83%A1_%E1%83%A3%E1%83%9C%E1%83%98%E1%83%95%E1%83%94%E1%83%A0%E1%83%A1%E1%83%98%E1%83%A2%E1%83%94%E1%83%A2%E1%83%98&amp;action=edit&amp;redlink=1" TargetMode="External"/><Relationship Id="rId2" Type="http://schemas.openxmlformats.org/officeDocument/2006/relationships/hyperlink" Target="https://ka.wikipedia.org/w/index.php?title=%E1%83%9E%E1%83%90%E1%83%95%E1%83%9A%E1%83%94_%E1%83%A2%E1%83%90%E1%83%A2%E1%83%90%E1%83%A0%E1%83%98%E1%83%9C%E1%83%9D%E1%83%95%E1%83%98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ka.wikipedia.org/wiki/%E1%83%90%E1%83%9C%E1%83%93%E1%83%A0%E1%83%94%E1%83%98_%E1%83%99%E1%83%A0%E1%83%90%E1%83%A1%E1%83%9C%E1%83%9D%E1%83%95%E1%83%9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a.wikipedia.org/wiki/%E1%83%98%E1%83%A3%E1%83%9C%E1%83%94%E1%83%A1%E1%83%99%E1%83%9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33846" r="24154" b="33675"/>
          <a:stretch/>
        </p:blipFill>
        <p:spPr>
          <a:xfrm>
            <a:off x="251519" y="332656"/>
            <a:ext cx="1940697" cy="17070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Подзаголовок 8"/>
          <p:cNvSpPr txBox="1">
            <a:spLocks/>
          </p:cNvSpPr>
          <p:nvPr/>
        </p:nvSpPr>
        <p:spPr>
          <a:xfrm>
            <a:off x="3341913" y="1186204"/>
            <a:ext cx="4321629" cy="1796482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a-GE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a-GE" sz="2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სსიპ </a:t>
            </a:r>
            <a:r>
              <a:rPr lang="ka-GE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აჭარის მუზეუმი</a:t>
            </a:r>
          </a:p>
          <a:p>
            <a:endParaRPr lang="ka-GE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a-GE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8"/>
          <p:cNvSpPr txBox="1">
            <a:spLocks/>
          </p:cNvSpPr>
          <p:nvPr/>
        </p:nvSpPr>
        <p:spPr>
          <a:xfrm>
            <a:off x="1162855" y="3959103"/>
            <a:ext cx="7776864" cy="1780216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a-GE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კულტურული </a:t>
            </a:r>
            <a:endParaRPr lang="ka-GE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მემკვიდრეობის სახეები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2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კულტურული ლანდშაპტები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r="8955"/>
          <a:stretch/>
        </p:blipFill>
        <p:spPr>
          <a:xfrm>
            <a:off x="467544" y="1052736"/>
            <a:ext cx="8136904" cy="54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4624"/>
            <a:ext cx="8136904" cy="1152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11560" y="404664"/>
            <a:ext cx="7848872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a-G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ჩაქვის მახლობლად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ზღვის სანაპიროზე მცენარეთა ინტროდუქციის ერთ-ერთი პირველი ინიციატორი იყო გეოგრაფი, ბოტანიკოსი და </a:t>
            </a:r>
            <a:r>
              <a:rPr lang="ka-G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მოგზაური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პავლე ტატარინოვი (ჯერ არაა დაწერილი)"/>
              </a:rPr>
              <a:t>პავლე ტატარინოვი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მან 1892 წელს 10 ჰექტარ ფართობზე შექმნა ე. წ. საკლიმატიზაციო ბაღი, რომელიც ახლა ბოტანიკური ბაღის „ზედა პარკის“ სახელითაა ცნობილი. ბოტანიკური ბაღი დააარსა 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ხარკოვის უნივერსიტეტი (ჯერ არაა დაწერილი)"/>
              </a:rPr>
              <a:t>ხარკოვის უნივერსიტეტის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პროფესორმა 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ანდრეი კრასნოვი"/>
              </a:rPr>
              <a:t>ანდრეი კრასნოვმა</a:t>
            </a:r>
            <a:r>
              <a:rPr lang="ka-G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მან 1912 წლის 3 ნოემბერს სათავე დაუდო ბათუმის ბოტანიკური ბაღის ორგანიზაციის საქმეს.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"/>
          <a:stretch/>
        </p:blipFill>
        <p:spPr>
          <a:xfrm>
            <a:off x="467545" y="1340768"/>
            <a:ext cx="8136904" cy="54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8641"/>
            <a:ext cx="8064896" cy="843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11560" y="404664"/>
            <a:ext cx="7848872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ინდუსტრიული არქეოლოგია</a:t>
            </a:r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7822"/>
          <a:stretch/>
        </p:blipFill>
        <p:spPr>
          <a:xfrm>
            <a:off x="467544" y="1196752"/>
            <a:ext cx="8136904" cy="54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352928" cy="720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680192" y="306952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მოძრავი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52736"/>
            <a:ext cx="8352929" cy="55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3"/>
            <a:ext cx="8424936" cy="792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680193" y="253027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მოძრავი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4731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92021"/>
            <a:ext cx="7920880" cy="1004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83568" y="192021"/>
            <a:ext cx="7776864" cy="1004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მოძრავი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მემკვიდრეობა</a:t>
            </a:r>
          </a:p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პოლონეთი. ქ. კრაკოვის ეროვნული მუზეუმი. საერთაშორისო გამოფენა- „ოქროს საწყმისი ქართული ხელოვნება“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28393"/>
          <a:stretch/>
        </p:blipFill>
        <p:spPr>
          <a:xfrm>
            <a:off x="611560" y="1412776"/>
            <a:ext cx="2232248" cy="522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24779"/>
          <a:stretch/>
        </p:blipFill>
        <p:spPr>
          <a:xfrm>
            <a:off x="3491880" y="1408832"/>
            <a:ext cx="2232248" cy="5233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58004"/>
          <a:stretch/>
        </p:blipFill>
        <p:spPr>
          <a:xfrm>
            <a:off x="6372200" y="1430288"/>
            <a:ext cx="2210172" cy="52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1"/>
            <a:ext cx="8433048" cy="716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92019"/>
            <a:ext cx="6480720" cy="716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 ი ბ ლ ი ო თ ე კ 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6" y="1052736"/>
            <a:ext cx="8433048" cy="56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1"/>
            <a:ext cx="8433048" cy="716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92021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 რ ქ ი ვ 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r="3539"/>
          <a:stretch/>
        </p:blipFill>
        <p:spPr>
          <a:xfrm>
            <a:off x="355476" y="1124743"/>
            <a:ext cx="2952328" cy="5537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9"/>
          <a:stretch/>
        </p:blipFill>
        <p:spPr>
          <a:xfrm>
            <a:off x="3459932" y="1124743"/>
            <a:ext cx="5328592" cy="5537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9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1"/>
            <a:ext cx="8433048" cy="716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92021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154000"/>
            <a:ext cx="4320988" cy="267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6" y="3914887"/>
            <a:ext cx="4320988" cy="2808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13232" b="2509"/>
          <a:stretch/>
        </p:blipFill>
        <p:spPr>
          <a:xfrm>
            <a:off x="4867834" y="1154000"/>
            <a:ext cx="3920689" cy="5578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4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1"/>
            <a:ext cx="8433048" cy="716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92021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</a:p>
          <a:p>
            <a:pPr algn="ctr"/>
            <a:r>
              <a:rPr lang="ka-GE" sz="1600" dirty="0">
                <a:solidFill>
                  <a:schemeClr val="bg1"/>
                </a:solidFill>
              </a:rPr>
              <a:t>საშემსრულებლო ხელოვნება, საზოგადოებრივი გამოცდილება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1"/>
          <a:stretch/>
        </p:blipFill>
        <p:spPr>
          <a:xfrm>
            <a:off x="394447" y="1060878"/>
            <a:ext cx="5414683" cy="24488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14676" r="991" b="3962"/>
          <a:stretch/>
        </p:blipFill>
        <p:spPr>
          <a:xfrm>
            <a:off x="4231341" y="3701058"/>
            <a:ext cx="4769224" cy="3022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5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2771800" y="188640"/>
            <a:ext cx="3744416" cy="682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2058" y="3238428"/>
            <a:ext cx="1964900" cy="202430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400" dirty="0">
                <a:latin typeface="AcadNusx" pitchFamily="2" charset="0"/>
              </a:rPr>
              <a:t>მატერიალური</a:t>
            </a:r>
            <a:endParaRPr lang="ru-RU" sz="14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779894" y="3888510"/>
            <a:ext cx="0" cy="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2080422" y="4365104"/>
            <a:ext cx="2375734" cy="232270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400" dirty="0">
                <a:latin typeface="AcadNusx" pitchFamily="2" charset="0"/>
              </a:rPr>
              <a:t>არამატერიალური</a:t>
            </a:r>
            <a:endParaRPr lang="ru-RU" sz="1400" dirty="0"/>
          </a:p>
        </p:txBody>
      </p:sp>
      <p:sp>
        <p:nvSpPr>
          <p:cNvPr id="24" name="Овал 23"/>
          <p:cNvSpPr/>
          <p:nvPr/>
        </p:nvSpPr>
        <p:spPr>
          <a:xfrm>
            <a:off x="5640576" y="3712312"/>
            <a:ext cx="2471360" cy="2359883"/>
          </a:xfrm>
          <a:prstGeom prst="ellipse">
            <a:avLst/>
          </a:prstGeom>
          <a:solidFill>
            <a:srgbClr val="88AE82"/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400" dirty="0">
                <a:latin typeface="AcadNusx" pitchFamily="2" charset="0"/>
              </a:rPr>
              <a:t>უძრავი</a:t>
            </a:r>
            <a:endParaRPr lang="ru-RU" sz="1400" dirty="0"/>
          </a:p>
          <a:p>
            <a:pPr algn="ctr"/>
            <a:r>
              <a:rPr lang="ka-GE" sz="1400" dirty="0" smtClean="0">
                <a:latin typeface="AcadNusx" pitchFamily="2" charset="0"/>
              </a:rPr>
              <a:t>მატერიალური მემკვიდრეობა </a:t>
            </a:r>
            <a:endParaRPr lang="en-US" sz="1400" dirty="0">
              <a:latin typeface="AcadNusx" pitchFamily="2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95718" y="2233884"/>
            <a:ext cx="0" cy="44149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42" idx="0"/>
            <a:endCxn id="40" idx="0"/>
          </p:cNvCxnSpPr>
          <p:nvPr/>
        </p:nvCxnSpPr>
        <p:spPr>
          <a:xfrm flipH="1">
            <a:off x="1234508" y="2655232"/>
            <a:ext cx="2092230" cy="20142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Стрелка вниз 39"/>
          <p:cNvSpPr/>
          <p:nvPr/>
        </p:nvSpPr>
        <p:spPr>
          <a:xfrm>
            <a:off x="1128592" y="2675374"/>
            <a:ext cx="211832" cy="538934"/>
          </a:xfrm>
          <a:prstGeom prst="down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3220822" y="2655232"/>
            <a:ext cx="211832" cy="1709871"/>
          </a:xfrm>
          <a:prstGeom prst="down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655572" y="3799513"/>
            <a:ext cx="0" cy="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трелка вниз 48"/>
          <p:cNvSpPr/>
          <p:nvPr/>
        </p:nvSpPr>
        <p:spPr>
          <a:xfrm>
            <a:off x="6770340" y="2177369"/>
            <a:ext cx="211832" cy="1534943"/>
          </a:xfrm>
          <a:prstGeom prst="down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975121" y="400049"/>
            <a:ext cx="3326552" cy="369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  <a:latin typeface="AcadNusx" pitchFamily="2" charset="0"/>
              </a:rPr>
              <a:t>მემკვიდრეობის კატეგორიები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323510" y="1433695"/>
            <a:ext cx="3744416" cy="7921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44464" y="1679479"/>
            <a:ext cx="3302507" cy="369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chemeClr val="bg1"/>
                </a:solidFill>
                <a:latin typeface="AcadNusx" pitchFamily="2" charset="0"/>
              </a:rPr>
              <a:t>კულტურული მემკვიდრეობა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004048" y="1414885"/>
            <a:ext cx="3744416" cy="7921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225002" y="1660669"/>
            <a:ext cx="2933816" cy="369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  <a:latin typeface="AcadNusx" pitchFamily="2" charset="0"/>
              </a:rPr>
              <a:t>ბუნებრივი მემკვიდრეობა</a:t>
            </a:r>
            <a:endParaRPr lang="ru-RU" dirty="0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4644008" y="870641"/>
            <a:ext cx="0" cy="182095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endCxn id="86" idx="0"/>
          </p:cNvCxnSpPr>
          <p:nvPr/>
        </p:nvCxnSpPr>
        <p:spPr>
          <a:xfrm flipH="1">
            <a:off x="2195717" y="1082050"/>
            <a:ext cx="4875680" cy="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Стрелка вниз 85"/>
          <p:cNvSpPr/>
          <p:nvPr/>
        </p:nvSpPr>
        <p:spPr>
          <a:xfrm>
            <a:off x="2089801" y="1082050"/>
            <a:ext cx="211832" cy="303558"/>
          </a:xfrm>
          <a:prstGeom prst="down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низ 86"/>
          <p:cNvSpPr/>
          <p:nvPr/>
        </p:nvSpPr>
        <p:spPr>
          <a:xfrm>
            <a:off x="6948264" y="1070030"/>
            <a:ext cx="211832" cy="303558"/>
          </a:xfrm>
          <a:prstGeom prst="down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1"/>
            <a:ext cx="8433048" cy="716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92021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</a:p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ლელობურთი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r="7951"/>
          <a:stretch/>
        </p:blipFill>
        <p:spPr>
          <a:xfrm>
            <a:off x="355476" y="1268988"/>
            <a:ext cx="8444753" cy="52720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6" y="192022"/>
            <a:ext cx="8433048" cy="534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00733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6" y="1992033"/>
            <a:ext cx="8433048" cy="4730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5476" y="853651"/>
            <a:ext cx="8433048" cy="9570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403648" y="1094036"/>
            <a:ext cx="6480720" cy="716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+mj-lt"/>
              <a:buAutoNum type="arabicPeriod"/>
            </a:pPr>
            <a:r>
              <a:rPr lang="ka-GE" sz="1600" dirty="0" smtClean="0">
                <a:solidFill>
                  <a:schemeClr val="bg1"/>
                </a:solidFill>
              </a:rPr>
              <a:t>ქვევრის </a:t>
            </a:r>
            <a:r>
              <a:rPr lang="ka-GE" sz="1600" dirty="0">
                <a:solidFill>
                  <a:schemeClr val="bg1"/>
                </a:solidFill>
              </a:rPr>
              <a:t>დამზადების </a:t>
            </a:r>
            <a:r>
              <a:rPr lang="ka-GE" sz="1600" dirty="0" smtClean="0">
                <a:solidFill>
                  <a:schemeClr val="bg1"/>
                </a:solidFill>
              </a:rPr>
              <a:t>ტექნოლოგია</a:t>
            </a:r>
          </a:p>
          <a:p>
            <a:pPr marL="342900" indent="-342900" algn="just">
              <a:buFont typeface="+mj-lt"/>
              <a:buAutoNum type="arabicPeriod"/>
            </a:pPr>
            <a:endParaRPr lang="ka-GE" sz="16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ka-GE" sz="1600" dirty="0">
                <a:solidFill>
                  <a:schemeClr val="bg1"/>
                </a:solidFill>
              </a:rPr>
              <a:t>ქვევრში ღვინის დაყენების ტექნოლოგია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0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005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94130"/>
            <a:ext cx="6781709" cy="998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</a:p>
          <a:p>
            <a:pPr algn="ctr"/>
            <a:r>
              <a:rPr lang="ka-GE" sz="1600" dirty="0">
                <a:solidFill>
                  <a:schemeClr val="bg1"/>
                </a:solidFill>
              </a:rPr>
              <a:t>2018 წლის 29 ნოემბერს </a:t>
            </a:r>
            <a:r>
              <a:rPr lang="ka-GE" sz="1600" dirty="0" smtClean="0">
                <a:solidFill>
                  <a:schemeClr val="bg1"/>
                </a:solidFill>
              </a:rPr>
              <a:t>ქართული ჭიდაობა შევიდა </a:t>
            </a:r>
            <a:r>
              <a:rPr lang="ka-GE" sz="1600" dirty="0">
                <a:solidFill>
                  <a:schemeClr val="bg1"/>
                </a:solidFill>
              </a:rPr>
              <a:t>იუნესკოს არამატერიალური კულტურული მემკვიდრეობის ძეგლების სიაში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292799"/>
            <a:ext cx="3365544" cy="2897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r="4584"/>
          <a:stretch/>
        </p:blipFill>
        <p:spPr>
          <a:xfrm>
            <a:off x="5083816" y="1299883"/>
            <a:ext cx="3704709" cy="288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3" b="14262"/>
          <a:stretch/>
        </p:blipFill>
        <p:spPr>
          <a:xfrm>
            <a:off x="648862" y="4386289"/>
            <a:ext cx="7846278" cy="2299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2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005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94130"/>
            <a:ext cx="6781709" cy="998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 კულტურული მემკვიდრეობა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237129"/>
            <a:ext cx="3914454" cy="5190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12341" y="1358153"/>
            <a:ext cx="4176184" cy="3765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a-G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წლის 30 ნოემბერს </a:t>
            </a:r>
            <a:r>
              <a:rPr lang="ka-G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შევიდა</a:t>
            </a:r>
            <a:r>
              <a:rPr lang="ka-G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ka-G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იუნესკო"/>
              </a:rPr>
              <a:t>იუნესკოს</a:t>
            </a:r>
            <a:r>
              <a:rPr lang="ka-G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არამატერიალური კულტურული მემკვიდრეობის ძეგლების სიაში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31640" y="2636912"/>
            <a:ext cx="7560840" cy="2017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401" y="2867557"/>
            <a:ext cx="7632848" cy="410333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  <a:t>   1. </a:t>
            </a:r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ეკოლოგიურად </a:t>
            </a:r>
            <a:r>
              <a:rPr lang="ka-GE" sz="1800" b="1" dirty="0">
                <a:solidFill>
                  <a:schemeClr val="bg1"/>
                </a:solidFill>
                <a:latin typeface="AcadNusx" pitchFamily="2" charset="0"/>
              </a:rPr>
              <a:t>ღირებული ბუნებრივი და საზღვაო </a:t>
            </a:r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პარკები;</a:t>
            </a:r>
            <a: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1450" y="713842"/>
            <a:ext cx="6552728" cy="1080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0164" y="981598"/>
            <a:ext cx="6433296" cy="646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  <a:latin typeface="AcadNusx" pitchFamily="2" charset="0"/>
              </a:rPr>
              <a:t>ბუნებრივი</a:t>
            </a:r>
            <a:r>
              <a:rPr lang="en-US" b="1" dirty="0" smtClean="0">
                <a:solidFill>
                  <a:schemeClr val="bg1"/>
                </a:solidFill>
                <a:latin typeface="AcadNusx" pitchFamily="2" charset="0"/>
              </a:rPr>
              <a:t> </a:t>
            </a:r>
            <a:r>
              <a:rPr lang="ka-GE" b="1" dirty="0">
                <a:solidFill>
                  <a:schemeClr val="bg1"/>
                </a:solidFill>
                <a:latin typeface="AcadNusx" pitchFamily="2" charset="0"/>
              </a:rPr>
              <a:t>მემკვიდრეობა, </a:t>
            </a:r>
            <a:r>
              <a:rPr lang="ka-GE" b="1" dirty="0" smtClean="0">
                <a:solidFill>
                  <a:schemeClr val="bg1"/>
                </a:solidFill>
                <a:latin typeface="AcadNusx" pitchFamily="2" charset="0"/>
              </a:rPr>
              <a:t> მატერიალური და უძრავი</a:t>
            </a:r>
            <a:endParaRPr lang="ru-RU" dirty="0"/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196752"/>
            <a:ext cx="1008112" cy="216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-950834" y="2673353"/>
            <a:ext cx="3169226" cy="216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flipH="1">
            <a:off x="741791" y="2879116"/>
            <a:ext cx="648072" cy="216024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flipH="1">
            <a:off x="760851" y="3385263"/>
            <a:ext cx="648072" cy="216024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flipH="1">
            <a:off x="741791" y="4107434"/>
            <a:ext cx="648072" cy="216024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12401" y="3968590"/>
            <a:ext cx="7632848" cy="45435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               </a:t>
            </a:r>
            <a: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  <a:t>       </a:t>
            </a:r>
            <a:b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  <a:t>   3. </a:t>
            </a:r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გამორჩეული ბუნებრივი სილამაზის ლანდშაფტები        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84887" y="3347312"/>
            <a:ext cx="7632848" cy="5833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  <a:latin typeface="AcadNusx" pitchFamily="2" charset="0"/>
              </a:rPr>
              <a:t>   2. </a:t>
            </a:r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მეცნიერული ან ესთეთიკური ღირებულების გეოლოგიური და </a:t>
            </a:r>
            <a:b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</a:br>
            <a:r>
              <a:rPr lang="ka-GE" sz="1800" b="1" dirty="0" smtClean="0">
                <a:solidFill>
                  <a:schemeClr val="bg1"/>
                </a:solidFill>
                <a:latin typeface="AcadNusx" pitchFamily="2" charset="0"/>
              </a:rPr>
              <a:t>       ფიზიკური ფორმაციები;  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4353" y="94129"/>
            <a:ext cx="3523129" cy="6293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365376" y="94130"/>
            <a:ext cx="3402106" cy="5970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</a:p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</a:t>
            </a:r>
          </a:p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ბუნებრივი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მემკვიდრეობა,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>
                <a:solidFill>
                  <a:schemeClr val="bg1"/>
                </a:solidFill>
                <a:latin typeface="AcadNusx" pitchFamily="2" charset="0"/>
              </a:rPr>
              <a:t>ეკოლოგიურად ღირებული ბუნებრივი და საზღვაო </a:t>
            </a:r>
            <a:r>
              <a:rPr lang="ka-GE" sz="1600" b="1" dirty="0" smtClean="0">
                <a:solidFill>
                  <a:schemeClr val="bg1"/>
                </a:solidFill>
                <a:latin typeface="AcadNusx" pitchFamily="2" charset="0"/>
              </a:rPr>
              <a:t>პარკები</a:t>
            </a:r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კოლხეთის</a:t>
            </a:r>
          </a:p>
          <a:p>
            <a:pPr algn="ctr"/>
            <a:r>
              <a:rPr lang="ka-G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ეროვნული პარკი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" y="3696466"/>
            <a:ext cx="4903182" cy="26916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" y="214000"/>
            <a:ext cx="4903182" cy="32687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0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55721" y="242048"/>
            <a:ext cx="7875586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მემკვიდრეობა.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>
                <a:solidFill>
                  <a:schemeClr val="bg1"/>
                </a:solidFill>
                <a:latin typeface="AcadNusx" pitchFamily="2" charset="0"/>
              </a:rPr>
              <a:t>ეკოლოგიურად ღირებული ბუნებრივი და საზღვაო პარკები</a:t>
            </a:r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 smtClean="0">
                <a:solidFill>
                  <a:schemeClr val="bg1"/>
                </a:solidFill>
              </a:rPr>
              <a:t>ისპანის ჭაობები</a:t>
            </a:r>
            <a:endParaRPr lang="ru-RU" sz="1600" dirty="0"/>
          </a:p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/>
          <a:stretch/>
        </p:blipFill>
        <p:spPr>
          <a:xfrm>
            <a:off x="355477" y="1546411"/>
            <a:ext cx="8433048" cy="49655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1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242048"/>
            <a:ext cx="6781709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.</a:t>
            </a:r>
          </a:p>
          <a:p>
            <a:pPr algn="ctr"/>
            <a:r>
              <a:rPr lang="ka-GE" sz="1600" b="1" dirty="0" smtClean="0">
                <a:solidFill>
                  <a:schemeClr val="bg1"/>
                </a:solidFill>
              </a:rPr>
              <a:t>მეძიბნისა და მახუნცეთის ჩანჩქერები</a:t>
            </a:r>
            <a:endParaRPr lang="ru-RU" sz="1600" dirty="0"/>
          </a:p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640540"/>
            <a:ext cx="3250406" cy="4894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6"/>
          <a:stretch/>
        </p:blipFill>
        <p:spPr>
          <a:xfrm>
            <a:off x="4185709" y="1640540"/>
            <a:ext cx="4602816" cy="4894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3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242048"/>
            <a:ext cx="6781709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მემკვიდრეობა,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 smtClean="0">
                <a:solidFill>
                  <a:schemeClr val="bg1"/>
                </a:solidFill>
              </a:rPr>
              <a:t>ოკაცეს კანიონი</a:t>
            </a:r>
            <a:endParaRPr lang="ru-RU" sz="1600" dirty="0"/>
          </a:p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714500"/>
            <a:ext cx="8433048" cy="4743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8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242048"/>
            <a:ext cx="6781709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მემკვიდრეობა,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 smtClean="0">
                <a:solidFill>
                  <a:schemeClr val="bg1"/>
                </a:solidFill>
              </a:rPr>
              <a:t>მეძიბნისა და მახუნცეთის ჩანჩქერები</a:t>
            </a:r>
            <a:endParaRPr lang="ru-RU" sz="1600" dirty="0"/>
          </a:p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7" y="1761566"/>
            <a:ext cx="8433048" cy="4743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1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трелка вниз 30"/>
          <p:cNvSpPr/>
          <p:nvPr/>
        </p:nvSpPr>
        <p:spPr>
          <a:xfrm>
            <a:off x="2089799" y="4969804"/>
            <a:ext cx="222625" cy="428918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188641"/>
            <a:ext cx="3744416" cy="531330"/>
          </a:xfrm>
          <a:prstGeom prst="rect">
            <a:avLst/>
          </a:prstGeom>
          <a:solidFill>
            <a:srgbClr val="00006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75121" y="276604"/>
            <a:ext cx="3326552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  <a:latin typeface="AcadNusx" pitchFamily="2" charset="0"/>
              </a:rPr>
              <a:t>მემკვიდრეობის </a:t>
            </a:r>
            <a:r>
              <a:rPr lang="ka-GE" b="1" dirty="0">
                <a:solidFill>
                  <a:schemeClr val="bg1"/>
                </a:solidFill>
                <a:latin typeface="AcadNusx" pitchFamily="2" charset="0"/>
              </a:rPr>
              <a:t>კატეგორიები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644008" y="685838"/>
            <a:ext cx="0" cy="182095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195717" y="867933"/>
            <a:ext cx="487568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низ 15"/>
          <p:cNvSpPr/>
          <p:nvPr/>
        </p:nvSpPr>
        <p:spPr>
          <a:xfrm>
            <a:off x="2089801" y="897247"/>
            <a:ext cx="211832" cy="303558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948264" y="885227"/>
            <a:ext cx="211832" cy="303558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3510" y="1248892"/>
            <a:ext cx="3744416" cy="555145"/>
          </a:xfrm>
          <a:prstGeom prst="rect">
            <a:avLst/>
          </a:prstGeom>
          <a:solidFill>
            <a:srgbClr val="CCCC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2765" y="1205004"/>
            <a:ext cx="2734072" cy="4834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ka-G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6056" y="1248892"/>
            <a:ext cx="3744416" cy="555145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681747" y="1279542"/>
            <a:ext cx="2734072" cy="524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არამატერიალური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3510" y="2244903"/>
            <a:ext cx="3744416" cy="2021138"/>
          </a:xfrm>
          <a:prstGeom prst="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არქიტექტურული ნაგებობები, ძეგლები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არქეოლოგიური ძეგლები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ისტორიული ცენტრები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შენობათა ჯგუფები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კულტურული ლანშაფტები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ისტორიული პარკები და ბაღები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ბოტანიკური </a:t>
            </a:r>
            <a:r>
              <a:rPr lang="ka-GE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ბაღები</a:t>
            </a:r>
          </a:p>
          <a:p>
            <a:pPr marL="228600" indent="-228600" algn="just">
              <a:buAutoNum type="arabicPeriod"/>
            </a:pPr>
            <a:r>
              <a:rPr lang="ka-GE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ინდუსტრიული არქეოლოგია</a:t>
            </a:r>
            <a:endParaRPr lang="ka-GE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just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09" y="4646145"/>
            <a:ext cx="3744416" cy="323659"/>
          </a:xfrm>
          <a:prstGeom prst="rect">
            <a:avLst/>
          </a:prstGeom>
          <a:solidFill>
            <a:srgbClr val="D6009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733557" y="4506750"/>
            <a:ext cx="2734072" cy="578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მოძრავი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3509" y="5411207"/>
            <a:ext cx="3744415" cy="974922"/>
          </a:xfrm>
          <a:prstGeom prst="rect">
            <a:avLst/>
          </a:prstGeom>
          <a:solidFill>
            <a:srgbClr val="FF993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სამუზეუმო კოლექციები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ბიბლიოთეკები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არქივები</a:t>
            </a:r>
          </a:p>
          <a:p>
            <a:pPr algn="ctr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1989280" y="1815985"/>
            <a:ext cx="222625" cy="407764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076056" y="2223749"/>
            <a:ext cx="3744416" cy="251444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ხალური ცეკვა;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ხალხური მუსიკა;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დღესასწაულები და სანახაობები;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ტრადიციული ცოდნა;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ხელოსნობის ტრადიციები;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რიტუალები;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ზეპირი ტრადიციები;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ტრადიციული წარმოდგენები;</a:t>
            </a:r>
          </a:p>
          <a:p>
            <a:pPr marL="228600" indent="-228600" algn="just">
              <a:buAutoNum type="arabicPeriod"/>
            </a:pPr>
            <a:r>
              <a:rPr lang="ka-G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ადათწესები</a:t>
            </a:r>
            <a:r>
              <a:rPr lang="ka-GE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.</a:t>
            </a:r>
          </a:p>
          <a:p>
            <a:pPr marL="228600" indent="-228600" algn="just">
              <a:buAutoNum type="arabicPeriod"/>
            </a:pPr>
            <a:endParaRPr lang="ka-GE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marL="228600" indent="-228600" algn="just">
              <a:buAutoNum type="arabicPeriod"/>
            </a:pPr>
            <a:r>
              <a:rPr lang="ka-GE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კულტურული სივრცეები და სხვა</a:t>
            </a:r>
            <a:endParaRPr lang="ka-GE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6937471" y="1812869"/>
            <a:ext cx="222625" cy="407764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516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80909" y="242048"/>
            <a:ext cx="8225210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მემკვიდრეობა.</a:t>
            </a:r>
          </a:p>
          <a:p>
            <a:pPr algn="ctr"/>
            <a:endParaRPr lang="ka-GE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მეცნიერული ან ესთეთიკური ღირებულების გეოლოგიური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და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ფიზიკური ფორმაციები; 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პრომეთესა და სათაფლიას მღვიმეები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6" y="1745697"/>
            <a:ext cx="3423147" cy="227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r="16219"/>
          <a:stretch/>
        </p:blipFill>
        <p:spPr>
          <a:xfrm>
            <a:off x="4087907" y="1745697"/>
            <a:ext cx="4706470" cy="4822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r="7729"/>
          <a:stretch/>
        </p:blipFill>
        <p:spPr>
          <a:xfrm>
            <a:off x="363071" y="4157151"/>
            <a:ext cx="3415554" cy="24036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0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21251" y="242048"/>
            <a:ext cx="8144526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მემკვიდრეობა,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>
                <a:solidFill>
                  <a:schemeClr val="bg1"/>
                </a:solidFill>
                <a:latin typeface="AcadNusx" pitchFamily="2" charset="0"/>
              </a:rPr>
              <a:t>მეცნიერული ან ესთეთიკური ღირებულების გეოლოგიური </a:t>
            </a:r>
            <a:r>
              <a:rPr lang="ka-GE" sz="1600" b="1" dirty="0" smtClean="0">
                <a:solidFill>
                  <a:schemeClr val="bg1"/>
                </a:solidFill>
                <a:latin typeface="AcadNusx" pitchFamily="2" charset="0"/>
              </a:rPr>
              <a:t>და </a:t>
            </a:r>
            <a:r>
              <a:rPr lang="ka-GE" sz="1600" b="1" dirty="0">
                <a:solidFill>
                  <a:schemeClr val="bg1"/>
                </a:solidFill>
                <a:latin typeface="AcadNusx" pitchFamily="2" charset="0"/>
              </a:rPr>
              <a:t>ფიზიკური ფორმაციები</a:t>
            </a:r>
            <a:r>
              <a:rPr lang="ka-GE" sz="1600" b="1" dirty="0" smtClean="0">
                <a:solidFill>
                  <a:schemeClr val="bg1"/>
                </a:solidFill>
                <a:latin typeface="AcadNusx" pitchFamily="2" charset="0"/>
              </a:rPr>
              <a:t>;</a:t>
            </a:r>
          </a:p>
          <a:p>
            <a:pPr algn="ctr"/>
            <a:endParaRPr lang="ka-GE" sz="1600" b="1" dirty="0" smtClean="0">
              <a:solidFill>
                <a:schemeClr val="bg1"/>
              </a:solidFill>
              <a:latin typeface="AcadNusx" pitchFamily="2" charset="0"/>
            </a:endParaRPr>
          </a:p>
          <a:p>
            <a:pPr algn="ctr"/>
            <a:r>
              <a:rPr lang="ka-GE" sz="1600" b="1" dirty="0" smtClean="0">
                <a:solidFill>
                  <a:schemeClr val="bg1"/>
                </a:solidFill>
                <a:latin typeface="AcadNusx" pitchFamily="2" charset="0"/>
              </a:rPr>
              <a:t>დავით გარეჯი  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3"/>
          <a:stretch/>
        </p:blipFill>
        <p:spPr>
          <a:xfrm>
            <a:off x="355477" y="1519519"/>
            <a:ext cx="8433048" cy="50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77" y="94129"/>
            <a:ext cx="8433048" cy="1277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102659" y="242048"/>
            <a:ext cx="6781709" cy="11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და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 ბუნებრივი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მემკვიდრეობა,</a:t>
            </a:r>
          </a:p>
          <a:p>
            <a:pPr algn="ctr"/>
            <a:endParaRPr lang="ka-G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Nusx" pitchFamily="2" charset="0"/>
            </a:endParaRPr>
          </a:p>
          <a:p>
            <a:pPr algn="ctr"/>
            <a:r>
              <a:rPr lang="ka-GE" sz="1600" b="1" dirty="0">
                <a:solidFill>
                  <a:schemeClr val="bg1"/>
                </a:solidFill>
                <a:latin typeface="AcadNusx" pitchFamily="2" charset="0"/>
              </a:rPr>
              <a:t>გამორჩეული ბუნებრივი სილამაზის ლანდშაფტები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/>
        </p:blipFill>
        <p:spPr>
          <a:xfrm>
            <a:off x="355477" y="1532966"/>
            <a:ext cx="8433048" cy="5109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8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41476"/>
            <a:ext cx="8382818" cy="648072"/>
          </a:xfrm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ka-GE" sz="1800" b="1" dirty="0" smtClean="0"/>
              <a:t>რატომ არის მემკვიდრეობა მნიშვნელოვანი?</a:t>
            </a:r>
            <a:endParaRPr lang="en-US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23681"/>
            <a:ext cx="8382818" cy="1183343"/>
          </a:xfr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ka-GE" sz="1800" dirty="0" smtClean="0"/>
              <a:t>მემკვიდრეობა გამოხატავს კავშირს წარსულსა და მომავალს შორის.  მემკვიდრეობად ითვლება ჩვენი წინაპრის დანატოვარი, რო-მელიც ჩვენ უნდა გადავცეთ მომავალ თაობას. ამიტომაც ადა-მიანის მოვალეობაა, გაუფრთხი-ლდნენ საკუთარ კულტურულ მემკვიდრეობას. 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552" y="2783541"/>
            <a:ext cx="8382818" cy="3776989"/>
          </a:xfr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ka-GE" sz="1600" dirty="0" smtClean="0"/>
              <a:t>ტერმინები:</a:t>
            </a:r>
          </a:p>
          <a:p>
            <a:r>
              <a:rPr lang="ka-GE" sz="1600" dirty="0" smtClean="0"/>
              <a:t>არქეოლოგიური ძეგლი - ნებისმიერი ადგილი, რომელიც აღარ არის დასახლებული და სადაც ფიქსირდება ადამიანის წარსულიცხოვრებისა და საქმიანობის კვალი.</a:t>
            </a:r>
          </a:p>
          <a:p>
            <a:r>
              <a:rPr lang="ka-GE" sz="1600" dirty="0" smtClean="0"/>
              <a:t>არქეოლოგია -  მისი ამოცანაა, განმარტოს წარსული მისი ფიზიკური ნაშთების შესწავლის გზით როგორც მიწის ზევით, ასევე მიწის ქვეშ.</a:t>
            </a:r>
          </a:p>
          <a:p>
            <a:r>
              <a:rPr lang="ka-GE" sz="1600" dirty="0" smtClean="0"/>
              <a:t>არქივი - სათანადოდ სისტემატიზირებული ისტორიული წყაროებისა და დოკუმენტების კოლექცია</a:t>
            </a:r>
          </a:p>
          <a:p>
            <a:r>
              <a:rPr lang="ka-GE" sz="1600" dirty="0" smtClean="0"/>
              <a:t>ბიბლიოთეკა -  სადაც თავმოყრილია წიგნები, ხელნაწერები, პერიოდული გამოცემები. შესაძლებელია მათი ადგილზე გაცნობა და თხოვნა.</a:t>
            </a:r>
          </a:p>
          <a:p>
            <a:r>
              <a:rPr lang="ka-GE" sz="1600" dirty="0" smtClean="0"/>
              <a:t>მუზეუმი - საზოგადოებისათვის  ღია სამეცნიერო და საგანმანათლებლო კვლევითი დაწესებულება რომლის მიზანია მატერიალური და არამატერიალური კულტურის ძეგლების შეგროვება, დაცვა, შესწავლა და პოპულარიზაცია.</a:t>
            </a:r>
          </a:p>
          <a:p>
            <a:r>
              <a:rPr lang="ka-GE" sz="1600" dirty="0" smtClean="0"/>
              <a:t>და სხვა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5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низ 9"/>
          <p:cNvSpPr/>
          <p:nvPr/>
        </p:nvSpPr>
        <p:spPr>
          <a:xfrm>
            <a:off x="7092280" y="1052735"/>
            <a:ext cx="504056" cy="30963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95227"/>
            <a:ext cx="5328592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1400" b="1" dirty="0">
                <a:latin typeface="AcadNusx" pitchFamily="2" charset="0"/>
              </a:rPr>
              <a:t> </a:t>
            </a:r>
            <a:r>
              <a:rPr lang="ka-GE" sz="1400" b="1" dirty="0" smtClean="0">
                <a:latin typeface="AcadNusx" pitchFamily="2" charset="0"/>
              </a:rPr>
              <a:t>1.  მყისიერი </a:t>
            </a:r>
            <a:r>
              <a:rPr lang="ka-GE" sz="1400" b="1" dirty="0">
                <a:latin typeface="AcadNusx" pitchFamily="2" charset="0"/>
              </a:rPr>
              <a:t>რადიკალური შედეგების მომტანი ფაქტორები</a:t>
            </a:r>
            <a:r>
              <a:rPr lang="ka-GE" sz="1400" b="1" dirty="0" smtClean="0">
                <a:latin typeface="AcadNusx" pitchFamily="2" charset="0"/>
              </a:rPr>
              <a:t>:</a:t>
            </a:r>
          </a:p>
          <a:p>
            <a:pPr algn="just"/>
            <a:endParaRPr lang="ka-GE" sz="1400" b="1" dirty="0">
              <a:latin typeface="AcadNusx" pitchFamily="2" charset="0"/>
            </a:endParaRPr>
          </a:p>
          <a:p>
            <a:pPr algn="just"/>
            <a:r>
              <a:rPr lang="ka-GE" sz="1400" b="1" dirty="0" smtClean="0">
                <a:latin typeface="AcadNusx" pitchFamily="2" charset="0"/>
              </a:rPr>
              <a:t>   </a:t>
            </a:r>
            <a:r>
              <a:rPr lang="ka-GE" sz="1400" b="1" dirty="0">
                <a:latin typeface="AcadNusx" pitchFamily="2" charset="0"/>
              </a:rPr>
              <a:t>მიწისძვრა, ვულკანური ამოფრქვევა, ქარიშხალი,  ელჭექი, შტორმი, სეტყვა, ტაიფუნი, წყალდიდობა,  მეწყერი.</a:t>
            </a:r>
          </a:p>
          <a:p>
            <a:pPr marL="228600" indent="-228600" algn="just">
              <a:buAutoNum type="arabicPeriod"/>
            </a:pPr>
            <a:endParaRPr lang="ka-GE" sz="1400" b="1" dirty="0">
              <a:latin typeface="AcadNusx" pitchFamily="2" charset="0"/>
            </a:endParaRPr>
          </a:p>
          <a:p>
            <a:pPr algn="just"/>
            <a:r>
              <a:rPr lang="ka-GE" sz="1400" b="1" dirty="0" smtClean="0">
                <a:latin typeface="AcadNusx" pitchFamily="2" charset="0"/>
              </a:rPr>
              <a:t>2. თანდათანობითი </a:t>
            </a:r>
            <a:r>
              <a:rPr lang="ka-GE" sz="1400" b="1" dirty="0">
                <a:latin typeface="AcadNusx" pitchFamily="2" charset="0"/>
              </a:rPr>
              <a:t>შედეგების მომტანი ფაქტორები</a:t>
            </a:r>
            <a:r>
              <a:rPr lang="ka-GE" sz="1400" b="1" dirty="0" smtClean="0">
                <a:latin typeface="AcadNusx" pitchFamily="2" charset="0"/>
              </a:rPr>
              <a:t>:</a:t>
            </a:r>
          </a:p>
          <a:p>
            <a:pPr algn="just"/>
            <a:endParaRPr lang="ka-GE" sz="1400" b="1" dirty="0">
              <a:latin typeface="AcadNusx" pitchFamily="2" charset="0"/>
            </a:endParaRPr>
          </a:p>
          <a:p>
            <a:pPr algn="just"/>
            <a:r>
              <a:rPr lang="ka-GE" sz="1400" b="1" dirty="0" smtClean="0">
                <a:latin typeface="AcadNusx" pitchFamily="2" charset="0"/>
              </a:rPr>
              <a:t> კლიმატი</a:t>
            </a:r>
            <a:r>
              <a:rPr lang="ka-GE" sz="1400" b="1" dirty="0">
                <a:latin typeface="AcadNusx" pitchFamily="2" charset="0"/>
              </a:rPr>
              <a:t>, ტენიანობა, კოროზია, ჰაერის </a:t>
            </a:r>
            <a:r>
              <a:rPr lang="ka-GE" sz="1400" b="1" dirty="0" smtClean="0">
                <a:latin typeface="AcadNusx" pitchFamily="2" charset="0"/>
              </a:rPr>
              <a:t>დაბინძურება, შუქი</a:t>
            </a:r>
            <a:r>
              <a:rPr lang="ka-GE" sz="1400" b="1" dirty="0">
                <a:latin typeface="AcadNusx" pitchFamily="2" charset="0"/>
              </a:rPr>
              <a:t>, მიკროორგანიზმები, მცენარეები, ცხოველები, </a:t>
            </a:r>
            <a:r>
              <a:rPr lang="ka-GE" sz="1400" b="1" dirty="0" smtClean="0">
                <a:latin typeface="AcadNusx" pitchFamily="2" charset="0"/>
              </a:rPr>
              <a:t> მტვერი  და  ა.შ</a:t>
            </a:r>
            <a:r>
              <a:rPr lang="ka-GE" sz="1400" b="1" dirty="0">
                <a:latin typeface="AcadNusx" pitchFamily="2" charset="0"/>
              </a:rPr>
              <a:t>.</a:t>
            </a:r>
          </a:p>
          <a:p>
            <a:pPr marL="228600" indent="-228600" algn="just">
              <a:buAutoNum type="arabicPeriod"/>
            </a:pPr>
            <a:endParaRPr lang="ka-GE" sz="1400" b="1" dirty="0" err="1">
              <a:latin typeface="AcadNusx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1600" y="2060848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27784" y="4149079"/>
            <a:ext cx="6336704" cy="2577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1200" b="1" dirty="0" smtClean="0">
                <a:latin typeface="AcadNusx" pitchFamily="2" charset="0"/>
              </a:rPr>
              <a:t>1.  </a:t>
            </a:r>
            <a:r>
              <a:rPr lang="ka-GE" sz="1400" b="1" dirty="0" smtClean="0">
                <a:latin typeface="AcadNusx" pitchFamily="2" charset="0"/>
              </a:rPr>
              <a:t>მყისიერი </a:t>
            </a:r>
            <a:r>
              <a:rPr lang="ka-GE" sz="1400" b="1" dirty="0">
                <a:latin typeface="AcadNusx" pitchFamily="2" charset="0"/>
              </a:rPr>
              <a:t>რადიკალური შედეგების მომტანი ფაქტორები:</a:t>
            </a:r>
          </a:p>
          <a:p>
            <a:pPr algn="just"/>
            <a:r>
              <a:rPr lang="ka-GE" sz="1400" b="1" dirty="0" smtClean="0">
                <a:latin typeface="AcadNusx" pitchFamily="2" charset="0"/>
              </a:rPr>
              <a:t>ომი, ინფრასტრუქტურული </a:t>
            </a:r>
            <a:r>
              <a:rPr lang="ka-GE" sz="1400" b="1" dirty="0">
                <a:latin typeface="AcadNusx" pitchFamily="2" charset="0"/>
              </a:rPr>
              <a:t>სამუშაოები, არალეგალური არქეოლოგია, არალეგალური ვაჭრობა, ძარცვა, ფანატიზმი, ურბანული განვითარება,  ვანდალიზმი, ხანძარი.</a:t>
            </a:r>
          </a:p>
          <a:p>
            <a:pPr algn="just"/>
            <a:endParaRPr lang="ka-GE" sz="1400" b="1" dirty="0">
              <a:latin typeface="AcadNusx" pitchFamily="2" charset="0"/>
            </a:endParaRPr>
          </a:p>
          <a:p>
            <a:pPr algn="just"/>
            <a:r>
              <a:rPr lang="ka-GE" sz="1400" b="1" dirty="0" smtClean="0">
                <a:latin typeface="AcadNusx" pitchFamily="2" charset="0"/>
              </a:rPr>
              <a:t>2. თანდათანობითი </a:t>
            </a:r>
            <a:r>
              <a:rPr lang="ka-GE" sz="1400" b="1" dirty="0">
                <a:latin typeface="AcadNusx" pitchFamily="2" charset="0"/>
              </a:rPr>
              <a:t>შედეგების მომტანი ფაქტორები</a:t>
            </a:r>
            <a:r>
              <a:rPr lang="ka-GE" sz="1400" b="1" dirty="0" smtClean="0">
                <a:latin typeface="AcadNusx" pitchFamily="2" charset="0"/>
              </a:rPr>
              <a:t>:</a:t>
            </a:r>
          </a:p>
          <a:p>
            <a:pPr algn="just"/>
            <a:endParaRPr lang="ka-GE" sz="1400" b="1" dirty="0">
              <a:latin typeface="AcadNusx" pitchFamily="2" charset="0"/>
            </a:endParaRPr>
          </a:p>
          <a:p>
            <a:pPr algn="just"/>
            <a:r>
              <a:rPr lang="ka-GE" sz="1400" b="1" dirty="0" smtClean="0">
                <a:latin typeface="AcadNusx" pitchFamily="2" charset="0"/>
              </a:rPr>
              <a:t>გადატვირთული </a:t>
            </a:r>
            <a:r>
              <a:rPr lang="ka-GE" sz="1400" b="1" dirty="0">
                <a:latin typeface="AcadNusx" pitchFamily="2" charset="0"/>
              </a:rPr>
              <a:t>ტრანსპორტი, აბრაზია, ვიბრაცია, მასობრივი ტურიზმი, გრაფიტი, უყურადღებობა, მიტოვება, სატანადო კანონმდებლობისა დაინფორმირებულობის </a:t>
            </a:r>
          </a:p>
          <a:p>
            <a:pPr algn="just"/>
            <a:r>
              <a:rPr lang="ka-GE" sz="1400" b="1" dirty="0">
                <a:latin typeface="AcadNusx" pitchFamily="2" charset="0"/>
              </a:rPr>
              <a:t> ნაკლებობა.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7092280" y="2060848"/>
            <a:ext cx="79208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47664" y="153545"/>
            <a:ext cx="6552728" cy="97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552728" cy="959025"/>
          </a:xfrm>
        </p:spPr>
        <p:txBody>
          <a:bodyPr>
            <a:normAutofit/>
          </a:bodyPr>
          <a:lstStyle/>
          <a:p>
            <a:r>
              <a:rPr lang="ka-G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კულტურული მემკვიდრეობის საფრთხეები და დაზიანების მიზეზები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.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</a:br>
            <a:r>
              <a:rPr lang="ka-G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ბუნებრივი ხელოვნური</a:t>
            </a:r>
            <a:br>
              <a:rPr lang="ka-G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</a:b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углом вверх 3"/>
          <p:cNvSpPr/>
          <p:nvPr/>
        </p:nvSpPr>
        <p:spPr>
          <a:xfrm flipH="1" flipV="1">
            <a:off x="899592" y="648667"/>
            <a:ext cx="648072" cy="7060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r="17631"/>
          <a:stretch/>
        </p:blipFill>
        <p:spPr>
          <a:xfrm flipH="1">
            <a:off x="6079786" y="0"/>
            <a:ext cx="3064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027644" cy="5954992"/>
          </a:xfrm>
        </p:spPr>
        <p:txBody>
          <a:bodyPr>
            <a:normAutofit/>
          </a:bodyPr>
          <a:lstStyle/>
          <a:p>
            <a:pPr algn="ctr"/>
            <a:r>
              <a:rPr lang="ka-GE" sz="6600" dirty="0" smtClean="0"/>
              <a:t>მადლობა ვის?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597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52736"/>
            <a:ext cx="8352929" cy="55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უძრავი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 </a:t>
            </a:r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მატერიალური მემკვიდრეობა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90024"/>
            <a:ext cx="8152982" cy="54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ხ ი დ ე ბ 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23" y="1228165"/>
            <a:ext cx="4020671" cy="2680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5" b="25084"/>
          <a:stretch/>
        </p:blipFill>
        <p:spPr>
          <a:xfrm>
            <a:off x="574701" y="4047563"/>
            <a:ext cx="8138614" cy="26110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2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ისტორიული ცენტრები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r="10074"/>
          <a:stretch/>
        </p:blipFill>
        <p:spPr>
          <a:xfrm>
            <a:off x="467544" y="1052736"/>
            <a:ext cx="8136904" cy="5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ისტორიული ცენტრები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8" y="1353670"/>
            <a:ext cx="8588375" cy="4849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6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624736" cy="55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52201" y="404664"/>
            <a:ext cx="5783614" cy="483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Nusx" pitchFamily="2" charset="0"/>
              </a:rPr>
              <a:t>კულტურული ლანდშაპტები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36904" cy="54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352</TotalTime>
  <Words>603</Words>
  <Application>Microsoft Office PowerPoint</Application>
  <PresentationFormat>Экран (4:3)</PresentationFormat>
  <Paragraphs>145</Paragraphs>
  <Slides>35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უძრავი მემკვიდრეობა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1. ეკოლოგიურად ღირებული ბუნებრივი და საზღვაო პარკები;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რატომ არის მემკვიდრეობა მნიშვნელოვანი?</vt:lpstr>
      <vt:lpstr>კულტურული მემკვიდრეობის საფრთხეები და დაზიანების მიზეზები.  ბუნებრივი ხელოვნური </vt:lpstr>
      <vt:lpstr>მადლობა ვის?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Merabi</dc:creator>
  <cp:lastModifiedBy>Expo</cp:lastModifiedBy>
  <cp:revision>31</cp:revision>
  <dcterms:created xsi:type="dcterms:W3CDTF">2024-04-24T10:16:01Z</dcterms:created>
  <dcterms:modified xsi:type="dcterms:W3CDTF">2024-05-16T12:51:40Z</dcterms:modified>
</cp:coreProperties>
</file>