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sldIdLst>
    <p:sldId id="259" r:id="rId2"/>
    <p:sldId id="311" r:id="rId3"/>
    <p:sldId id="347" r:id="rId4"/>
    <p:sldId id="315" r:id="rId5"/>
    <p:sldId id="308" r:id="rId6"/>
    <p:sldId id="278" r:id="rId7"/>
    <p:sldId id="353" r:id="rId8"/>
    <p:sldId id="356" r:id="rId9"/>
    <p:sldId id="357" r:id="rId10"/>
    <p:sldId id="313" r:id="rId11"/>
    <p:sldId id="257" r:id="rId12"/>
    <p:sldId id="262" r:id="rId13"/>
    <p:sldId id="258" r:id="rId14"/>
    <p:sldId id="261" r:id="rId15"/>
    <p:sldId id="260" r:id="rId16"/>
    <p:sldId id="266" r:id="rId17"/>
    <p:sldId id="263" r:id="rId18"/>
    <p:sldId id="340" r:id="rId19"/>
    <p:sldId id="344" r:id="rId20"/>
    <p:sldId id="354" r:id="rId21"/>
    <p:sldId id="337" r:id="rId22"/>
    <p:sldId id="325" r:id="rId23"/>
    <p:sldId id="338" r:id="rId24"/>
    <p:sldId id="342" r:id="rId25"/>
    <p:sldId id="314" r:id="rId26"/>
    <p:sldId id="270" r:id="rId27"/>
    <p:sldId id="335" r:id="rId28"/>
    <p:sldId id="301" r:id="rId29"/>
    <p:sldId id="268" r:id="rId30"/>
    <p:sldId id="304" r:id="rId31"/>
    <p:sldId id="300" r:id="rId32"/>
    <p:sldId id="293" r:id="rId33"/>
    <p:sldId id="306" r:id="rId34"/>
    <p:sldId id="294" r:id="rId35"/>
    <p:sldId id="310" r:id="rId36"/>
    <p:sldId id="348" r:id="rId37"/>
    <p:sldId id="345" r:id="rId38"/>
    <p:sldId id="349" r:id="rId39"/>
    <p:sldId id="272" r:id="rId40"/>
    <p:sldId id="271" r:id="rId41"/>
    <p:sldId id="273" r:id="rId42"/>
    <p:sldId id="279" r:id="rId43"/>
    <p:sldId id="280" r:id="rId44"/>
    <p:sldId id="281" r:id="rId45"/>
    <p:sldId id="282" r:id="rId46"/>
    <p:sldId id="283" r:id="rId47"/>
    <p:sldId id="284" r:id="rId48"/>
    <p:sldId id="285" r:id="rId49"/>
    <p:sldId id="289" r:id="rId50"/>
    <p:sldId id="288" r:id="rId51"/>
    <p:sldId id="287" r:id="rId52"/>
    <p:sldId id="297" r:id="rId53"/>
    <p:sldId id="295" r:id="rId54"/>
    <p:sldId id="296" r:id="rId55"/>
    <p:sldId id="274" r:id="rId56"/>
    <p:sldId id="329" r:id="rId57"/>
    <p:sldId id="330" r:id="rId58"/>
    <p:sldId id="332" r:id="rId59"/>
    <p:sldId id="331" r:id="rId60"/>
    <p:sldId id="333" r:id="rId61"/>
    <p:sldId id="316" r:id="rId62"/>
    <p:sldId id="275" r:id="rId63"/>
    <p:sldId id="276" r:id="rId64"/>
    <p:sldId id="277" r:id="rId65"/>
    <p:sldId id="286" r:id="rId66"/>
    <p:sldId id="352" r:id="rId67"/>
    <p:sldId id="292" r:id="rId68"/>
    <p:sldId id="317" r:id="rId69"/>
    <p:sldId id="323" r:id="rId70"/>
    <p:sldId id="320" r:id="rId71"/>
    <p:sldId id="322" r:id="rId72"/>
    <p:sldId id="324" r:id="rId73"/>
    <p:sldId id="326" r:id="rId74"/>
    <p:sldId id="343" r:id="rId75"/>
    <p:sldId id="350" r:id="rId76"/>
    <p:sldId id="351" r:id="rId77"/>
    <p:sldId id="355" r:id="rId7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71" autoAdjust="0"/>
  </p:normalViewPr>
  <p:slideViewPr>
    <p:cSldViewPr>
      <p:cViewPr varScale="1">
        <p:scale>
          <a:sx n="98" d="100"/>
          <a:sy n="98" d="100"/>
        </p:scale>
        <p:origin x="-192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BF9DED-89DC-47CF-BD13-1B5555BD1F22}" type="datetimeFigureOut">
              <a:rPr lang="ru-RU" smtClean="0"/>
              <a:t>12.06.2023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5908A8-798C-412B-9505-21E9062F5C37}" type="slidenum">
              <a:rPr lang="ru-RU" smtClean="0"/>
              <a:t>‹#›</a:t>
            </a:fld>
            <a:endParaRPr lang="ru-RU"/>
          </a:p>
        </p:txBody>
      </p:sp>
    </p:spTree>
    <p:extLst>
      <p:ext uri="{BB962C8B-B14F-4D97-AF65-F5344CB8AC3E}">
        <p14:creationId xmlns:p14="http://schemas.microsoft.com/office/powerpoint/2010/main" val="4107704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5908A8-798C-412B-9505-21E9062F5C37}" type="slidenum">
              <a:rPr lang="ru-RU" smtClean="0"/>
              <a:t>11</a:t>
            </a:fld>
            <a:endParaRPr lang="ru-RU"/>
          </a:p>
        </p:txBody>
      </p:sp>
    </p:spTree>
    <p:extLst>
      <p:ext uri="{BB962C8B-B14F-4D97-AF65-F5344CB8AC3E}">
        <p14:creationId xmlns:p14="http://schemas.microsoft.com/office/powerpoint/2010/main" val="144505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5908A8-798C-412B-9505-21E9062F5C37}" type="slidenum">
              <a:rPr lang="ru-RU" smtClean="0"/>
              <a:t>23</a:t>
            </a:fld>
            <a:endParaRPr lang="ru-RU"/>
          </a:p>
        </p:txBody>
      </p:sp>
    </p:spTree>
    <p:extLst>
      <p:ext uri="{BB962C8B-B14F-4D97-AF65-F5344CB8AC3E}">
        <p14:creationId xmlns:p14="http://schemas.microsoft.com/office/powerpoint/2010/main" val="2118708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5908A8-798C-412B-9505-21E9062F5C37}" type="slidenum">
              <a:rPr lang="ru-RU" smtClean="0"/>
              <a:t>53</a:t>
            </a:fld>
            <a:endParaRPr lang="ru-RU"/>
          </a:p>
        </p:txBody>
      </p:sp>
    </p:spTree>
    <p:extLst>
      <p:ext uri="{BB962C8B-B14F-4D97-AF65-F5344CB8AC3E}">
        <p14:creationId xmlns:p14="http://schemas.microsoft.com/office/powerpoint/2010/main" val="38507919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5908A8-798C-412B-9505-21E9062F5C37}" type="slidenum">
              <a:rPr lang="ru-RU" smtClean="0"/>
              <a:t>54</a:t>
            </a:fld>
            <a:endParaRPr lang="ru-RU"/>
          </a:p>
        </p:txBody>
      </p:sp>
    </p:spTree>
    <p:extLst>
      <p:ext uri="{BB962C8B-B14F-4D97-AF65-F5344CB8AC3E}">
        <p14:creationId xmlns:p14="http://schemas.microsoft.com/office/powerpoint/2010/main" val="162976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5908A8-798C-412B-9505-21E9062F5C37}" type="slidenum">
              <a:rPr lang="ru-RU" smtClean="0"/>
              <a:t>56</a:t>
            </a:fld>
            <a:endParaRPr lang="ru-RU"/>
          </a:p>
        </p:txBody>
      </p:sp>
    </p:spTree>
    <p:extLst>
      <p:ext uri="{BB962C8B-B14F-4D97-AF65-F5344CB8AC3E}">
        <p14:creationId xmlns:p14="http://schemas.microsoft.com/office/powerpoint/2010/main" val="2524852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5908A8-798C-412B-9505-21E9062F5C37}" type="slidenum">
              <a:rPr lang="ru-RU" smtClean="0"/>
              <a:t>57</a:t>
            </a:fld>
            <a:endParaRPr lang="ru-RU"/>
          </a:p>
        </p:txBody>
      </p:sp>
    </p:spTree>
    <p:extLst>
      <p:ext uri="{BB962C8B-B14F-4D97-AF65-F5344CB8AC3E}">
        <p14:creationId xmlns:p14="http://schemas.microsoft.com/office/powerpoint/2010/main" val="112375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95908A8-798C-412B-9505-21E9062F5C37}" type="slidenum">
              <a:rPr lang="ru-RU" smtClean="0"/>
              <a:t>70</a:t>
            </a:fld>
            <a:endParaRPr lang="ru-RU"/>
          </a:p>
        </p:txBody>
      </p:sp>
    </p:spTree>
    <p:extLst>
      <p:ext uri="{BB962C8B-B14F-4D97-AF65-F5344CB8AC3E}">
        <p14:creationId xmlns:p14="http://schemas.microsoft.com/office/powerpoint/2010/main" val="24120062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12.06.2023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12.06.2023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12.06.2023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t>12.06.2023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B4C71EC6-210F-42DE-9C53-41977AD35B3D}" type="datetimeFigureOut">
              <a:rPr lang="ru-RU" smtClean="0"/>
              <a:t>12.06.2023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12.06.2023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12.06.2023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B4C71EC6-210F-42DE-9C53-41977AD35B3D}" type="datetimeFigureOut">
              <a:rPr lang="ru-RU" smtClean="0"/>
              <a:t>12.06.2023</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xml"/><Relationship Id="rId4" Type="http://schemas.openxmlformats.org/officeDocument/2006/relationships/image" Target="../media/image40.jpe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5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5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5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5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67.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5" Type="http://schemas.openxmlformats.org/officeDocument/2006/relationships/image" Target="../media/image137.jpeg"/><Relationship Id="rId4" Type="http://schemas.openxmlformats.org/officeDocument/2006/relationships/image" Target="../media/image136.jpeg"/></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image" Target="../media/image140.jpeg"/><Relationship Id="rId4" Type="http://schemas.openxmlformats.org/officeDocument/2006/relationships/image" Target="../media/image139.jpeg"/></Relationships>
</file>

<file path=ppt/slides/_rels/slide7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7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5" Type="http://schemas.openxmlformats.org/officeDocument/2006/relationships/image" Target="../media/image149.jpeg"/><Relationship Id="rId4" Type="http://schemas.openxmlformats.org/officeDocument/2006/relationships/image" Target="../media/image148.png"/></Relationships>
</file>

<file path=ppt/slides/_rels/slide7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7.xml"/><Relationship Id="rId4" Type="http://schemas.openxmlformats.org/officeDocument/2006/relationships/image" Target="../media/image152.jpeg"/></Relationships>
</file>

<file path=ppt/slides/_rels/slide7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28718"/>
            <a:ext cx="6120680" cy="601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263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ctrTitle" idx="4294967295"/>
          </p:nvPr>
        </p:nvSpPr>
        <p:spPr>
          <a:xfrm>
            <a:off x="0" y="3306763"/>
            <a:ext cx="7116763" cy="1470025"/>
          </a:xfrm>
        </p:spPr>
        <p:txBody>
          <a:bodyPr/>
          <a:lstStyle/>
          <a:p>
            <a:r>
              <a:rPr lang="ka-GE" sz="2400" dirty="0" smtClean="0"/>
              <a:t>. </a:t>
            </a:r>
            <a:r>
              <a:rPr lang="ka-GE" sz="2400" dirty="0"/>
              <a:t/>
            </a:r>
            <a:br>
              <a:rPr lang="ka-GE" sz="2400" dirty="0"/>
            </a:br>
            <a:r>
              <a:rPr lang="ka-GE" sz="2400" dirty="0"/>
              <a:t/>
            </a:r>
            <a:br>
              <a:rPr lang="ka-GE" sz="2400" dirty="0"/>
            </a:br>
            <a:r>
              <a:rPr lang="ka-GE" dirty="0"/>
              <a:t/>
            </a:r>
            <a:br>
              <a:rPr lang="ka-GE" dirty="0"/>
            </a:br>
            <a:endParaRPr lang="ru-RU" dirty="0"/>
          </a:p>
        </p:txBody>
      </p:sp>
      <p:sp>
        <p:nvSpPr>
          <p:cNvPr id="2" name="Прямоугольник 1"/>
          <p:cNvSpPr/>
          <p:nvPr/>
        </p:nvSpPr>
        <p:spPr>
          <a:xfrm>
            <a:off x="536072" y="957106"/>
            <a:ext cx="8136904" cy="501675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ka-GE" sz="3200" dirty="0"/>
              <a:t> </a:t>
            </a:r>
            <a:r>
              <a:rPr lang="ka-GE" sz="3200" dirty="0" smtClean="0"/>
              <a:t>    </a:t>
            </a:r>
            <a:r>
              <a:rPr lang="ka-GE" sz="3200" dirty="0" smtClean="0">
                <a:solidFill>
                  <a:schemeClr val="tx1"/>
                </a:solidFill>
              </a:rPr>
              <a:t>დღეისათვის</a:t>
            </a:r>
            <a:r>
              <a:rPr lang="ka-GE" sz="3200" dirty="0">
                <a:solidFill>
                  <a:schemeClr val="tx1"/>
                </a:solidFill>
              </a:rPr>
              <a:t>, მსოფლიოში </a:t>
            </a:r>
            <a:r>
              <a:rPr lang="ka-GE" sz="3200" dirty="0" smtClean="0">
                <a:solidFill>
                  <a:schemeClr val="tx1"/>
                </a:solidFill>
              </a:rPr>
              <a:t>პეპლების 200 </a:t>
            </a:r>
            <a:r>
              <a:rPr lang="ka-GE" sz="3200" dirty="0">
                <a:solidFill>
                  <a:schemeClr val="tx1"/>
                </a:solidFill>
              </a:rPr>
              <a:t>00 მეტ სახეობას ითვლიან</a:t>
            </a:r>
            <a:r>
              <a:rPr lang="ka-GE" sz="3200" dirty="0" smtClean="0">
                <a:solidFill>
                  <a:schemeClr val="tx1"/>
                </a:solidFill>
              </a:rPr>
              <a:t>.</a:t>
            </a:r>
            <a:endParaRPr lang="en-US" sz="3200" dirty="0" smtClean="0">
              <a:solidFill>
                <a:schemeClr val="tx1"/>
              </a:solidFill>
            </a:endParaRPr>
          </a:p>
          <a:p>
            <a:endParaRPr lang="ka-GE" sz="3200" dirty="0" smtClean="0">
              <a:solidFill>
                <a:schemeClr val="tx1"/>
              </a:solidFill>
            </a:endParaRPr>
          </a:p>
          <a:p>
            <a:r>
              <a:rPr lang="ka-GE" sz="3200" dirty="0" smtClean="0">
                <a:solidFill>
                  <a:schemeClr val="tx1"/>
                </a:solidFill>
              </a:rPr>
              <a:t>     კავკასიაში </a:t>
            </a:r>
            <a:r>
              <a:rPr lang="ka-GE" sz="3200" dirty="0">
                <a:solidFill>
                  <a:schemeClr val="tx1"/>
                </a:solidFill>
              </a:rPr>
              <a:t>20 000-მდე სახეობაა აღრიცხული. </a:t>
            </a:r>
            <a:endParaRPr lang="en-US" sz="3200" dirty="0" smtClean="0">
              <a:solidFill>
                <a:schemeClr val="tx1"/>
              </a:solidFill>
            </a:endParaRPr>
          </a:p>
          <a:p>
            <a:endParaRPr lang="ka-GE" sz="3200" dirty="0" smtClean="0">
              <a:solidFill>
                <a:schemeClr val="tx1"/>
              </a:solidFill>
            </a:endParaRPr>
          </a:p>
          <a:p>
            <a:r>
              <a:rPr lang="ka-GE" sz="3200" dirty="0" smtClean="0">
                <a:solidFill>
                  <a:schemeClr val="tx1"/>
                </a:solidFill>
              </a:rPr>
              <a:t>    საქართველოში  </a:t>
            </a:r>
            <a:r>
              <a:rPr lang="ka-GE" sz="3200" dirty="0">
                <a:solidFill>
                  <a:schemeClr val="tx1"/>
                </a:solidFill>
              </a:rPr>
              <a:t>კი  15 000-ს </a:t>
            </a:r>
            <a:r>
              <a:rPr lang="en-US" sz="3200" dirty="0" smtClean="0">
                <a:solidFill>
                  <a:schemeClr val="tx1"/>
                </a:solidFill>
              </a:rPr>
              <a:t> </a:t>
            </a:r>
            <a:r>
              <a:rPr lang="ka-GE" sz="3200" dirty="0" smtClean="0">
                <a:solidFill>
                  <a:schemeClr val="tx1"/>
                </a:solidFill>
              </a:rPr>
              <a:t>აჭარბებს.</a:t>
            </a:r>
          </a:p>
          <a:p>
            <a:endParaRPr lang="ka-GE" sz="3200" dirty="0">
              <a:solidFill>
                <a:schemeClr val="tx1"/>
              </a:solidFill>
            </a:endParaRPr>
          </a:p>
          <a:p>
            <a:r>
              <a:rPr lang="ka-GE" sz="3200" dirty="0" smtClean="0">
                <a:solidFill>
                  <a:schemeClr val="tx1"/>
                </a:solidFill>
              </a:rPr>
              <a:t>  საოცრად ფერადია ,,პეპლების სამყარო’’.</a:t>
            </a:r>
          </a:p>
          <a:p>
            <a:endParaRPr lang="ru-RU" sz="3200" dirty="0">
              <a:solidFill>
                <a:schemeClr val="tx1"/>
              </a:solidFill>
            </a:endParaRPr>
          </a:p>
        </p:txBody>
      </p:sp>
    </p:spTree>
    <p:extLst>
      <p:ext uri="{BB962C8B-B14F-4D97-AF65-F5344CB8AC3E}">
        <p14:creationId xmlns:p14="http://schemas.microsoft.com/office/powerpoint/2010/main" val="31160904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sers\irina\Desktop\გადმოქაჩული Новая папка\1653962368_12-funart-pro-p-samie-krasivie-vidi-babochek-krasivo-foto-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332656"/>
            <a:ext cx="3384376" cy="3384377"/>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irina\Desktop\გადმოქაჩული Новая папка\1653962303_11-funart-pro-p-samie-krasivie-vidi-babochek-krasivo-foto-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8090" y="4005064"/>
            <a:ext cx="3683830" cy="24934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sers\irina\Desktop\გადმოქაჩული Новая папка\1657877623_51-kartinkin-net-p-tropicheskie-babochki-zhivotnie-krasivo-fo-6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4734" y="404664"/>
            <a:ext cx="456257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Users\irina\Desktop\გადმოქაჩული Новая папка\1657759993_11-kartinkin-net-p-brazhnik-babochka-zhivotnie-krasivo-foto-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4734" y="4079128"/>
            <a:ext cx="4566968" cy="2440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0090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irina\Desktop\გადმოქაჩული Новая папка\1626933930_30-funart-pro-p-samaya-krasivaya-babochka-v-mire-zhivotnie-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548680"/>
            <a:ext cx="4395341" cy="276076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irina\Desktop\გადმოქაჩული Новая папка\1628295075_91-p-babochka-foto-1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548679"/>
            <a:ext cx="4140022" cy="27607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irina\Desktop\გადმოქაჩული Новая папка\1628295109_110-p-babochka-foto-1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92" y="3573016"/>
            <a:ext cx="4784532" cy="2691299"/>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irina\Desktop\გადმოქაჩული Новая папка\1649642474_90-vsegda-pomnim-com-p-krasivie-babochki-na-tsvetakh-foto-10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4054" y="3720934"/>
            <a:ext cx="4226000" cy="237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533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Users\irina\Desktop\გადმოქაჩული Новая папка\1653863392_50-funart-pro-p-samie-krasivie-babochki-planeti-krasivo-fo-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6601" y="188639"/>
            <a:ext cx="3575839" cy="316461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irina\Desktop\გადმოქაჩული Новая папка\1653863439_61-funart-pro-p-samie-krasivie-babochki-planeti-krasivo-fo-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395" y="3353255"/>
            <a:ext cx="4536026" cy="3024017"/>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irina\Desktop\გადმოქაჩული Новая папка\1653962295_38-funart-pro-p-samie-krasivie-vidi-babochek-krasivo-foto-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0287" y="3617905"/>
            <a:ext cx="4146539" cy="2763423"/>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314" y="167332"/>
            <a:ext cx="4527392" cy="2829620"/>
          </a:xfrm>
          <a:prstGeom prst="rect">
            <a:avLst/>
          </a:prstGeom>
        </p:spPr>
      </p:pic>
    </p:spTree>
    <p:extLst>
      <p:ext uri="{BB962C8B-B14F-4D97-AF65-F5344CB8AC3E}">
        <p14:creationId xmlns:p14="http://schemas.microsoft.com/office/powerpoint/2010/main" val="729637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Users\irina\Desktop\გადმოქაჩული Новая папка\4da0aa8b11721c88dd157856647939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54222"/>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irina\Desktop\გადმოქაჩული Новая папка\51d7774bc991ce7645418083664abb4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421" y="3284984"/>
            <a:ext cx="4340424" cy="3255318"/>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irina\Desktop\გადმოქაჩული Новая папка\277466bb271541736ee0398eabbb24b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2604" y="3318267"/>
            <a:ext cx="4180091" cy="3135069"/>
          </a:xfrm>
          <a:prstGeom prst="rect">
            <a:avLst/>
          </a:prstGeom>
          <a:noFill/>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1421" y="100724"/>
            <a:ext cx="3901440" cy="3121152"/>
          </a:xfrm>
          <a:prstGeom prst="rect">
            <a:avLst/>
          </a:prstGeom>
        </p:spPr>
      </p:pic>
    </p:spTree>
    <p:extLst>
      <p:ext uri="{BB962C8B-B14F-4D97-AF65-F5344CB8AC3E}">
        <p14:creationId xmlns:p14="http://schemas.microsoft.com/office/powerpoint/2010/main" val="717358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Users\irina\Desktop\გადმოქაჩული Новая папка\1657886690_50-kartinkin-net-p-vidi-babochek-zhivotnie-krasivo-foto-5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04664"/>
            <a:ext cx="4459626" cy="278726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Users\irina\Desktop\გადმოქაჩული Новая папка\1659472280_41-adonius-club-p-samaya-krasivaya-babochka-v-mire-krasivo-f-4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429000"/>
            <a:ext cx="4573224" cy="285826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d:\Users\irina\Desktop\გადმოქაჩული Новая папка\Babochka-na-tsvetk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8850" y="3861048"/>
            <a:ext cx="4232809" cy="2380955"/>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5"/>
          <a:stretch>
            <a:fillRect/>
          </a:stretch>
        </p:blipFill>
        <p:spPr>
          <a:xfrm>
            <a:off x="5148064" y="188640"/>
            <a:ext cx="3528392" cy="3528392"/>
          </a:xfrm>
          <a:prstGeom prst="rect">
            <a:avLst/>
          </a:prstGeom>
        </p:spPr>
      </p:pic>
    </p:spTree>
    <p:extLst>
      <p:ext uri="{BB962C8B-B14F-4D97-AF65-F5344CB8AC3E}">
        <p14:creationId xmlns:p14="http://schemas.microsoft.com/office/powerpoint/2010/main" val="580129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sers\irina\Desktop\გადმოქაჩული Новая папка\1662090712_j-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88640"/>
            <a:ext cx="3323975" cy="3323976"/>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Users\irina\Desktop\გადმოქაჩული Новая папка\85171016121452f84cf50d6f465da4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231001"/>
            <a:ext cx="4952435" cy="330162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sers\irina\Desktop\გადმოქაჩული Новая папка\c.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408" y="3725484"/>
            <a:ext cx="4153437" cy="2771620"/>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Users\irina\Desktop\გადმოქაჩული Новая папка\d66a0c56c3b437c6218ae91bdc3ab65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3551972"/>
            <a:ext cx="3897291" cy="311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620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Users\irina\Desktop\გადმოქაჩული Новая папка\d259b4304bcdb3f711710563bd527cf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3629828"/>
            <a:ext cx="4203063" cy="2799738"/>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d:\Users\irina\Desktop\გადმოქაჩული Новая папка\i-14-6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851" y="241962"/>
            <a:ext cx="4182880" cy="303432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Users\irina\Desktop\გადმოქაჩული Новая папка\i-21-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751" y="136478"/>
            <a:ext cx="4187957" cy="314096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d:\Users\irina\Desktop\გადმოქაჩული Новая папка\i-29-7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4935" y="3553533"/>
            <a:ext cx="4439590"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361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139953" y="188640"/>
            <a:ext cx="4896543" cy="1871935"/>
          </a:xfrm>
        </p:spPr>
        <p:style>
          <a:lnRef idx="2">
            <a:schemeClr val="dk1"/>
          </a:lnRef>
          <a:fillRef idx="1">
            <a:schemeClr val="lt1"/>
          </a:fillRef>
          <a:effectRef idx="0">
            <a:schemeClr val="dk1"/>
          </a:effectRef>
          <a:fontRef idx="minor">
            <a:schemeClr val="dk1"/>
          </a:fontRef>
        </p:style>
        <p:txBody>
          <a:bodyPr/>
          <a:lstStyle/>
          <a:p>
            <a:r>
              <a:rPr lang="ka-GE" sz="2400" dirty="0" smtClean="0"/>
              <a:t>      პეპლის აგებულება:  თავი, მკერდი, მუცელი. წყვილი ანტენა, 3 წყვილი ფეხი, 4 ფრთა.</a:t>
            </a:r>
            <a:endParaRPr lang="ru-RU" sz="2400" dirty="0"/>
          </a:p>
        </p:txBody>
      </p:sp>
      <p:pic>
        <p:nvPicPr>
          <p:cNvPr id="2051" name="Picture 3" descr="d:\Users\irina\Desktop\პარასკევის\Mariposas-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00" y="907209"/>
            <a:ext cx="3841435" cy="57621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d:\Users\irina\Desktop\1662090712_j-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7367" y="2420888"/>
            <a:ext cx="4510963" cy="4150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727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irina\Desktop\flat,550x550,075,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82724"/>
            <a:ext cx="5238750" cy="39338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irina\Desktop\Mariposas-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1792" y="1916832"/>
            <a:ext cx="3705561" cy="237626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23528" y="255859"/>
            <a:ext cx="4248472" cy="7920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a-GE" sz="2400" dirty="0" smtClean="0">
                <a:solidFill>
                  <a:schemeClr val="tx1"/>
                </a:solidFill>
              </a:rPr>
              <a:t>თავი</a:t>
            </a:r>
            <a:r>
              <a:rPr lang="ka-GE" sz="2400" dirty="0" smtClean="0"/>
              <a:t>, </a:t>
            </a:r>
            <a:r>
              <a:rPr lang="ka-GE" sz="2400" dirty="0" smtClean="0">
                <a:solidFill>
                  <a:schemeClr val="tx1"/>
                </a:solidFill>
              </a:rPr>
              <a:t>თვალები</a:t>
            </a:r>
            <a:r>
              <a:rPr lang="ka-GE" sz="2400" dirty="0" smtClean="0"/>
              <a:t>, </a:t>
            </a:r>
            <a:r>
              <a:rPr lang="ka-GE" sz="2400" dirty="0" smtClean="0">
                <a:solidFill>
                  <a:schemeClr val="tx1"/>
                </a:solidFill>
              </a:rPr>
              <a:t>ანტენები</a:t>
            </a:r>
            <a:endParaRPr lang="ru-RU" sz="2400" dirty="0">
              <a:solidFill>
                <a:schemeClr val="tx1"/>
              </a:solidFill>
            </a:endParaRPr>
          </a:p>
        </p:txBody>
      </p:sp>
      <p:sp>
        <p:nvSpPr>
          <p:cNvPr id="4" name="Прямоугольник 3"/>
          <p:cNvSpPr/>
          <p:nvPr/>
        </p:nvSpPr>
        <p:spPr>
          <a:xfrm>
            <a:off x="6156176" y="651903"/>
            <a:ext cx="2160240" cy="6888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a-GE" sz="2000" dirty="0" smtClean="0">
                <a:solidFill>
                  <a:schemeClr val="tx1"/>
                </a:solidFill>
              </a:rPr>
              <a:t>ანტენები</a:t>
            </a:r>
            <a:endParaRPr lang="ru-RU" sz="2000" dirty="0">
              <a:solidFill>
                <a:schemeClr val="tx1"/>
              </a:solidFill>
            </a:endParaRPr>
          </a:p>
        </p:txBody>
      </p:sp>
    </p:spTree>
    <p:extLst>
      <p:ext uri="{BB962C8B-B14F-4D97-AF65-F5344CB8AC3E}">
        <p14:creationId xmlns:p14="http://schemas.microsoft.com/office/powerpoint/2010/main" val="3512247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404665"/>
            <a:ext cx="7848872" cy="3096343"/>
          </a:xfrm>
          <a:ln w="57150">
            <a:solidFill>
              <a:schemeClr val="accent2"/>
            </a:solidFill>
          </a:ln>
        </p:spPr>
        <p:style>
          <a:lnRef idx="2">
            <a:schemeClr val="dk1"/>
          </a:lnRef>
          <a:fillRef idx="1">
            <a:schemeClr val="lt1"/>
          </a:fillRef>
          <a:effectRef idx="0">
            <a:schemeClr val="dk1"/>
          </a:effectRef>
          <a:fontRef idx="minor">
            <a:schemeClr val="dk1"/>
          </a:fontRef>
        </p:style>
        <p:txBody>
          <a:bodyPr/>
          <a:lstStyle/>
          <a:p>
            <a:pPr algn="ctr"/>
            <a:r>
              <a:rPr lang="ka-GE" sz="8000" dirty="0" smtClean="0">
                <a:solidFill>
                  <a:schemeClr val="tx1"/>
                </a:solidFill>
              </a:rPr>
              <a:t>პეპლების სამყარო</a:t>
            </a:r>
            <a:endParaRPr lang="ru-RU" sz="8000" dirty="0">
              <a:solidFill>
                <a:schemeClr val="tx1"/>
              </a:solidFill>
            </a:endParaRPr>
          </a:p>
        </p:txBody>
      </p:sp>
      <p:sp>
        <p:nvSpPr>
          <p:cNvPr id="3" name="Подзаголовок 2"/>
          <p:cNvSpPr>
            <a:spLocks noGrp="1"/>
          </p:cNvSpPr>
          <p:nvPr>
            <p:ph type="subTitle" idx="1"/>
          </p:nvPr>
        </p:nvSpPr>
        <p:spPr>
          <a:xfrm>
            <a:off x="1331640" y="4293096"/>
            <a:ext cx="7128792" cy="2448272"/>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r>
              <a:rPr lang="ka-GE" dirty="0" smtClean="0">
                <a:solidFill>
                  <a:schemeClr val="tx1"/>
                </a:solidFill>
              </a:rPr>
              <a:t>                                                          </a:t>
            </a:r>
            <a:r>
              <a:rPr lang="ka-GE" sz="2400" dirty="0" smtClean="0">
                <a:solidFill>
                  <a:schemeClr val="tx1"/>
                </a:solidFill>
              </a:rPr>
              <a:t>ლამარა გულორდავა</a:t>
            </a:r>
          </a:p>
          <a:p>
            <a:r>
              <a:rPr lang="ka-GE" sz="2400" dirty="0">
                <a:solidFill>
                  <a:schemeClr val="tx1"/>
                </a:solidFill>
              </a:rPr>
              <a:t> </a:t>
            </a:r>
            <a:r>
              <a:rPr lang="ka-GE" sz="2400" dirty="0" smtClean="0">
                <a:solidFill>
                  <a:schemeClr val="tx1"/>
                </a:solidFill>
              </a:rPr>
              <a:t>         </a:t>
            </a:r>
            <a:r>
              <a:rPr lang="ka-GE" dirty="0" smtClean="0">
                <a:solidFill>
                  <a:schemeClr val="tx1"/>
                </a:solidFill>
              </a:rPr>
              <a:t>საბუნებისმეტყველო მიმართულების ხელმძღვანელი</a:t>
            </a:r>
          </a:p>
          <a:p>
            <a:r>
              <a:rPr lang="ka-GE" dirty="0" smtClean="0">
                <a:solidFill>
                  <a:schemeClr val="tx1"/>
                </a:solidFill>
              </a:rPr>
              <a:t>                          ხარიტონ ახვლედიანის სახელობის მუზეუმი</a:t>
            </a:r>
          </a:p>
          <a:p>
            <a:endParaRPr lang="ka-GE" dirty="0">
              <a:solidFill>
                <a:schemeClr val="tx1"/>
              </a:solidFill>
            </a:endParaRPr>
          </a:p>
          <a:p>
            <a:r>
              <a:rPr lang="ka-GE" dirty="0" smtClean="0">
                <a:solidFill>
                  <a:schemeClr val="tx1"/>
                </a:solidFill>
              </a:rPr>
              <a:t>                                            ბათუმი</a:t>
            </a:r>
          </a:p>
          <a:p>
            <a:r>
              <a:rPr lang="ka-GE" dirty="0">
                <a:solidFill>
                  <a:schemeClr val="tx1"/>
                </a:solidFill>
              </a:rPr>
              <a:t> </a:t>
            </a:r>
            <a:r>
              <a:rPr lang="ka-GE" dirty="0" smtClean="0">
                <a:solidFill>
                  <a:schemeClr val="tx1"/>
                </a:solidFill>
              </a:rPr>
              <a:t>                                            2023 </a:t>
            </a:r>
            <a:endParaRPr lang="ru-RU" dirty="0">
              <a:solidFill>
                <a:schemeClr val="tx1"/>
              </a:solidFill>
            </a:endParaRPr>
          </a:p>
        </p:txBody>
      </p:sp>
    </p:spTree>
    <p:extLst>
      <p:ext uri="{BB962C8B-B14F-4D97-AF65-F5344CB8AC3E}">
        <p14:creationId xmlns:p14="http://schemas.microsoft.com/office/powerpoint/2010/main" val="11386300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19998" y="404664"/>
            <a:ext cx="4680520" cy="2592288"/>
          </a:xfrm>
        </p:spPr>
        <p:style>
          <a:lnRef idx="2">
            <a:schemeClr val="dk1"/>
          </a:lnRef>
          <a:fillRef idx="1">
            <a:schemeClr val="lt1"/>
          </a:fillRef>
          <a:effectRef idx="0">
            <a:schemeClr val="dk1"/>
          </a:effectRef>
          <a:fontRef idx="minor">
            <a:schemeClr val="dk1"/>
          </a:fontRef>
        </p:style>
        <p:txBody>
          <a:bodyPr/>
          <a:lstStyle/>
          <a:p>
            <a:pPr algn="l"/>
            <a:r>
              <a:rPr lang="ka-GE" sz="2800" dirty="0" smtClean="0"/>
              <a:t>      პეპლებს  ფრთებზე აქვთ  კრამიტისებურად განლაგებულია  უამრავი ფერადი  და  ბრჭვიალა ქერცლი.</a:t>
            </a:r>
            <a:endParaRPr lang="ru-RU" sz="2800" dirty="0"/>
          </a:p>
        </p:txBody>
      </p:sp>
      <p:sp>
        <p:nvSpPr>
          <p:cNvPr id="7" name="Текст 6"/>
          <p:cNvSpPr>
            <a:spLocks noGrp="1"/>
          </p:cNvSpPr>
          <p:nvPr>
            <p:ph type="body" idx="1"/>
          </p:nvPr>
        </p:nvSpPr>
        <p:spPr/>
        <p:txBody>
          <a:bodyPr/>
          <a:lstStyle/>
          <a:p>
            <a:endParaRPr lang="ru-RU"/>
          </a:p>
        </p:txBody>
      </p:sp>
      <p:pic>
        <p:nvPicPr>
          <p:cNvPr id="3074" name="Picture 2" descr="d:\Users\irina\Desktop\პეპლის ქერცლიn_Mikrosko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188640"/>
            <a:ext cx="3168352" cy="293847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Users\irina\Desktop\1280px-SEM_image_of_a_Peacock_wing,_slant_view_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3284984"/>
            <a:ext cx="4193794" cy="335503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irina\Desktop\1280px-SEM_image_of_a_Peacock_wing,_slant_view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3284983"/>
            <a:ext cx="4166411" cy="3333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7165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1"/>
            <a:ext cx="6696744" cy="836711"/>
          </a:xfrm>
        </p:spPr>
        <p:style>
          <a:lnRef idx="1">
            <a:schemeClr val="accent1"/>
          </a:lnRef>
          <a:fillRef idx="2">
            <a:schemeClr val="accent1"/>
          </a:fillRef>
          <a:effectRef idx="1">
            <a:schemeClr val="accent1"/>
          </a:effectRef>
          <a:fontRef idx="minor">
            <a:schemeClr val="dk1"/>
          </a:fontRef>
        </p:style>
        <p:txBody>
          <a:bodyPr/>
          <a:lstStyle/>
          <a:p>
            <a:r>
              <a:rPr lang="ka-GE" sz="2800" dirty="0" smtClean="0"/>
              <a:t>მსოფლიოში ყველაზე  დიდი პეპლებია:</a:t>
            </a:r>
            <a:endParaRPr lang="ru-RU" sz="2800" dirty="0"/>
          </a:p>
        </p:txBody>
      </p:sp>
      <p:sp>
        <p:nvSpPr>
          <p:cNvPr id="3" name="Объект 2"/>
          <p:cNvSpPr>
            <a:spLocks noGrp="1"/>
          </p:cNvSpPr>
          <p:nvPr>
            <p:ph idx="1"/>
          </p:nvPr>
        </p:nvSpPr>
        <p:spPr/>
        <p:txBody>
          <a:bodyPr/>
          <a:lstStyle/>
          <a:p>
            <a:pPr marL="0" indent="0">
              <a:buNone/>
            </a:pPr>
            <a:endParaRPr lang="ru-RU" dirty="0"/>
          </a:p>
        </p:txBody>
      </p:sp>
      <p:pic>
        <p:nvPicPr>
          <p:cNvPr id="4099" name="Picture 3" descr="d:\Users\irina\Desktop\maxres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8924917" cy="576064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804247" y="5586536"/>
            <a:ext cx="2228173"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dirty="0" smtClean="0">
                <a:solidFill>
                  <a:schemeClr val="tx1"/>
                </a:solidFill>
              </a:rPr>
              <a:t>აგრიპინა</a:t>
            </a:r>
            <a:endParaRPr lang="ru-RU" sz="2400" dirty="0">
              <a:solidFill>
                <a:schemeClr val="tx1"/>
              </a:solidFill>
            </a:endParaRPr>
          </a:p>
        </p:txBody>
      </p:sp>
    </p:spTree>
    <p:extLst>
      <p:ext uri="{BB962C8B-B14F-4D97-AF65-F5344CB8AC3E}">
        <p14:creationId xmlns:p14="http://schemas.microsoft.com/office/powerpoint/2010/main" val="1639446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835697" y="1"/>
            <a:ext cx="5256584" cy="836712"/>
          </a:xfrm>
        </p:spPr>
        <p:style>
          <a:lnRef idx="1">
            <a:schemeClr val="accent1"/>
          </a:lnRef>
          <a:fillRef idx="2">
            <a:schemeClr val="accent1"/>
          </a:fillRef>
          <a:effectRef idx="1">
            <a:schemeClr val="accent1"/>
          </a:effectRef>
          <a:fontRef idx="minor">
            <a:schemeClr val="dk1"/>
          </a:fontRef>
        </p:style>
        <p:txBody>
          <a:bodyPr/>
          <a:lstStyle/>
          <a:p>
            <a:r>
              <a:rPr lang="ka-GE" sz="2800" dirty="0" smtClean="0"/>
              <a:t>ფარშევანგთვალა ატლასი</a:t>
            </a:r>
            <a:endParaRPr lang="ru-RU" sz="2800" dirty="0"/>
          </a:p>
        </p:txBody>
      </p:sp>
      <p:sp>
        <p:nvSpPr>
          <p:cNvPr id="6" name="Объект 5"/>
          <p:cNvSpPr>
            <a:spLocks noGrp="1"/>
          </p:cNvSpPr>
          <p:nvPr>
            <p:ph idx="1"/>
          </p:nvPr>
        </p:nvSpPr>
        <p:spPr/>
        <p:txBody>
          <a:bodyPr/>
          <a:lstStyle/>
          <a:p>
            <a:endParaRPr lang="ru-RU"/>
          </a:p>
        </p:txBody>
      </p:sp>
      <p:pic>
        <p:nvPicPr>
          <p:cNvPr id="11266" name="Picture 2" descr="d:\Users\irina\Desktop\ყველაზე ლამაზი პეპლები\ფარშევანგტვალა ატლას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836712"/>
            <a:ext cx="8486411" cy="5675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2815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1331640" y="44450"/>
            <a:ext cx="6840760" cy="1008063"/>
          </a:xfrm>
        </p:spPr>
        <p:style>
          <a:lnRef idx="1">
            <a:schemeClr val="accent1"/>
          </a:lnRef>
          <a:fillRef idx="2">
            <a:schemeClr val="accent1"/>
          </a:fillRef>
          <a:effectRef idx="1">
            <a:schemeClr val="accent1"/>
          </a:effectRef>
          <a:fontRef idx="minor">
            <a:schemeClr val="dk1"/>
          </a:fontRef>
        </p:style>
        <p:txBody>
          <a:bodyPr/>
          <a:lstStyle/>
          <a:p>
            <a:r>
              <a:rPr lang="ka-GE" sz="2800" dirty="0" smtClean="0"/>
              <a:t>მსოფლიოში ყველაზე პატარა პეპელა</a:t>
            </a:r>
            <a:endParaRPr lang="ru-RU" sz="2800" dirty="0"/>
          </a:p>
        </p:txBody>
      </p:sp>
      <p:sp>
        <p:nvSpPr>
          <p:cNvPr id="4" name="Объект 3"/>
          <p:cNvSpPr>
            <a:spLocks noGrp="1"/>
          </p:cNvSpPr>
          <p:nvPr>
            <p:ph idx="4294967295"/>
          </p:nvPr>
        </p:nvSpPr>
        <p:spPr>
          <a:xfrm>
            <a:off x="827585" y="1085850"/>
            <a:ext cx="7632847" cy="5772150"/>
          </a:xfrm>
        </p:spPr>
        <p:txBody>
          <a:bodyPr>
            <a:norm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pPr marL="0" indent="0">
              <a:buNone/>
            </a:pPr>
            <a:endParaRPr lang="en-US" dirty="0"/>
          </a:p>
          <a:p>
            <a:pPr marL="0" indent="0">
              <a:buNone/>
            </a:pPr>
            <a:r>
              <a:rPr lang="en-US" dirty="0" smtClean="0"/>
              <a:t>                </a:t>
            </a:r>
          </a:p>
          <a:p>
            <a:pPr marL="0" indent="0">
              <a:buNone/>
            </a:pPr>
            <a:endParaRPr lang="en-US" dirty="0"/>
          </a:p>
          <a:p>
            <a:pPr marL="0" indent="0">
              <a:buNone/>
            </a:pPr>
            <a:r>
              <a:rPr lang="en-US" dirty="0" smtClean="0"/>
              <a:t>                                    </a:t>
            </a:r>
            <a:endParaRPr lang="ru-RU" sz="2600" dirty="0">
              <a:solidFill>
                <a:schemeClr val="tx1"/>
              </a:solidFill>
            </a:endParaRPr>
          </a:p>
        </p:txBody>
      </p:sp>
      <p:pic>
        <p:nvPicPr>
          <p:cNvPr id="1026" name="Picture 2" descr="d:\Users\irina\Desktop\20180706165013734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085305"/>
            <a:ext cx="7560840" cy="504056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076056" y="6453336"/>
            <a:ext cx="4571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Прямоугольник 4"/>
          <p:cNvSpPr/>
          <p:nvPr/>
        </p:nvSpPr>
        <p:spPr>
          <a:xfrm>
            <a:off x="2771800" y="6158657"/>
            <a:ext cx="4104456" cy="699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dirty="0" smtClean="0">
                <a:solidFill>
                  <a:schemeClr val="tx1"/>
                </a:solidFill>
              </a:rPr>
              <a:t>ლურჯი</a:t>
            </a:r>
            <a:r>
              <a:rPr lang="ka-GE" sz="2400" dirty="0" smtClean="0"/>
              <a:t> </a:t>
            </a:r>
            <a:r>
              <a:rPr lang="ka-GE" sz="2400" dirty="0" smtClean="0">
                <a:solidFill>
                  <a:schemeClr val="tx1"/>
                </a:solidFill>
              </a:rPr>
              <a:t>ჯუჯა</a:t>
            </a:r>
            <a:endParaRPr lang="ru-RU" sz="2400" dirty="0">
              <a:solidFill>
                <a:schemeClr val="tx1"/>
              </a:solidFill>
            </a:endParaRPr>
          </a:p>
        </p:txBody>
      </p:sp>
    </p:spTree>
    <p:extLst>
      <p:ext uri="{BB962C8B-B14F-4D97-AF65-F5344CB8AC3E}">
        <p14:creationId xmlns:p14="http://schemas.microsoft.com/office/powerpoint/2010/main" val="1982804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მადაგასკარის ურანია.jpg"/>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tretch>
            <a:fillRect/>
          </a:stretch>
        </p:blipFill>
        <p:spPr bwMode="auto">
          <a:xfrm>
            <a:off x="0" y="2132856"/>
            <a:ext cx="4389438" cy="417671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irina\Desktop\გადმოქაჩული Новая папка\downlo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2283" y="1821521"/>
            <a:ext cx="4561170" cy="4500624"/>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06487" y="30510"/>
            <a:ext cx="4176464" cy="172819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000" dirty="0" smtClean="0">
                <a:solidFill>
                  <a:schemeClr val="tx1"/>
                </a:solidFill>
              </a:rPr>
              <a:t>მსოფლიოში ყველაზე ლამაზი </a:t>
            </a:r>
          </a:p>
          <a:p>
            <a:pPr algn="ctr"/>
            <a:r>
              <a:rPr lang="ka-GE" sz="2000" dirty="0" smtClean="0">
                <a:solidFill>
                  <a:schemeClr val="tx1"/>
                </a:solidFill>
              </a:rPr>
              <a:t>პეპელა - მადაგასკარის ურანია</a:t>
            </a:r>
            <a:endParaRPr lang="ru-RU" sz="2000" dirty="0">
              <a:solidFill>
                <a:schemeClr val="tx1"/>
              </a:solidFill>
            </a:endParaRPr>
          </a:p>
        </p:txBody>
      </p:sp>
      <p:sp>
        <p:nvSpPr>
          <p:cNvPr id="10" name="Прямоугольник 9"/>
          <p:cNvSpPr/>
          <p:nvPr/>
        </p:nvSpPr>
        <p:spPr>
          <a:xfrm>
            <a:off x="4644008" y="30510"/>
            <a:ext cx="4305626" cy="167258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000" dirty="0" smtClean="0">
                <a:solidFill>
                  <a:schemeClr val="tx1"/>
                </a:solidFill>
              </a:rPr>
              <a:t>მსოფლიოში ყველაზე საოცარი</a:t>
            </a:r>
          </a:p>
          <a:p>
            <a:pPr algn="ctr"/>
            <a:r>
              <a:rPr lang="ka-GE" sz="2000" dirty="0" smtClean="0">
                <a:solidFill>
                  <a:schemeClr val="tx1"/>
                </a:solidFill>
              </a:rPr>
              <a:t>პეპელა -  მადაგასკარის კომეტა</a:t>
            </a:r>
            <a:endParaRPr lang="ru-RU" sz="2000" dirty="0">
              <a:solidFill>
                <a:schemeClr val="tx1"/>
              </a:solidFill>
            </a:endParaRPr>
          </a:p>
        </p:txBody>
      </p:sp>
    </p:spTree>
    <p:extLst>
      <p:ext uri="{BB962C8B-B14F-4D97-AF65-F5344CB8AC3E}">
        <p14:creationId xmlns:p14="http://schemas.microsoft.com/office/powerpoint/2010/main" val="3095248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04664"/>
            <a:ext cx="8640960" cy="575542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w="57150">
            <a:solidFill>
              <a:schemeClr val="accent1"/>
            </a:solidFill>
          </a:ln>
        </p:spPr>
        <p:txBody>
          <a:bodyPr wrap="square">
            <a:spAutoFit/>
          </a:bodyPr>
          <a:lstStyle/>
          <a:p>
            <a:pPr algn="just"/>
            <a:r>
              <a:rPr lang="ka-GE" sz="2800" dirty="0" smtClean="0"/>
              <a:t>   	</a:t>
            </a:r>
          </a:p>
          <a:p>
            <a:pPr algn="just"/>
            <a:r>
              <a:rPr lang="ka-GE" sz="2800" dirty="0"/>
              <a:t>	</a:t>
            </a:r>
            <a:r>
              <a:rPr lang="ka-GE" sz="2400" dirty="0" smtClean="0"/>
              <a:t>პეპლების სასიცოცხლო </a:t>
            </a:r>
            <a:r>
              <a:rPr lang="ka-GE" sz="2400" dirty="0"/>
              <a:t>ციკლი ხანმოკლეა. ზოგი მათგანი რამდენიმე დღე ცოცხლობს, ზოგი </a:t>
            </a:r>
            <a:r>
              <a:rPr lang="ka-GE" sz="2400" dirty="0" smtClean="0"/>
              <a:t>12-14 </a:t>
            </a:r>
            <a:r>
              <a:rPr lang="ka-GE" sz="2400" dirty="0"/>
              <a:t>თვე.  პეპლები  წყვილდებიან, დებენ კვერცხებს და შემდეგ იხოცებიან. </a:t>
            </a:r>
            <a:endParaRPr lang="en-US" sz="2400" dirty="0" smtClean="0"/>
          </a:p>
          <a:p>
            <a:pPr algn="just"/>
            <a:endParaRPr lang="en-US" sz="2400" dirty="0"/>
          </a:p>
          <a:p>
            <a:pPr algn="just"/>
            <a:r>
              <a:rPr lang="ka-GE" sz="2400" dirty="0" smtClean="0"/>
              <a:t>	პეპლების  </a:t>
            </a:r>
            <a:r>
              <a:rPr lang="ka-GE" sz="2400" dirty="0"/>
              <a:t>სასიცოცხლო  ციკლში  ოთხი ეტაპია:  კვერცხი, მუხლუხო,  ჭუპრი და </a:t>
            </a:r>
            <a:r>
              <a:rPr lang="ka-GE" sz="2400" dirty="0" smtClean="0"/>
              <a:t> იმაგო  </a:t>
            </a:r>
            <a:r>
              <a:rPr lang="ka-GE" sz="2400" dirty="0"/>
              <a:t>- ზრდასრული პეპელა.  კვერცხიდან იჩეკება მუხლუხო,რომელიც იზრდება და ბოლოს აკეთებს ჭუპრს. ჭუპრიდან გამოდის პეპელა. სიცოცხლის პირველ წუთებში ახალშობილი პეპელა  თანდათან ივითარებს ფრთებს,  რამდენიმე საათის შემდეგ ის პირველ ფრენას აკეთებს ცხოვრებაში. იმაგოს ფუნქციაა ახალი თაობის დატოვება, სახეობების გამრავლება და არსებობის გახანგრძლივება.</a:t>
            </a:r>
            <a:endParaRPr lang="ru-RU" sz="2400" dirty="0"/>
          </a:p>
        </p:txBody>
      </p:sp>
    </p:spTree>
    <p:extLst>
      <p:ext uri="{BB962C8B-B14F-4D97-AF65-F5344CB8AC3E}">
        <p14:creationId xmlns:p14="http://schemas.microsoft.com/office/powerpoint/2010/main" val="2999224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Users\irina\Desktop\1. კვერცხები\131380802_3377641742348616_671847217880487919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694" y="41762"/>
            <a:ext cx="8851632" cy="6843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608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slide_2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7183"/>
            <a:ext cx="8314134" cy="623560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971601" y="620688"/>
            <a:ext cx="7469434" cy="8640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პეპლის</a:t>
            </a:r>
            <a:r>
              <a:rPr lang="ka-GE" dirty="0" smtClean="0"/>
              <a:t> </a:t>
            </a:r>
            <a:r>
              <a:rPr lang="ka-GE" dirty="0" smtClean="0">
                <a:solidFill>
                  <a:schemeClr val="tx1"/>
                </a:solidFill>
              </a:rPr>
              <a:t>სასიცოცხლო</a:t>
            </a:r>
            <a:r>
              <a:rPr lang="ka-GE" dirty="0" smtClean="0"/>
              <a:t> </a:t>
            </a:r>
            <a:r>
              <a:rPr lang="ka-GE" dirty="0" smtClean="0">
                <a:solidFill>
                  <a:schemeClr val="tx1"/>
                </a:solidFill>
              </a:rPr>
              <a:t>ციკლი</a:t>
            </a:r>
            <a:endParaRPr lang="ru-RU" dirty="0">
              <a:solidFill>
                <a:schemeClr val="tx1"/>
              </a:solidFill>
            </a:endParaRPr>
          </a:p>
        </p:txBody>
      </p:sp>
      <p:sp>
        <p:nvSpPr>
          <p:cNvPr id="3" name="Прямоугольник 2"/>
          <p:cNvSpPr/>
          <p:nvPr/>
        </p:nvSpPr>
        <p:spPr>
          <a:xfrm>
            <a:off x="1043608" y="3212976"/>
            <a:ext cx="1922512"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ზრდასრული პეპელა</a:t>
            </a:r>
            <a:endParaRPr lang="ru-RU" sz="1400" dirty="0">
              <a:solidFill>
                <a:schemeClr val="tx1"/>
              </a:solidFill>
            </a:endParaRPr>
          </a:p>
        </p:txBody>
      </p:sp>
      <p:sp>
        <p:nvSpPr>
          <p:cNvPr id="4" name="Прямоугольник 3"/>
          <p:cNvSpPr/>
          <p:nvPr/>
        </p:nvSpPr>
        <p:spPr>
          <a:xfrm>
            <a:off x="4521696" y="3068960"/>
            <a:ext cx="1418455" cy="46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კვერცხები</a:t>
            </a:r>
            <a:endParaRPr lang="ru-RU" sz="1400" dirty="0">
              <a:solidFill>
                <a:schemeClr val="tx1"/>
              </a:solidFill>
            </a:endParaRPr>
          </a:p>
        </p:txBody>
      </p:sp>
      <p:sp>
        <p:nvSpPr>
          <p:cNvPr id="5" name="Прямоугольник 4"/>
          <p:cNvSpPr/>
          <p:nvPr/>
        </p:nvSpPr>
        <p:spPr>
          <a:xfrm>
            <a:off x="7526635" y="1988840"/>
            <a:ext cx="789781"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ჭია</a:t>
            </a:r>
            <a:endParaRPr lang="ru-RU" sz="1400" dirty="0">
              <a:solidFill>
                <a:schemeClr val="tx1"/>
              </a:solidFill>
            </a:endParaRPr>
          </a:p>
        </p:txBody>
      </p:sp>
      <p:sp>
        <p:nvSpPr>
          <p:cNvPr id="6" name="Прямоугольник 5"/>
          <p:cNvSpPr/>
          <p:nvPr/>
        </p:nvSpPr>
        <p:spPr>
          <a:xfrm>
            <a:off x="6156176" y="3645024"/>
            <a:ext cx="1224136" cy="5473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მუხლუხო</a:t>
            </a:r>
            <a:endParaRPr lang="ru-RU" sz="1400" dirty="0">
              <a:solidFill>
                <a:schemeClr val="tx1"/>
              </a:solidFill>
            </a:endParaRPr>
          </a:p>
        </p:txBody>
      </p:sp>
      <p:sp>
        <p:nvSpPr>
          <p:cNvPr id="7" name="Прямоугольник 6"/>
          <p:cNvSpPr/>
          <p:nvPr/>
        </p:nvSpPr>
        <p:spPr>
          <a:xfrm>
            <a:off x="6948264" y="5589240"/>
            <a:ext cx="172819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ზრდასრული მუხლუხო</a:t>
            </a:r>
            <a:endParaRPr lang="ru-RU" sz="1400" dirty="0">
              <a:solidFill>
                <a:schemeClr val="tx1"/>
              </a:solidFill>
            </a:endParaRPr>
          </a:p>
        </p:txBody>
      </p:sp>
      <p:sp>
        <p:nvSpPr>
          <p:cNvPr id="8" name="Прямоугольник 7"/>
          <p:cNvSpPr/>
          <p:nvPr/>
        </p:nvSpPr>
        <p:spPr>
          <a:xfrm>
            <a:off x="3131840" y="2996952"/>
            <a:ext cx="1224136"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200" dirty="0" smtClean="0">
                <a:solidFill>
                  <a:schemeClr val="tx1"/>
                </a:solidFill>
              </a:rPr>
              <a:t>ჭუპრიდან</a:t>
            </a:r>
            <a:r>
              <a:rPr lang="ka-GE" sz="1200" dirty="0" smtClean="0"/>
              <a:t> </a:t>
            </a:r>
            <a:r>
              <a:rPr lang="ka-GE" sz="1200" dirty="0" smtClean="0">
                <a:solidFill>
                  <a:schemeClr val="tx1"/>
                </a:solidFill>
              </a:rPr>
              <a:t>პეპლის</a:t>
            </a:r>
            <a:r>
              <a:rPr lang="ka-GE" sz="1200" dirty="0" smtClean="0"/>
              <a:t> </a:t>
            </a:r>
            <a:r>
              <a:rPr lang="ka-GE" sz="1200" dirty="0" smtClean="0">
                <a:solidFill>
                  <a:schemeClr val="tx1"/>
                </a:solidFill>
              </a:rPr>
              <a:t>გამოსვლა</a:t>
            </a:r>
            <a:endParaRPr lang="ru-RU" sz="1200" dirty="0">
              <a:solidFill>
                <a:schemeClr val="tx1"/>
              </a:solidFill>
            </a:endParaRPr>
          </a:p>
        </p:txBody>
      </p:sp>
      <p:sp>
        <p:nvSpPr>
          <p:cNvPr id="9" name="Прямоугольник 8"/>
          <p:cNvSpPr/>
          <p:nvPr/>
        </p:nvSpPr>
        <p:spPr>
          <a:xfrm>
            <a:off x="4801924" y="4710844"/>
            <a:ext cx="1138227" cy="662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მუხლუხო იწყებს</a:t>
            </a:r>
            <a:r>
              <a:rPr lang="ka-GE" sz="1400" dirty="0" smtClean="0"/>
              <a:t> </a:t>
            </a:r>
            <a:r>
              <a:rPr lang="ka-GE" sz="1400" dirty="0" smtClean="0">
                <a:solidFill>
                  <a:schemeClr val="tx1"/>
                </a:solidFill>
              </a:rPr>
              <a:t>ჩაჭუპრებას</a:t>
            </a:r>
            <a:endParaRPr lang="ru-RU" sz="1400" dirty="0">
              <a:solidFill>
                <a:schemeClr val="tx1"/>
              </a:solidFill>
            </a:endParaRPr>
          </a:p>
        </p:txBody>
      </p:sp>
      <p:sp>
        <p:nvSpPr>
          <p:cNvPr id="10" name="Прямоугольник 9"/>
          <p:cNvSpPr/>
          <p:nvPr/>
        </p:nvSpPr>
        <p:spPr>
          <a:xfrm>
            <a:off x="2555777" y="5215644"/>
            <a:ext cx="1046148" cy="792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ჭუპრები</a:t>
            </a:r>
            <a:endParaRPr lang="ru-RU" sz="1400" dirty="0">
              <a:solidFill>
                <a:schemeClr val="tx1"/>
              </a:solidFill>
            </a:endParaRPr>
          </a:p>
        </p:txBody>
      </p:sp>
      <p:sp>
        <p:nvSpPr>
          <p:cNvPr id="11" name="Прямоугольник 10"/>
          <p:cNvSpPr/>
          <p:nvPr/>
        </p:nvSpPr>
        <p:spPr>
          <a:xfrm>
            <a:off x="2447764" y="3998284"/>
            <a:ext cx="864096" cy="2880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8010202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irina\Desktop\გადმოქაჩული Новая папка\1. კვერცხები\კვერცხები ვაშლის ფოთოლზე.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0500" y="2455876"/>
            <a:ext cx="5713988" cy="4285492"/>
          </a:xfrm>
          <a:prstGeom prst="rect">
            <a:avLst/>
          </a:prstGeom>
          <a:noFill/>
          <a:extLst>
            <a:ext uri="{909E8E84-426E-40DD-AFC4-6F175D3DCCD1}">
              <a14:hiddenFill xmlns:a14="http://schemas.microsoft.com/office/drawing/2010/main">
                <a:solidFill>
                  <a:srgbClr val="FFFFFF"/>
                </a:solidFill>
              </a14:hiddenFill>
            </a:ext>
          </a:extLst>
        </p:spPr>
      </p:pic>
      <p:sp>
        <p:nvSpPr>
          <p:cNvPr id="7" name="Подзаголовок 6"/>
          <p:cNvSpPr>
            <a:spLocks noGrp="1"/>
          </p:cNvSpPr>
          <p:nvPr>
            <p:ph type="body" idx="4294967295"/>
          </p:nvPr>
        </p:nvSpPr>
        <p:spPr>
          <a:xfrm>
            <a:off x="4151313" y="116632"/>
            <a:ext cx="4669159" cy="1151781"/>
          </a:xfrm>
        </p:spPr>
        <p:style>
          <a:lnRef idx="1">
            <a:schemeClr val="accent1"/>
          </a:lnRef>
          <a:fillRef idx="2">
            <a:schemeClr val="accent1"/>
          </a:fillRef>
          <a:effectRef idx="1">
            <a:schemeClr val="accent1"/>
          </a:effectRef>
          <a:fontRef idx="minor">
            <a:schemeClr val="dk1"/>
          </a:fontRef>
        </p:style>
        <p:txBody>
          <a:bodyPr>
            <a:normAutofit/>
          </a:bodyPr>
          <a:lstStyle/>
          <a:p>
            <a:pPr marL="0" indent="0">
              <a:buNone/>
            </a:pPr>
            <a:r>
              <a:rPr lang="ka-GE" sz="3600" dirty="0" smtClean="0"/>
              <a:t>პეპლის კვერცხები</a:t>
            </a:r>
            <a:endParaRPr lang="ru-RU" sz="3600" dirty="0"/>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323356"/>
            <a:ext cx="3737316" cy="2265040"/>
          </a:xfrm>
          <a:prstGeom prst="rect">
            <a:avLst/>
          </a:prstGeom>
        </p:spPr>
      </p:pic>
    </p:spTree>
    <p:extLst>
      <p:ext uri="{BB962C8B-B14F-4D97-AF65-F5344CB8AC3E}">
        <p14:creationId xmlns:p14="http://schemas.microsoft.com/office/powerpoint/2010/main" val="26806388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Users\irina\Desktop\მატლები\741d449a6aae34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0" y="260648"/>
            <a:ext cx="2627784" cy="175459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Users\irina\Desktop\მატლები\1280px-Papilionidae_-_Papilio_machaon-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8226" y="2203272"/>
            <a:ext cx="2577288" cy="193498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Users\irina\Desktop\მატლები\20180606171539140850981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9304" y="72618"/>
            <a:ext cx="2804357" cy="2130654"/>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d:\Users\irina\Desktop\მატლები\201806061715309657091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2431194"/>
            <a:ext cx="3240360" cy="162661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Users\irina\Desktop\მატლები\20180606171534139826284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84168" y="260648"/>
            <a:ext cx="2919063" cy="2189298"/>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d:\Users\irina\Desktop\მატლები\მონარქი მუხლუხაpictures-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4202844"/>
            <a:ext cx="3565247" cy="2634420"/>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d:\Users\irina\Desktop\მატლები\2018060617153516463134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2404" y="4292886"/>
            <a:ext cx="3831535" cy="254437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624228" y="2558301"/>
            <a:ext cx="2270990" cy="157995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a-GE" sz="2400" dirty="0" smtClean="0">
                <a:solidFill>
                  <a:schemeClr val="tx1"/>
                </a:solidFill>
              </a:rPr>
              <a:t>ჭია</a:t>
            </a:r>
          </a:p>
          <a:p>
            <a:pPr algn="ctr"/>
            <a:r>
              <a:rPr lang="ka-GE" sz="2400" dirty="0" smtClean="0">
                <a:solidFill>
                  <a:schemeClr val="tx1"/>
                </a:solidFill>
              </a:rPr>
              <a:t>მატლი</a:t>
            </a:r>
          </a:p>
          <a:p>
            <a:pPr algn="ctr"/>
            <a:r>
              <a:rPr lang="ka-GE" sz="2400" dirty="0" smtClean="0">
                <a:solidFill>
                  <a:schemeClr val="tx1"/>
                </a:solidFill>
              </a:rPr>
              <a:t>მუხლუხო</a:t>
            </a:r>
            <a:endParaRPr lang="ru-RU" sz="2400" dirty="0">
              <a:solidFill>
                <a:schemeClr val="tx1"/>
              </a:solidFill>
            </a:endParaRPr>
          </a:p>
        </p:txBody>
      </p:sp>
    </p:spTree>
    <p:extLst>
      <p:ext uri="{BB962C8B-B14F-4D97-AF65-F5344CB8AC3E}">
        <p14:creationId xmlns:p14="http://schemas.microsoft.com/office/powerpoint/2010/main" val="4032091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4" y="332656"/>
            <a:ext cx="8280920" cy="6192688"/>
          </a:xfrm>
          <a:ln w="57150">
            <a:solidFill>
              <a:srgbClr val="FFC000"/>
            </a:solidFill>
          </a:ln>
        </p:spPr>
        <p:style>
          <a:lnRef idx="2">
            <a:schemeClr val="dk1"/>
          </a:lnRef>
          <a:fillRef idx="1">
            <a:schemeClr val="lt1"/>
          </a:fillRef>
          <a:effectRef idx="0">
            <a:schemeClr val="dk1"/>
          </a:effectRef>
          <a:fontRef idx="minor">
            <a:schemeClr val="dk1"/>
          </a:fontRef>
        </p:style>
        <p:txBody>
          <a:bodyPr/>
          <a:lstStyle/>
          <a:p>
            <a:r>
              <a:rPr lang="ka-GE" sz="2400" dirty="0" smtClean="0"/>
              <a:t>        </a:t>
            </a:r>
            <a:br>
              <a:rPr lang="ka-GE" sz="2400" dirty="0" smtClean="0"/>
            </a:br>
            <a:r>
              <a:rPr lang="ka-GE" sz="2400" dirty="0"/>
              <a:t/>
            </a:r>
            <a:br>
              <a:rPr lang="ka-GE" sz="2400" dirty="0"/>
            </a:br>
            <a:r>
              <a:rPr lang="ka-GE" sz="2400" dirty="0" smtClean="0"/>
              <a:t> 		პეპლები </a:t>
            </a:r>
            <a:r>
              <a:rPr lang="ka-GE" sz="2400" dirty="0"/>
              <a:t>ყველაზე ლამაზი და მრავალრიცხოვანი </a:t>
            </a:r>
            <a:r>
              <a:rPr lang="ka-GE" sz="2400" dirty="0" smtClean="0"/>
              <a:t>  	ჯგუფია </a:t>
            </a:r>
            <a:r>
              <a:rPr lang="ka-GE" sz="2400" dirty="0"/>
              <a:t>ცხოველთა სამყაროში</a:t>
            </a:r>
            <a:r>
              <a:rPr lang="ka-GE" sz="2400" dirty="0" smtClean="0"/>
              <a:t>. ისინი გვხვდება ყველა 	</a:t>
            </a:r>
            <a:r>
              <a:rPr lang="ka-GE" sz="2400" smtClean="0"/>
              <a:t>კონტინენტზე ანტარქტიდის </a:t>
            </a:r>
            <a:r>
              <a:rPr lang="ka-GE" sz="2400" dirty="0" smtClean="0"/>
              <a:t>გარდა</a:t>
            </a:r>
            <a:r>
              <a:rPr lang="ka-GE" sz="2400" dirty="0"/>
              <a:t>. </a:t>
            </a:r>
            <a:br>
              <a:rPr lang="ka-GE" sz="2400" dirty="0"/>
            </a:br>
            <a:r>
              <a:rPr lang="ka-GE" sz="2400" dirty="0"/>
              <a:t/>
            </a:r>
            <a:br>
              <a:rPr lang="ka-GE" sz="2400" dirty="0"/>
            </a:br>
            <a:r>
              <a:rPr lang="ka-GE" sz="2400" dirty="0" smtClean="0"/>
              <a:t>     		პეპლები  </a:t>
            </a:r>
            <a:r>
              <a:rPr lang="ka-GE" sz="2400" dirty="0"/>
              <a:t>მიეკუთვნება მწერების კლასს, </a:t>
            </a:r>
            <a:r>
              <a:rPr lang="ka-GE" sz="2400" dirty="0" smtClean="0"/>
              <a:t>   		ფეხსახსრიანების  </a:t>
            </a:r>
            <a:r>
              <a:rPr lang="ka-GE" sz="2400" dirty="0"/>
              <a:t>გვარს</a:t>
            </a:r>
            <a:r>
              <a:rPr lang="ka-GE" sz="2400" dirty="0" smtClean="0"/>
              <a:t>,  </a:t>
            </a:r>
            <a:r>
              <a:rPr lang="ka-GE" sz="2400" dirty="0"/>
              <a:t>ლეპიდოპტერების </a:t>
            </a:r>
            <a:r>
              <a:rPr lang="ka-GE" sz="2400" dirty="0" smtClean="0"/>
              <a:t>	(</a:t>
            </a:r>
            <a:r>
              <a:rPr lang="en-US" sz="2400" dirty="0"/>
              <a:t>Lepidoptera) </a:t>
            </a:r>
            <a:r>
              <a:rPr lang="ka-GE" sz="2400" dirty="0"/>
              <a:t>რიგს</a:t>
            </a:r>
            <a:r>
              <a:rPr lang="ka-GE" sz="2400" dirty="0" smtClean="0"/>
              <a:t>.</a:t>
            </a:r>
            <a:br>
              <a:rPr lang="ka-GE" sz="2400" dirty="0" smtClean="0"/>
            </a:br>
            <a:r>
              <a:rPr lang="ka-GE" sz="2400" dirty="0" smtClean="0"/>
              <a:t/>
            </a:r>
            <a:br>
              <a:rPr lang="ka-GE" sz="2400" dirty="0" smtClean="0"/>
            </a:br>
            <a:r>
              <a:rPr lang="ka-GE" sz="2400" dirty="0" smtClean="0"/>
              <a:t>		პეპლების  (ქერცლფრთიანების) </a:t>
            </a:r>
            <a:r>
              <a:rPr lang="ka-GE" sz="2400" dirty="0"/>
              <a:t>შემსწავლელ </a:t>
            </a:r>
            <a:r>
              <a:rPr lang="ka-GE" sz="2400" dirty="0" smtClean="0"/>
              <a:t>	მეცნიერებას </a:t>
            </a:r>
            <a:r>
              <a:rPr lang="ka-GE" sz="2400" dirty="0"/>
              <a:t>ლეპიდოპტეროლოგია ჰქვია. </a:t>
            </a:r>
            <a:r>
              <a:rPr lang="ka-GE" sz="2400" dirty="0" smtClean="0"/>
              <a:t/>
            </a:r>
            <a:br>
              <a:rPr lang="ka-GE" sz="2400" dirty="0" smtClean="0"/>
            </a:br>
            <a:r>
              <a:rPr lang="ka-GE" sz="2400" dirty="0" smtClean="0"/>
              <a:t>	 ლეპიდოპტეროლოგია </a:t>
            </a:r>
            <a:r>
              <a:rPr lang="ka-GE" sz="2400" dirty="0"/>
              <a:t>(ბერძ. </a:t>
            </a:r>
            <a:r>
              <a:rPr lang="en-US" sz="2400" dirty="0" err="1"/>
              <a:t>lepis</a:t>
            </a:r>
            <a:r>
              <a:rPr lang="en-US" sz="2400" dirty="0"/>
              <a:t> – </a:t>
            </a:r>
            <a:r>
              <a:rPr lang="ka-GE" sz="2400" dirty="0"/>
              <a:t>ქერცლი, </a:t>
            </a:r>
            <a:r>
              <a:rPr lang="en-US" sz="2400" dirty="0" err="1"/>
              <a:t>pteron</a:t>
            </a:r>
            <a:r>
              <a:rPr lang="en-US" sz="2400" dirty="0"/>
              <a:t> </a:t>
            </a:r>
            <a:r>
              <a:rPr lang="ka-GE" sz="2400" dirty="0" smtClean="0"/>
              <a:t>	</a:t>
            </a:r>
            <a:r>
              <a:rPr lang="en-US" sz="2400" dirty="0" smtClean="0"/>
              <a:t>– </a:t>
            </a:r>
            <a:r>
              <a:rPr lang="ka-GE" sz="2400" dirty="0"/>
              <a:t>ფრთა და </a:t>
            </a:r>
            <a:r>
              <a:rPr lang="en-US" sz="2400" dirty="0"/>
              <a:t>logos – </a:t>
            </a:r>
            <a:r>
              <a:rPr lang="ka-GE" sz="2400" dirty="0"/>
              <a:t>მოძღვრება</a:t>
            </a:r>
            <a:r>
              <a:rPr lang="ka-GE" sz="2400" dirty="0" smtClean="0"/>
              <a:t>).</a:t>
            </a:r>
            <a:br>
              <a:rPr lang="ka-GE" sz="2400" dirty="0" smtClean="0"/>
            </a:br>
            <a:r>
              <a:rPr lang="ka-GE" sz="2400" dirty="0"/>
              <a:t> </a:t>
            </a:r>
            <a:r>
              <a:rPr lang="ka-GE" sz="2400" dirty="0" smtClean="0"/>
              <a:t>       	</a:t>
            </a:r>
            <a:br>
              <a:rPr lang="ka-GE" sz="2400" dirty="0" smtClean="0"/>
            </a:br>
            <a:r>
              <a:rPr lang="ka-GE" sz="2400" dirty="0"/>
              <a:t> </a:t>
            </a:r>
            <a:r>
              <a:rPr lang="ka-GE" sz="2400" dirty="0" smtClean="0"/>
              <a:t>             </a:t>
            </a:r>
            <a:r>
              <a:rPr lang="ka-GE" sz="2400" dirty="0"/>
              <a:t>სპეციალისტს, რომელიც დაკავებულია პეპლების </a:t>
            </a:r>
            <a:r>
              <a:rPr lang="ka-GE" sz="2400" dirty="0" smtClean="0"/>
              <a:t>	შესწავლით </a:t>
            </a:r>
            <a:r>
              <a:rPr lang="ka-GE" sz="2400" dirty="0"/>
              <a:t>ლეპიდოპტერისტი ეწოდება. </a:t>
            </a:r>
            <a:br>
              <a:rPr lang="ka-GE" sz="2400" dirty="0"/>
            </a:br>
            <a:endParaRPr lang="ru-RU" sz="2400" dirty="0"/>
          </a:p>
        </p:txBody>
      </p:sp>
    </p:spTree>
    <p:extLst>
      <p:ext uri="{BB962C8B-B14F-4D97-AF65-F5344CB8AC3E}">
        <p14:creationId xmlns:p14="http://schemas.microsoft.com/office/powerpoint/2010/main" val="16675255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7" y="332657"/>
            <a:ext cx="3096345" cy="1152127"/>
          </a:xfrm>
        </p:spPr>
        <p:style>
          <a:lnRef idx="2">
            <a:schemeClr val="dk1"/>
          </a:lnRef>
          <a:fillRef idx="1">
            <a:schemeClr val="lt1"/>
          </a:fillRef>
          <a:effectRef idx="0">
            <a:schemeClr val="dk1"/>
          </a:effectRef>
          <a:fontRef idx="minor">
            <a:schemeClr val="dk1"/>
          </a:fontRef>
        </p:style>
        <p:txBody>
          <a:bodyPr/>
          <a:lstStyle/>
          <a:p>
            <a:r>
              <a:rPr lang="ka-GE" sz="2800" dirty="0" smtClean="0"/>
              <a:t>პეპლის ჭუპრები</a:t>
            </a:r>
            <a:endParaRPr lang="ru-RU" sz="2800" dirty="0"/>
          </a:p>
        </p:txBody>
      </p:sp>
      <p:pic>
        <p:nvPicPr>
          <p:cNvPr id="6146" name="Picture 2" descr="d:\Users\irina\Desktop\გადმოქაჩული Новая папка\1. კვერცხები\Chrysalis-butterfly-vulcan-chrysalide-papillon-vulcain-vanessa-atalanta-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7" y="1628800"/>
            <a:ext cx="2645899" cy="496339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71312" y="2852935"/>
            <a:ext cx="5161127" cy="387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descr="d:\Users\irina\Desktop\Новая папка\imag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944" y="123049"/>
            <a:ext cx="4104456" cy="2409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419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irina\Desktop\cikl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6632"/>
            <a:ext cx="4880867" cy="33499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irina\Desktop\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633065"/>
            <a:ext cx="7056784" cy="315035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076056" y="6237312"/>
            <a:ext cx="3600400" cy="5781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solidFill>
                  <a:schemeClr val="tx1"/>
                </a:solidFill>
              </a:rPr>
              <a:t>პეპელა მონარქის სასიცოცხლო ციკლი</a:t>
            </a:r>
            <a:endParaRPr lang="ru-RU" sz="2000" dirty="0">
              <a:solidFill>
                <a:schemeClr val="tx1"/>
              </a:solidFill>
            </a:endParaRPr>
          </a:p>
        </p:txBody>
      </p:sp>
    </p:spTree>
    <p:extLst>
      <p:ext uri="{BB962C8B-B14F-4D97-AF65-F5344CB8AC3E}">
        <p14:creationId xmlns:p14="http://schemas.microsoft.com/office/powerpoint/2010/main" val="23049678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323528" y="188640"/>
            <a:ext cx="8352928" cy="793303"/>
          </a:xfrm>
        </p:spPr>
        <p:style>
          <a:lnRef idx="2">
            <a:schemeClr val="dk1"/>
          </a:lnRef>
          <a:fillRef idx="1">
            <a:schemeClr val="lt1"/>
          </a:fillRef>
          <a:effectRef idx="0">
            <a:schemeClr val="dk1"/>
          </a:effectRef>
          <a:fontRef idx="minor">
            <a:schemeClr val="dk1"/>
          </a:fontRef>
        </p:style>
        <p:txBody>
          <a:bodyPr/>
          <a:lstStyle/>
          <a:p>
            <a:r>
              <a:rPr lang="ka-GE" sz="3600" dirty="0" smtClean="0"/>
              <a:t>           </a:t>
            </a:r>
            <a:r>
              <a:rPr lang="en-US" sz="3600" dirty="0" smtClean="0"/>
              <a:t>   </a:t>
            </a:r>
            <a:r>
              <a:rPr lang="ka-GE" sz="3600" dirty="0" smtClean="0"/>
              <a:t>პეპლები მიგრირებენ</a:t>
            </a:r>
            <a:endParaRPr lang="ru-RU" sz="3600" dirty="0"/>
          </a:p>
        </p:txBody>
      </p:sp>
      <p:sp>
        <p:nvSpPr>
          <p:cNvPr id="4" name="Подзаголовок 3"/>
          <p:cNvSpPr>
            <a:spLocks noGrp="1"/>
          </p:cNvSpPr>
          <p:nvPr>
            <p:ph type="subTitle" idx="4294967295"/>
          </p:nvPr>
        </p:nvSpPr>
        <p:spPr>
          <a:xfrm>
            <a:off x="323528" y="1268238"/>
            <a:ext cx="8424936" cy="5545138"/>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ka-GE" dirty="0" smtClean="0"/>
              <a:t>	</a:t>
            </a:r>
            <a:r>
              <a:rPr lang="ka-GE" sz="2800" dirty="0" smtClean="0"/>
              <a:t>   პეპლების </a:t>
            </a:r>
            <a:r>
              <a:rPr lang="ka-GE" sz="2800" dirty="0"/>
              <a:t>დაახლოებით 250 სახეობა გადამფრენია</a:t>
            </a:r>
            <a:r>
              <a:rPr lang="ka-GE" sz="2800" dirty="0" smtClean="0"/>
              <a:t>.  </a:t>
            </a:r>
            <a:r>
              <a:rPr lang="ka-GE" sz="2800" dirty="0"/>
              <a:t>მათი </a:t>
            </a:r>
            <a:r>
              <a:rPr lang="ka-GE" sz="2800" dirty="0" smtClean="0"/>
              <a:t>	მიგრაციის  გზა  შეიძლება იყოს  ათასობით  </a:t>
            </a:r>
            <a:r>
              <a:rPr lang="ka-GE" sz="2800" dirty="0"/>
              <a:t>კილომეტრი</a:t>
            </a:r>
            <a:r>
              <a:rPr lang="ka-GE" sz="2800" dirty="0" smtClean="0"/>
              <a:t>.  </a:t>
            </a:r>
            <a:r>
              <a:rPr lang="ka-GE" sz="2800" dirty="0"/>
              <a:t>ამავე </a:t>
            </a:r>
            <a:r>
              <a:rPr lang="ka-GE" sz="2800" dirty="0" smtClean="0"/>
              <a:t>	დროს</a:t>
            </a:r>
            <a:r>
              <a:rPr lang="ka-GE" sz="2800" dirty="0"/>
              <a:t>, </a:t>
            </a:r>
            <a:r>
              <a:rPr lang="ka-GE" sz="2800" dirty="0" smtClean="0"/>
              <a:t>ზოგიერთ  </a:t>
            </a:r>
            <a:r>
              <a:rPr lang="ka-GE" sz="2800" dirty="0"/>
              <a:t>სახეობაში</a:t>
            </a:r>
            <a:r>
              <a:rPr lang="ka-GE" sz="2800" dirty="0" smtClean="0"/>
              <a:t>,  </a:t>
            </a:r>
            <a:r>
              <a:rPr lang="ka-GE" sz="2800" dirty="0"/>
              <a:t>მიგრაციის </a:t>
            </a:r>
            <a:r>
              <a:rPr lang="ka-GE" sz="2800" dirty="0" smtClean="0"/>
              <a:t> ადგილებში </a:t>
            </a:r>
            <a:r>
              <a:rPr lang="ka-GE" sz="2800" dirty="0"/>
              <a:t>გამოყვანილი </a:t>
            </a:r>
            <a:r>
              <a:rPr lang="ka-GE" sz="2800" dirty="0" smtClean="0"/>
              <a:t>	შთამომავლები </a:t>
            </a:r>
            <a:r>
              <a:rPr lang="ka-GE" sz="2800" dirty="0"/>
              <a:t>დამოუკიდებლად მიდიან მუდმივი საცხოვრებელი </a:t>
            </a:r>
            <a:r>
              <a:rPr lang="ka-GE" sz="2800" dirty="0" smtClean="0"/>
              <a:t>	ადგილებისკენ</a:t>
            </a:r>
            <a:r>
              <a:rPr lang="ka-GE" sz="2800" dirty="0"/>
              <a:t>, საიდანაც მათი მშობლები გაფრინდნენ. </a:t>
            </a:r>
            <a:r>
              <a:rPr lang="ka-GE" sz="2800" dirty="0" smtClean="0"/>
              <a:t>	</a:t>
            </a:r>
            <a:endParaRPr lang="en-US" sz="2800" dirty="0" smtClean="0"/>
          </a:p>
          <a:p>
            <a:pPr marL="0" indent="0">
              <a:buNone/>
            </a:pPr>
            <a:r>
              <a:rPr lang="en-US" sz="2800" dirty="0"/>
              <a:t>	</a:t>
            </a:r>
            <a:r>
              <a:rPr lang="ka-GE" sz="2800" dirty="0" smtClean="0"/>
              <a:t>ჯერჯერობით </a:t>
            </a:r>
            <a:r>
              <a:rPr lang="ka-GE" sz="2800" dirty="0"/>
              <a:t>უცნობია „საგზაო ინფორმაციის“ მეცნიერთათვის </a:t>
            </a:r>
            <a:r>
              <a:rPr lang="ka-GE" sz="2800" dirty="0" smtClean="0"/>
              <a:t>	</a:t>
            </a:r>
            <a:r>
              <a:rPr lang="ka-GE" sz="2800" dirty="0"/>
              <a:t> </a:t>
            </a:r>
            <a:r>
              <a:rPr lang="ka-GE" sz="2800" dirty="0" smtClean="0"/>
              <a:t>გადაცემის  </a:t>
            </a:r>
            <a:r>
              <a:rPr lang="ka-GE" sz="2800" dirty="0"/>
              <a:t>მექანიზმი.</a:t>
            </a:r>
          </a:p>
          <a:p>
            <a:pPr marL="0" indent="0">
              <a:buNone/>
            </a:pPr>
            <a:r>
              <a:rPr lang="ka-GE" dirty="0" smtClean="0"/>
              <a:t>		</a:t>
            </a:r>
          </a:p>
        </p:txBody>
      </p:sp>
    </p:spTree>
    <p:extLst>
      <p:ext uri="{BB962C8B-B14F-4D97-AF65-F5344CB8AC3E}">
        <p14:creationId xmlns:p14="http://schemas.microsoft.com/office/powerpoint/2010/main" val="22291245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1009443" y="116632"/>
            <a:ext cx="7123080" cy="1152129"/>
          </a:xfrm>
        </p:spPr>
        <p:style>
          <a:lnRef idx="1">
            <a:schemeClr val="accent1"/>
          </a:lnRef>
          <a:fillRef idx="2">
            <a:schemeClr val="accent1"/>
          </a:fillRef>
          <a:effectRef idx="1">
            <a:schemeClr val="accent1"/>
          </a:effectRef>
          <a:fontRef idx="minor">
            <a:schemeClr val="dk1"/>
          </a:fontRef>
        </p:style>
        <p:txBody>
          <a:bodyPr/>
          <a:lstStyle/>
          <a:p>
            <a:r>
              <a:rPr lang="ka-GE" dirty="0" smtClean="0"/>
              <a:t/>
            </a:r>
            <a:br>
              <a:rPr lang="ka-GE" dirty="0" smtClean="0"/>
            </a:br>
            <a:r>
              <a:rPr lang="ka-GE" dirty="0"/>
              <a:t>პეპლები, რომლებიც ყველაზე მეტად მიგრირებენ:</a:t>
            </a:r>
            <a:r>
              <a:rPr lang="ka-GE" dirty="0" smtClean="0"/>
              <a:t/>
            </a:r>
            <a:br>
              <a:rPr lang="ka-GE" dirty="0" smtClean="0"/>
            </a:br>
            <a:r>
              <a:rPr lang="ka-GE" dirty="0" smtClean="0"/>
              <a:t>                         </a:t>
            </a:r>
            <a:endParaRPr lang="ru-RU" sz="2800" dirty="0"/>
          </a:p>
        </p:txBody>
      </p:sp>
      <p:sp>
        <p:nvSpPr>
          <p:cNvPr id="3" name="Объект 2"/>
          <p:cNvSpPr>
            <a:spLocks noGrp="1"/>
          </p:cNvSpPr>
          <p:nvPr>
            <p:ph sz="half" idx="1"/>
          </p:nvPr>
        </p:nvSpPr>
        <p:spPr>
          <a:xfrm>
            <a:off x="55792" y="1628801"/>
            <a:ext cx="4516208" cy="3384376"/>
          </a:xfrm>
        </p:spPr>
        <p:txBody>
          <a:bodyPr>
            <a:normAutofit lnSpcReduction="10000"/>
          </a:bodyPr>
          <a:lstStyle/>
          <a:p>
            <a:endParaRPr lang="ka-GE" dirty="0" smtClean="0"/>
          </a:p>
          <a:p>
            <a:endParaRPr lang="ka-GE" dirty="0"/>
          </a:p>
          <a:p>
            <a:endParaRPr lang="ka-GE" dirty="0" smtClean="0"/>
          </a:p>
          <a:p>
            <a:endParaRPr lang="ka-GE" dirty="0"/>
          </a:p>
          <a:p>
            <a:endParaRPr lang="ka-GE" dirty="0" smtClean="0"/>
          </a:p>
          <a:p>
            <a:endParaRPr lang="ka-GE" dirty="0"/>
          </a:p>
          <a:p>
            <a:endParaRPr lang="ka-GE" dirty="0" smtClean="0"/>
          </a:p>
          <a:p>
            <a:pPr marL="0" indent="0">
              <a:buNone/>
            </a:pPr>
            <a:r>
              <a:rPr lang="ka-GE" sz="2800" dirty="0" smtClean="0"/>
              <a:t>მონარქი</a:t>
            </a:r>
            <a:endParaRPr lang="ru-RU" sz="2800" dirty="0"/>
          </a:p>
        </p:txBody>
      </p:sp>
      <p:sp>
        <p:nvSpPr>
          <p:cNvPr id="6" name="Объект 5"/>
          <p:cNvSpPr>
            <a:spLocks noGrp="1"/>
          </p:cNvSpPr>
          <p:nvPr>
            <p:ph sz="half" idx="2"/>
          </p:nvPr>
        </p:nvSpPr>
        <p:spPr>
          <a:xfrm>
            <a:off x="4663280" y="1809750"/>
            <a:ext cx="4241319" cy="2827546"/>
          </a:xfrm>
        </p:spPr>
        <p:txBody>
          <a:bodyPr>
            <a:normAutofit lnSpcReduction="10000"/>
          </a:bodyPr>
          <a:lstStyle/>
          <a:p>
            <a:r>
              <a:rPr lang="ka-GE" dirty="0" smtClean="0"/>
              <a:t>ააა</a:t>
            </a:r>
            <a:endParaRPr lang="ru-RU" dirty="0"/>
          </a:p>
        </p:txBody>
      </p:sp>
      <p:pic>
        <p:nvPicPr>
          <p:cNvPr id="1026" name="Picture 2" descr="d:\Users\irina\Desktop\ადმირალი.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3281" y="1809749"/>
            <a:ext cx="4241319" cy="28275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irina\Desktop\მონარქი.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93" y="1628800"/>
            <a:ext cx="4516207" cy="3384376"/>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395536" y="5085184"/>
            <a:ext cx="360040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dirty="0" smtClean="0">
                <a:solidFill>
                  <a:schemeClr val="tx1"/>
                </a:solidFill>
              </a:rPr>
              <a:t>მონარქი</a:t>
            </a:r>
            <a:endParaRPr lang="ru-RU" sz="2400" dirty="0">
              <a:solidFill>
                <a:schemeClr val="tx1"/>
              </a:solidFill>
            </a:endParaRPr>
          </a:p>
        </p:txBody>
      </p:sp>
      <p:sp>
        <p:nvSpPr>
          <p:cNvPr id="9" name="Прямоугольник 8"/>
          <p:cNvSpPr/>
          <p:nvPr/>
        </p:nvSpPr>
        <p:spPr>
          <a:xfrm>
            <a:off x="5292080" y="4689140"/>
            <a:ext cx="276843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dirty="0" smtClean="0">
                <a:solidFill>
                  <a:schemeClr val="tx1"/>
                </a:solidFill>
              </a:rPr>
              <a:t>ადმირალი</a:t>
            </a:r>
            <a:endParaRPr lang="ru-RU" sz="2400" dirty="0">
              <a:solidFill>
                <a:schemeClr val="tx1"/>
              </a:solidFill>
            </a:endParaRPr>
          </a:p>
        </p:txBody>
      </p:sp>
    </p:spTree>
    <p:extLst>
      <p:ext uri="{BB962C8B-B14F-4D97-AF65-F5344CB8AC3E}">
        <p14:creationId xmlns:p14="http://schemas.microsoft.com/office/powerpoint/2010/main" val="34482467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763688" y="116633"/>
            <a:ext cx="6048673" cy="1080120"/>
          </a:xfrm>
        </p:spPr>
        <p:style>
          <a:lnRef idx="1">
            <a:schemeClr val="accent1"/>
          </a:lnRef>
          <a:fillRef idx="2">
            <a:schemeClr val="accent1"/>
          </a:fillRef>
          <a:effectRef idx="1">
            <a:schemeClr val="accent1"/>
          </a:effectRef>
          <a:fontRef idx="minor">
            <a:schemeClr val="dk1"/>
          </a:fontRef>
        </p:style>
        <p:txBody>
          <a:bodyPr/>
          <a:lstStyle/>
          <a:p>
            <a:r>
              <a:rPr lang="ka-GE" dirty="0" smtClean="0"/>
              <a:t>მონარქი პეპლების მიგრაცია</a:t>
            </a:r>
            <a:endParaRPr lang="ru-RU" dirty="0"/>
          </a:p>
        </p:txBody>
      </p:sp>
      <p:pic>
        <p:nvPicPr>
          <p:cNvPr id="17410" name="Picture 2" descr="d:\Users\irina\Desktop\პეპლების ფოტოები\მონარქი პეპლების მიგრაცი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12984"/>
            <a:ext cx="7920880" cy="5317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091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irina\Desktop\turisticka-agencija-guliver-blog-meksiko-migracija-monarh-leptira-1024x4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780928"/>
            <a:ext cx="8602906" cy="39906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8431" y="34482"/>
            <a:ext cx="5328592" cy="2662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descr="d:\Users\irina\Desktop\Group_of_Melitaea_athalia_near_Warka,_Pola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10924"/>
            <a:ext cx="3150977" cy="2281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593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8640"/>
            <a:ext cx="8640960" cy="6480720"/>
          </a:xfrm>
        </p:spPr>
        <p:style>
          <a:lnRef idx="2">
            <a:schemeClr val="dk1"/>
          </a:lnRef>
          <a:fillRef idx="1">
            <a:schemeClr val="lt1"/>
          </a:fillRef>
          <a:effectRef idx="0">
            <a:schemeClr val="dk1"/>
          </a:effectRef>
          <a:fontRef idx="minor">
            <a:schemeClr val="dk1"/>
          </a:fontRef>
        </p:style>
        <p:txBody>
          <a:bodyPr/>
          <a:lstStyle/>
          <a:p>
            <a:r>
              <a:rPr lang="ka-GE" sz="2400" dirty="0" smtClean="0"/>
              <a:t>          </a:t>
            </a:r>
            <a:r>
              <a:rPr lang="ka-GE" sz="2800" dirty="0" smtClean="0"/>
              <a:t>ზაფხულის </a:t>
            </a:r>
            <a:r>
              <a:rPr lang="ka-GE" sz="2800" dirty="0"/>
              <a:t>ბოლოს მილიონობით ,,ნარშავას ფრთაკუთხა</a:t>
            </a:r>
            <a:r>
              <a:rPr lang="ka-GE" sz="2800" dirty="0" smtClean="0"/>
              <a:t>’’  </a:t>
            </a:r>
            <a:r>
              <a:rPr lang="ka-GE" sz="2800" dirty="0"/>
              <a:t>	გეზს </a:t>
            </a:r>
            <a:r>
              <a:rPr lang="ka-GE" sz="2800" dirty="0" smtClean="0"/>
              <a:t> </a:t>
            </a:r>
            <a:r>
              <a:rPr lang="ka-GE" sz="2800" dirty="0"/>
              <a:t>	</a:t>
            </a:r>
            <a:r>
              <a:rPr lang="ka-GE" sz="2800" dirty="0" smtClean="0"/>
              <a:t>აფრიკის კონტინენტისკენ </a:t>
            </a:r>
            <a:r>
              <a:rPr lang="ka-GE" sz="2800" dirty="0"/>
              <a:t>იღებს. უმეტესწილად, ისინი 500 	მეტრ </a:t>
            </a:r>
            <a:r>
              <a:rPr lang="ka-GE" sz="2800" dirty="0" smtClean="0"/>
              <a:t>სიმაღლეზე </a:t>
            </a:r>
            <a:r>
              <a:rPr lang="ka-GE" sz="2800" dirty="0"/>
              <a:t>მიფრინავენ, რის გამოც მათი დანახვა 	ადამიანის </a:t>
            </a:r>
            <a:r>
              <a:rPr lang="ka-GE" sz="2800" dirty="0" smtClean="0"/>
              <a:t>თვალისთვის  თითქმის  </a:t>
            </a:r>
            <a:r>
              <a:rPr lang="ka-GE" sz="2800" dirty="0"/>
              <a:t>შეუძლებელია. პეპლები </a:t>
            </a:r>
            <a:r>
              <a:rPr lang="ka-GE" sz="2800" dirty="0" smtClean="0"/>
              <a:t>ელოდებიან   იმ 	დროს,  როცა  ქარი  სასურველი მიმართულებით დაუბერავს. ქარის </a:t>
            </a:r>
            <a:r>
              <a:rPr lang="ka-GE" sz="2800" dirty="0"/>
              <a:t>	დახმარებით ისინი 45 კმ/სთ სიჩქარით ფრენენ. </a:t>
            </a:r>
            <a:r>
              <a:rPr lang="ka-GE" sz="2800" dirty="0" smtClean="0"/>
              <a:t/>
            </a:r>
            <a:br>
              <a:rPr lang="ka-GE" sz="2800" dirty="0" smtClean="0"/>
            </a:br>
            <a:r>
              <a:rPr lang="ka-GE" sz="2800" dirty="0"/>
              <a:t>	</a:t>
            </a:r>
            <a:r>
              <a:rPr lang="ka-GE" sz="2800" dirty="0" smtClean="0"/>
              <a:t>   ყოველწლიურად </a:t>
            </a:r>
            <a:r>
              <a:rPr lang="ka-GE" sz="2800" dirty="0"/>
              <a:t>	</a:t>
            </a:r>
            <a:r>
              <a:rPr lang="ka-GE" sz="2800" dirty="0" smtClean="0"/>
              <a:t>დაახლოებით 15 000 კმ-ს </a:t>
            </a:r>
            <a:r>
              <a:rPr lang="ka-GE" sz="2800" dirty="0"/>
              <a:t>ფარავენ. 	გადაფრენას იწყებენ 	ჩრდილოეთი </a:t>
            </a:r>
            <a:r>
              <a:rPr lang="ka-GE" sz="2800" dirty="0" smtClean="0"/>
              <a:t>არქტიკის   საზღვრებიდან   </a:t>
            </a:r>
            <a:r>
              <a:rPr lang="ka-GE" sz="2800" dirty="0"/>
              <a:t>და 	ასრულებენ დასავლეთ 	აფრიკაში. ნარშავას ფრთაკუთხა გზადაგზა 	მრავლდება და მთელ 	ცხოვრებას ფრენაში ატარებს.</a:t>
            </a:r>
          </a:p>
        </p:txBody>
      </p:sp>
    </p:spTree>
    <p:extLst>
      <p:ext uri="{BB962C8B-B14F-4D97-AF65-F5344CB8AC3E}">
        <p14:creationId xmlns:p14="http://schemas.microsoft.com/office/powerpoint/2010/main" val="2788865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395536" y="332656"/>
            <a:ext cx="8424936" cy="720080"/>
          </a:xfrm>
        </p:spPr>
        <p:style>
          <a:lnRef idx="2">
            <a:schemeClr val="dk1"/>
          </a:lnRef>
          <a:fillRef idx="1">
            <a:schemeClr val="lt1"/>
          </a:fillRef>
          <a:effectRef idx="0">
            <a:schemeClr val="dk1"/>
          </a:effectRef>
          <a:fontRef idx="minor">
            <a:schemeClr val="dk1"/>
          </a:fontRef>
        </p:style>
        <p:txBody>
          <a:bodyPr/>
          <a:lstStyle/>
          <a:p>
            <a:r>
              <a:rPr lang="ka-GE" dirty="0" smtClean="0"/>
              <a:t>    ფრთაკუთხა ნარშავა (</a:t>
            </a:r>
            <a:r>
              <a:rPr lang="en-US" dirty="0" err="1" smtClean="0"/>
              <a:t>vanessa</a:t>
            </a:r>
            <a:r>
              <a:rPr lang="en-US" dirty="0" smtClean="0"/>
              <a:t> </a:t>
            </a:r>
            <a:r>
              <a:rPr lang="en-US" dirty="0" err="1" smtClean="0"/>
              <a:t>cardui</a:t>
            </a:r>
            <a:r>
              <a:rPr lang="en-US" dirty="0" smtClean="0"/>
              <a:t>)</a:t>
            </a:r>
            <a:r>
              <a:rPr lang="ka-GE" dirty="0" smtClean="0"/>
              <a:t>  </a:t>
            </a:r>
            <a:endParaRPr lang="ru-RU" dirty="0"/>
          </a:p>
        </p:txBody>
      </p:sp>
      <p:pic>
        <p:nvPicPr>
          <p:cNvPr id="6146" name="Picture 2" descr="d:\Users\irina\Desktop\naRshava_frTakuTkha_pepela_89378382929383929_90389302020393903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2" y="1332964"/>
            <a:ext cx="5372369" cy="325923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d:\Users\irina\Desktop\102013445_GE_cnt_2_m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340768"/>
            <a:ext cx="4494875" cy="5400600"/>
          </a:xfrm>
          <a:prstGeom prst="rect">
            <a:avLst/>
          </a:prstGeom>
          <a:noFill/>
          <a:extLst>
            <a:ext uri="{909E8E84-426E-40DD-AFC4-6F175D3DCCD1}">
              <a14:hiddenFill xmlns:a14="http://schemas.microsoft.com/office/drawing/2010/main">
                <a:solidFill>
                  <a:srgbClr val="FFFFFF"/>
                </a:solidFill>
              </a14:hiddenFill>
            </a:ext>
          </a:extLst>
        </p:spPr>
      </p:pic>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510" y="4693026"/>
            <a:ext cx="4067944" cy="2033972"/>
          </a:xfrm>
          <a:prstGeom prst="rect">
            <a:avLst/>
          </a:prstGeom>
        </p:spPr>
      </p:pic>
    </p:spTree>
    <p:extLst>
      <p:ext uri="{BB962C8B-B14F-4D97-AF65-F5344CB8AC3E}">
        <p14:creationId xmlns:p14="http://schemas.microsoft.com/office/powerpoint/2010/main" val="1697801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idx="4294967295"/>
          </p:nvPr>
        </p:nvSpPr>
        <p:spPr>
          <a:xfrm>
            <a:off x="251520" y="260350"/>
            <a:ext cx="8640960" cy="6481763"/>
          </a:xfrm>
        </p:spPr>
        <p:style>
          <a:lnRef idx="2">
            <a:schemeClr val="dk1"/>
          </a:lnRef>
          <a:fillRef idx="1">
            <a:schemeClr val="lt1"/>
          </a:fillRef>
          <a:effectRef idx="0">
            <a:schemeClr val="dk1"/>
          </a:effectRef>
          <a:fontRef idx="minor">
            <a:schemeClr val="dk1"/>
          </a:fontRef>
        </p:style>
        <p:txBody>
          <a:bodyPr/>
          <a:lstStyle/>
          <a:p>
            <a:r>
              <a:rPr lang="en-US" sz="2400" dirty="0"/>
              <a:t>	</a:t>
            </a:r>
            <a:r>
              <a:rPr lang="en-US" sz="2400" dirty="0" smtClean="0"/>
              <a:t>	</a:t>
            </a:r>
            <a:r>
              <a:rPr lang="ka-GE" sz="2400" dirty="0" smtClean="0"/>
              <a:t>მეტად სასარგებლოა აბრეშუმის პეპელა. იგი ადამიანმა</a:t>
            </a:r>
            <a:r>
              <a:rPr lang="en-US" sz="2400" dirty="0" smtClean="0"/>
              <a:t> </a:t>
            </a:r>
            <a:r>
              <a:rPr lang="ka-GE" sz="2400" dirty="0" smtClean="0"/>
              <a:t> 5 000</a:t>
            </a:r>
            <a:r>
              <a:rPr lang="en-US" sz="2400" dirty="0" smtClean="0"/>
              <a:t> </a:t>
            </a:r>
            <a:r>
              <a:rPr lang="ka-GE" sz="2400" dirty="0" smtClean="0"/>
              <a:t> წლის</a:t>
            </a:r>
            <a:r>
              <a:rPr lang="en-US" sz="2400" dirty="0" smtClean="0"/>
              <a:t> </a:t>
            </a:r>
            <a:r>
              <a:rPr lang="ka-GE" sz="2400" dirty="0" smtClean="0"/>
              <a:t> წინ</a:t>
            </a:r>
            <a:r>
              <a:rPr lang="en-US" sz="2400" dirty="0" smtClean="0"/>
              <a:t> </a:t>
            </a:r>
            <a:r>
              <a:rPr lang="ka-GE" sz="2400" dirty="0" smtClean="0"/>
              <a:t> შინ</a:t>
            </a:r>
            <a:r>
              <a:rPr lang="en-US" sz="2400" dirty="0" smtClean="0"/>
              <a:t> </a:t>
            </a:r>
            <a:r>
              <a:rPr lang="ka-GE" sz="2400" dirty="0" smtClean="0"/>
              <a:t> შემოიყვანა</a:t>
            </a:r>
            <a:r>
              <a:rPr lang="en-US" sz="2400" dirty="0" smtClean="0"/>
              <a:t> </a:t>
            </a:r>
            <a:r>
              <a:rPr lang="ka-GE" sz="2400" dirty="0" smtClean="0"/>
              <a:t> </a:t>
            </a:r>
            <a:r>
              <a:rPr lang="ka-GE" sz="2400" dirty="0"/>
              <a:t>და </a:t>
            </a:r>
            <a:r>
              <a:rPr lang="en-US" sz="2400" dirty="0" smtClean="0"/>
              <a:t> </a:t>
            </a:r>
            <a:r>
              <a:rPr lang="ka-GE" sz="2400" dirty="0" smtClean="0"/>
              <a:t>ისეთი </a:t>
            </a:r>
            <a:r>
              <a:rPr lang="ka-GE" sz="2400" dirty="0"/>
              <a:t>საოცრება </a:t>
            </a:r>
            <a:r>
              <a:rPr lang="en-US" sz="2400" dirty="0" smtClean="0"/>
              <a:t> </a:t>
            </a:r>
            <a:r>
              <a:rPr lang="ka-GE" sz="2400" dirty="0" smtClean="0"/>
              <a:t>შეაქმნევინა,</a:t>
            </a:r>
            <a:r>
              <a:rPr lang="en-US" sz="2400" dirty="0" smtClean="0"/>
              <a:t> </a:t>
            </a:r>
            <a:r>
              <a:rPr lang="ka-GE" sz="2400" dirty="0" smtClean="0"/>
              <a:t> </a:t>
            </a:r>
            <a:r>
              <a:rPr lang="ka-GE" sz="2400" dirty="0"/>
              <a:t>როგორიც აბრეშუმის ძაფია. </a:t>
            </a:r>
            <a:r>
              <a:rPr lang="ka-GE" sz="2400" dirty="0" smtClean="0"/>
              <a:t/>
            </a:r>
            <a:br>
              <a:rPr lang="ka-GE" sz="2400" dirty="0" smtClean="0"/>
            </a:br>
            <a:r>
              <a:rPr lang="en-US" sz="2400" dirty="0" smtClean="0"/>
              <a:t/>
            </a:r>
            <a:br>
              <a:rPr lang="en-US" sz="2400" dirty="0" smtClean="0"/>
            </a:br>
            <a:r>
              <a:rPr lang="ka-GE" sz="2400" dirty="0" smtClean="0"/>
              <a:t>         ერთი </a:t>
            </a:r>
            <a:r>
              <a:rPr lang="en-US" sz="2400" dirty="0" smtClean="0"/>
              <a:t> </a:t>
            </a:r>
            <a:r>
              <a:rPr lang="ka-GE" sz="2400" dirty="0" smtClean="0"/>
              <a:t>პეპელა </a:t>
            </a:r>
            <a:r>
              <a:rPr lang="ka-GE" sz="2400" dirty="0"/>
              <a:t>500 ცალამდე </a:t>
            </a:r>
            <a:r>
              <a:rPr lang="en-US" sz="2400" dirty="0" smtClean="0"/>
              <a:t> </a:t>
            </a:r>
            <a:r>
              <a:rPr lang="ka-GE" sz="2400" dirty="0" smtClean="0"/>
              <a:t>კვერცხს </a:t>
            </a:r>
            <a:r>
              <a:rPr lang="en-US" sz="2400" dirty="0" smtClean="0"/>
              <a:t> </a:t>
            </a:r>
            <a:r>
              <a:rPr lang="ka-GE" sz="2400" dirty="0" smtClean="0"/>
              <a:t>დებს</a:t>
            </a:r>
            <a:r>
              <a:rPr lang="ka-GE" sz="2400" dirty="0"/>
              <a:t>, </a:t>
            </a:r>
            <a:r>
              <a:rPr lang="ka-GE" sz="2400" dirty="0" smtClean="0"/>
              <a:t>დაახლოებით</a:t>
            </a:r>
            <a:r>
              <a:rPr lang="en-US" sz="2400" dirty="0" smtClean="0"/>
              <a:t> </a:t>
            </a:r>
            <a:r>
              <a:rPr lang="ka-GE" sz="2400" dirty="0" smtClean="0"/>
              <a:t> </a:t>
            </a:r>
            <a:r>
              <a:rPr lang="ka-GE" sz="2400" dirty="0"/>
              <a:t>20 დღეში კვერცხიდან </a:t>
            </a:r>
            <a:r>
              <a:rPr lang="en-US" sz="2400" dirty="0" smtClean="0"/>
              <a:t> </a:t>
            </a:r>
            <a:r>
              <a:rPr lang="ka-GE" sz="2400" dirty="0" smtClean="0"/>
              <a:t>ჭია იჩეკება</a:t>
            </a:r>
            <a:r>
              <a:rPr lang="en-US" sz="2400" dirty="0" smtClean="0"/>
              <a:t>, </a:t>
            </a:r>
            <a:br>
              <a:rPr lang="en-US" sz="2400" dirty="0" smtClean="0"/>
            </a:br>
            <a:r>
              <a:rPr lang="ka-GE" sz="2400" dirty="0" smtClean="0"/>
              <a:t>რომელიც </a:t>
            </a:r>
            <a:r>
              <a:rPr lang="en-US" sz="2400" dirty="0" smtClean="0"/>
              <a:t> </a:t>
            </a:r>
            <a:r>
              <a:rPr lang="ka-GE" sz="2400" dirty="0" smtClean="0"/>
              <a:t>დღედაღამ </a:t>
            </a:r>
            <a:r>
              <a:rPr lang="en-US" sz="2400" dirty="0" smtClean="0"/>
              <a:t> </a:t>
            </a:r>
            <a:r>
              <a:rPr lang="ka-GE" sz="2400" dirty="0" smtClean="0"/>
              <a:t>მხოლოდ </a:t>
            </a:r>
            <a:r>
              <a:rPr lang="en-US" sz="2400" dirty="0" smtClean="0"/>
              <a:t> </a:t>
            </a:r>
            <a:r>
              <a:rPr lang="ka-GE" sz="2400" dirty="0" smtClean="0"/>
              <a:t>თუთის </a:t>
            </a:r>
            <a:r>
              <a:rPr lang="ka-GE" sz="2400" dirty="0"/>
              <a:t>ფოთლებს </a:t>
            </a:r>
            <a:r>
              <a:rPr lang="en-US" sz="2400" dirty="0" smtClean="0"/>
              <a:t> </a:t>
            </a:r>
            <a:r>
              <a:rPr lang="ka-GE" sz="2400" dirty="0" smtClean="0"/>
              <a:t>ჭამს</a:t>
            </a:r>
            <a:r>
              <a:rPr lang="ka-GE" sz="2400" dirty="0"/>
              <a:t>. </a:t>
            </a:r>
            <a:br>
              <a:rPr lang="ka-GE" sz="2400" dirty="0"/>
            </a:br>
            <a:r>
              <a:rPr lang="ka-GE" sz="2400" dirty="0" smtClean="0"/>
              <a:t>    </a:t>
            </a:r>
            <a:br>
              <a:rPr lang="ka-GE" sz="2400" dirty="0" smtClean="0"/>
            </a:br>
            <a:r>
              <a:rPr lang="ka-GE" sz="2400" dirty="0" smtClean="0"/>
              <a:t>         ზრდასრული </a:t>
            </a:r>
            <a:r>
              <a:rPr lang="ka-GE" sz="2400" dirty="0"/>
              <a:t>აბრეშუმის ჭია გარშემო იხვევს ქსელს, რომელიც აბრეშუმის პარკის სახეს </a:t>
            </a:r>
            <a:r>
              <a:rPr lang="ka-GE" sz="2400" dirty="0" smtClean="0"/>
              <a:t>იღებს.  </a:t>
            </a:r>
            <a:r>
              <a:rPr lang="ka-GE" sz="2400" dirty="0"/>
              <a:t>აბრეშუმის ჭია ერთი პარკის ამოსახვევად თავს 400 ათასჯერ  ატრიალებს და 60 000 "რვიანს" აკეთებს!  </a:t>
            </a:r>
            <a:r>
              <a:rPr lang="ka-GE" sz="2400" dirty="0" smtClean="0"/>
              <a:t/>
            </a:r>
            <a:br>
              <a:rPr lang="ka-GE" sz="2400" dirty="0" smtClean="0"/>
            </a:br>
            <a:r>
              <a:rPr lang="ka-GE" sz="2400" dirty="0"/>
              <a:t> </a:t>
            </a:r>
            <a:r>
              <a:rPr lang="ka-GE" sz="2400" dirty="0" smtClean="0"/>
              <a:t>          </a:t>
            </a:r>
            <a:br>
              <a:rPr lang="ka-GE" sz="2400" dirty="0" smtClean="0"/>
            </a:br>
            <a:r>
              <a:rPr lang="ka-GE" sz="2400" dirty="0"/>
              <a:t> </a:t>
            </a:r>
            <a:r>
              <a:rPr lang="ka-GE" sz="2400" dirty="0" smtClean="0"/>
              <a:t>        პარკისაგან იღებენ </a:t>
            </a:r>
            <a:r>
              <a:rPr lang="ka-GE" sz="2400" dirty="0"/>
              <a:t>აბრეშუმის ძაფს და აწარმოებენ  ნატურალურ </a:t>
            </a:r>
            <a:r>
              <a:rPr lang="ka-GE" sz="2400" dirty="0" smtClean="0"/>
              <a:t>აბრეშუმს.</a:t>
            </a:r>
            <a:r>
              <a:rPr lang="ka-GE" sz="2400" dirty="0"/>
              <a:t/>
            </a:r>
            <a:br>
              <a:rPr lang="ka-GE" sz="2400" dirty="0"/>
            </a:br>
            <a:r>
              <a:rPr lang="ka-GE" sz="2400" dirty="0"/>
              <a:t>	</a:t>
            </a:r>
            <a:endParaRPr lang="ru-RU" sz="2400" dirty="0"/>
          </a:p>
        </p:txBody>
      </p:sp>
    </p:spTree>
    <p:extLst>
      <p:ext uri="{BB962C8B-B14F-4D97-AF65-F5344CB8AC3E}">
        <p14:creationId xmlns:p14="http://schemas.microsoft.com/office/powerpoint/2010/main" val="332691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irina\Desktop\თუთის აბრეშუმხვევიაНовая папка\tutovyj-shelkopryad-nasekomoe-opisanie-osobennosti-vidy-i-sreda-obitaniya-shelkopryad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68760"/>
            <a:ext cx="8692492" cy="5505245"/>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idx="4294967295"/>
          </p:nvPr>
        </p:nvSpPr>
        <p:spPr>
          <a:xfrm>
            <a:off x="1547664" y="0"/>
            <a:ext cx="6192688" cy="948092"/>
          </a:xfrm>
        </p:spPr>
        <p:style>
          <a:lnRef idx="1">
            <a:schemeClr val="accent1"/>
          </a:lnRef>
          <a:fillRef idx="2">
            <a:schemeClr val="accent1"/>
          </a:fillRef>
          <a:effectRef idx="1">
            <a:schemeClr val="accent1"/>
          </a:effectRef>
          <a:fontRef idx="minor">
            <a:schemeClr val="dk1"/>
          </a:fontRef>
        </p:style>
        <p:txBody>
          <a:bodyPr/>
          <a:lstStyle/>
          <a:p>
            <a:r>
              <a:rPr lang="ka-GE" dirty="0" smtClean="0"/>
              <a:t>       თუთის </a:t>
            </a:r>
            <a:r>
              <a:rPr lang="ka-GE" dirty="0"/>
              <a:t>აბრეშუმხვევია</a:t>
            </a:r>
            <a:endParaRPr lang="ru-RU" dirty="0"/>
          </a:p>
        </p:txBody>
      </p:sp>
    </p:spTree>
    <p:extLst>
      <p:ext uri="{BB962C8B-B14F-4D97-AF65-F5344CB8AC3E}">
        <p14:creationId xmlns:p14="http://schemas.microsoft.com/office/powerpoint/2010/main" val="28406216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23529" y="188640"/>
            <a:ext cx="8568951" cy="6480720"/>
          </a:xfrm>
          <a:ln/>
        </p:spPr>
        <p:style>
          <a:lnRef idx="2">
            <a:schemeClr val="accent5"/>
          </a:lnRef>
          <a:fillRef idx="1">
            <a:schemeClr val="lt1"/>
          </a:fillRef>
          <a:effectRef idx="0">
            <a:schemeClr val="accent5"/>
          </a:effectRef>
          <a:fontRef idx="minor">
            <a:schemeClr val="dk1"/>
          </a:fontRef>
        </p:style>
        <p:txBody>
          <a:bodyPr>
            <a:noAutofit/>
          </a:bodyPr>
          <a:lstStyle/>
          <a:p>
            <a:pPr marL="0" indent="0">
              <a:buNone/>
            </a:pPr>
            <a:r>
              <a:rPr lang="en-US" sz="2400" dirty="0"/>
              <a:t>	</a:t>
            </a:r>
            <a:r>
              <a:rPr lang="en-US" sz="2400" dirty="0" smtClean="0"/>
              <a:t>	</a:t>
            </a:r>
            <a:r>
              <a:rPr lang="ka-GE" sz="3200" dirty="0" smtClean="0">
                <a:solidFill>
                  <a:schemeClr val="tx1"/>
                </a:solidFill>
              </a:rPr>
              <a:t>პეპლები </a:t>
            </a:r>
            <a:r>
              <a:rPr lang="ka-GE" sz="3200" dirty="0">
                <a:solidFill>
                  <a:schemeClr val="tx1"/>
                </a:solidFill>
              </a:rPr>
              <a:t>100-140 მლნ წლის წინ </a:t>
            </a:r>
            <a:r>
              <a:rPr lang="ka-GE" sz="3200" dirty="0" smtClean="0">
                <a:solidFill>
                  <a:schemeClr val="tx1"/>
                </a:solidFill>
              </a:rPr>
              <a:t>  გაჩნდნენ.  </a:t>
            </a:r>
            <a:r>
              <a:rPr lang="ka-GE" sz="3200" dirty="0">
                <a:solidFill>
                  <a:schemeClr val="tx1"/>
                </a:solidFill>
              </a:rPr>
              <a:t>მათი  სასიცოცხლო </a:t>
            </a:r>
            <a:r>
              <a:rPr lang="en-US" sz="3200" dirty="0" smtClean="0">
                <a:solidFill>
                  <a:schemeClr val="tx1"/>
                </a:solidFill>
              </a:rPr>
              <a:t> </a:t>
            </a:r>
            <a:r>
              <a:rPr lang="ka-GE" sz="3200" dirty="0" smtClean="0">
                <a:solidFill>
                  <a:schemeClr val="tx1"/>
                </a:solidFill>
              </a:rPr>
              <a:t>ციკლი ხანმოკლეა</a:t>
            </a:r>
            <a:r>
              <a:rPr lang="ka-GE" sz="3200" dirty="0">
                <a:solidFill>
                  <a:schemeClr val="tx1"/>
                </a:solidFill>
              </a:rPr>
              <a:t>. ზოგი მათგანი რამდენიმე </a:t>
            </a:r>
            <a:r>
              <a:rPr lang="en-US" sz="3200" dirty="0" smtClean="0">
                <a:solidFill>
                  <a:schemeClr val="tx1"/>
                </a:solidFill>
              </a:rPr>
              <a:t> </a:t>
            </a:r>
            <a:r>
              <a:rPr lang="ka-GE" sz="3200" dirty="0" smtClean="0">
                <a:solidFill>
                  <a:schemeClr val="tx1"/>
                </a:solidFill>
              </a:rPr>
              <a:t>დღე  </a:t>
            </a:r>
            <a:r>
              <a:rPr lang="ka-GE" sz="3200" dirty="0">
                <a:solidFill>
                  <a:schemeClr val="tx1"/>
                </a:solidFill>
              </a:rPr>
              <a:t>ცოცხლობს, ზოგი -12-14 თვე.  </a:t>
            </a:r>
            <a:r>
              <a:rPr lang="ka-GE" sz="3200" dirty="0" smtClean="0">
                <a:solidFill>
                  <a:schemeClr val="tx1"/>
                </a:solidFill>
              </a:rPr>
              <a:t>	</a:t>
            </a:r>
            <a:r>
              <a:rPr lang="en-US" sz="3200" dirty="0" smtClean="0">
                <a:solidFill>
                  <a:schemeClr val="tx1"/>
                </a:solidFill>
              </a:rPr>
              <a:t>	</a:t>
            </a:r>
          </a:p>
          <a:p>
            <a:pPr marL="0" indent="0">
              <a:buNone/>
            </a:pPr>
            <a:r>
              <a:rPr lang="en-US" sz="3200" dirty="0">
                <a:solidFill>
                  <a:schemeClr val="tx1"/>
                </a:solidFill>
              </a:rPr>
              <a:t>	</a:t>
            </a:r>
            <a:r>
              <a:rPr lang="en-US" sz="3200" dirty="0" smtClean="0">
                <a:solidFill>
                  <a:schemeClr val="tx1"/>
                </a:solidFill>
              </a:rPr>
              <a:t>	</a:t>
            </a:r>
            <a:r>
              <a:rPr lang="ka-GE" sz="3200" dirty="0" smtClean="0">
                <a:solidFill>
                  <a:schemeClr val="tx1"/>
                </a:solidFill>
              </a:rPr>
              <a:t>პეპლები  </a:t>
            </a:r>
            <a:r>
              <a:rPr lang="ka-GE" sz="3200" dirty="0">
                <a:solidFill>
                  <a:schemeClr val="tx1"/>
                </a:solidFill>
              </a:rPr>
              <a:t>წყვილდებიან, დებენ </a:t>
            </a:r>
            <a:r>
              <a:rPr lang="ka-GE" sz="3200" dirty="0" smtClean="0">
                <a:solidFill>
                  <a:schemeClr val="tx1"/>
                </a:solidFill>
              </a:rPr>
              <a:t>კვერცხებს 	და </a:t>
            </a:r>
            <a:r>
              <a:rPr lang="ka-GE" sz="3200" dirty="0">
                <a:solidFill>
                  <a:schemeClr val="tx1"/>
                </a:solidFill>
              </a:rPr>
              <a:t>შემდეგ იხოცებიან</a:t>
            </a:r>
            <a:r>
              <a:rPr lang="ka-GE" sz="3200" dirty="0" smtClean="0">
                <a:solidFill>
                  <a:schemeClr val="tx1"/>
                </a:solidFill>
              </a:rPr>
              <a:t>.</a:t>
            </a:r>
            <a:endParaRPr lang="en-US" sz="3200" dirty="0" smtClean="0">
              <a:solidFill>
                <a:schemeClr val="tx1"/>
              </a:solidFill>
            </a:endParaRPr>
          </a:p>
          <a:p>
            <a:pPr marL="0" indent="0">
              <a:buNone/>
            </a:pPr>
            <a:r>
              <a:rPr lang="en-US" sz="3200" dirty="0">
                <a:solidFill>
                  <a:schemeClr val="tx1"/>
                </a:solidFill>
              </a:rPr>
              <a:t>	</a:t>
            </a:r>
            <a:r>
              <a:rPr lang="en-US" sz="3200" dirty="0" smtClean="0">
                <a:solidFill>
                  <a:schemeClr val="tx1"/>
                </a:solidFill>
              </a:rPr>
              <a:t>	</a:t>
            </a:r>
            <a:r>
              <a:rPr lang="ka-GE" sz="3200" dirty="0" smtClean="0">
                <a:solidFill>
                  <a:schemeClr val="tx1"/>
                </a:solidFill>
              </a:rPr>
              <a:t> </a:t>
            </a:r>
            <a:r>
              <a:rPr lang="ka-GE" sz="3200" dirty="0">
                <a:solidFill>
                  <a:schemeClr val="tx1"/>
                </a:solidFill>
              </a:rPr>
              <a:t>პეპლის ფრთები </a:t>
            </a:r>
            <a:r>
              <a:rPr lang="ka-GE" sz="3200" dirty="0" smtClean="0">
                <a:solidFill>
                  <a:schemeClr val="tx1"/>
                </a:solidFill>
              </a:rPr>
              <a:t>	პაწაწინა </a:t>
            </a:r>
            <a:r>
              <a:rPr lang="ka-GE" sz="3200" dirty="0">
                <a:solidFill>
                  <a:schemeClr val="tx1"/>
                </a:solidFill>
              </a:rPr>
              <a:t>ფერადი, ბრჭყვიალა ქერცლითაა </a:t>
            </a:r>
            <a:r>
              <a:rPr lang="ka-GE" sz="3200" dirty="0" smtClean="0">
                <a:solidFill>
                  <a:schemeClr val="tx1"/>
                </a:solidFill>
              </a:rPr>
              <a:t>	დაფარული,  </a:t>
            </a:r>
            <a:r>
              <a:rPr lang="ka-GE" sz="3200" dirty="0">
                <a:solidFill>
                  <a:schemeClr val="tx1"/>
                </a:solidFill>
              </a:rPr>
              <a:t>რომელიც </a:t>
            </a:r>
            <a:r>
              <a:rPr lang="ka-GE" sz="3200" dirty="0" smtClean="0">
                <a:solidFill>
                  <a:schemeClr val="tx1"/>
                </a:solidFill>
              </a:rPr>
              <a:t>  </a:t>
            </a:r>
            <a:r>
              <a:rPr lang="ka-GE" sz="3200" dirty="0">
                <a:solidFill>
                  <a:schemeClr val="tx1"/>
                </a:solidFill>
              </a:rPr>
              <a:t>სინათლეს </a:t>
            </a:r>
            <a:r>
              <a:rPr lang="ka-GE" sz="3200" dirty="0" smtClean="0">
                <a:solidFill>
                  <a:schemeClr val="tx1"/>
                </a:solidFill>
              </a:rPr>
              <a:t>	ირეკლავს</a:t>
            </a:r>
            <a:r>
              <a:rPr lang="ka-GE" sz="3200" dirty="0">
                <a:solidFill>
                  <a:schemeClr val="tx1"/>
                </a:solidFill>
              </a:rPr>
              <a:t>. სწორედ ამის გამო პეპლები </a:t>
            </a:r>
            <a:r>
              <a:rPr lang="ka-GE" sz="3200" dirty="0" smtClean="0">
                <a:solidFill>
                  <a:schemeClr val="tx1"/>
                </a:solidFill>
              </a:rPr>
              <a:t>	ფრენისას </a:t>
            </a:r>
            <a:r>
              <a:rPr lang="ka-GE" sz="3200" dirty="0">
                <a:solidFill>
                  <a:schemeClr val="tx1"/>
                </a:solidFill>
              </a:rPr>
              <a:t>ციმციმებენ. </a:t>
            </a:r>
          </a:p>
        </p:txBody>
      </p:sp>
    </p:spTree>
    <p:extLst>
      <p:ext uri="{BB962C8B-B14F-4D97-AF65-F5344CB8AC3E}">
        <p14:creationId xmlns:p14="http://schemas.microsoft.com/office/powerpoint/2010/main" val="28169699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თუთის აბრეშუმხვევიაНовая папка\abreshumis_wia_rogor_92828718919019182_272761891992829_9292781001891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67" y="3717032"/>
            <a:ext cx="5309800" cy="298382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irina\Desktop\თუთის აბრეშუმხვევიაНовая папка\im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2697" y="764704"/>
            <a:ext cx="3070265"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irina\Desktop\თუთის აბრეშუმხვევიაНовая папка\shelkopryad-gusenitsa2-700x46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938" y="332656"/>
            <a:ext cx="4692692" cy="31284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irina\Desktop\თუთის აბრეშუმხვევიაНовая папка\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5695" y="3861048"/>
            <a:ext cx="3224271" cy="2145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4622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idx="4294967295"/>
          </p:nvPr>
        </p:nvSpPr>
        <p:spPr>
          <a:xfrm>
            <a:off x="539552" y="4293096"/>
            <a:ext cx="8208912" cy="2016224"/>
          </a:xfrm>
        </p:spPr>
        <p:style>
          <a:lnRef idx="2">
            <a:schemeClr val="accent1">
              <a:shade val="50000"/>
            </a:schemeClr>
          </a:lnRef>
          <a:fillRef idx="1">
            <a:schemeClr val="accent1"/>
          </a:fillRef>
          <a:effectRef idx="0">
            <a:schemeClr val="accent1"/>
          </a:effectRef>
          <a:fontRef idx="minor">
            <a:schemeClr val="lt1"/>
          </a:fontRef>
        </p:style>
        <p:txBody>
          <a:bodyPr/>
          <a:lstStyle/>
          <a:p>
            <a:r>
              <a:rPr lang="ka-GE" sz="4400" dirty="0" smtClean="0"/>
              <a:t>    </a:t>
            </a:r>
            <a:r>
              <a:rPr lang="ka-GE" sz="2800" dirty="0" smtClean="0">
                <a:solidFill>
                  <a:schemeClr val="tx1"/>
                </a:solidFill>
              </a:rPr>
              <a:t>საქართველოს  ეროვნული  მუზეუმის  ზოოლოგიურ  ფონდში  დაცულია 2 500</a:t>
            </a:r>
            <a:br>
              <a:rPr lang="ka-GE" sz="2800" dirty="0" smtClean="0">
                <a:solidFill>
                  <a:schemeClr val="tx1"/>
                </a:solidFill>
              </a:rPr>
            </a:br>
            <a:r>
              <a:rPr lang="ka-GE" sz="2800" dirty="0" smtClean="0">
                <a:solidFill>
                  <a:schemeClr val="tx1"/>
                </a:solidFill>
              </a:rPr>
              <a:t> სახეობის  პეპელა</a:t>
            </a:r>
            <a:r>
              <a:rPr lang="en-US" sz="2800" dirty="0" smtClean="0">
                <a:solidFill>
                  <a:schemeClr val="tx1"/>
                </a:solidFill>
              </a:rPr>
              <a:t>.</a:t>
            </a:r>
            <a:r>
              <a:rPr lang="ka-GE" sz="2800" dirty="0" smtClean="0">
                <a:solidFill>
                  <a:schemeClr val="tx1"/>
                </a:solidFill>
              </a:rPr>
              <a:t> </a:t>
            </a:r>
            <a:endParaRPr lang="ru-RU" sz="2800" dirty="0">
              <a:solidFill>
                <a:schemeClr val="tx1"/>
              </a:solidFill>
            </a:endParaRPr>
          </a:p>
        </p:txBody>
      </p:sp>
      <p:pic>
        <p:nvPicPr>
          <p:cNvPr id="1026" name="Picture 2" descr="d:\Users\irina\Desktop\გადმოქაჩული Новая папка\1. კვერცხები\პეპ\95708706_579301336053402_4905801766789971968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 y="152072"/>
            <a:ext cx="8986598"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5103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23528" y="116633"/>
            <a:ext cx="3346564" cy="720079"/>
          </a:xfrm>
        </p:spPr>
        <p:style>
          <a:lnRef idx="2">
            <a:schemeClr val="dk1"/>
          </a:lnRef>
          <a:fillRef idx="1">
            <a:schemeClr val="lt1"/>
          </a:fillRef>
          <a:effectRef idx="0">
            <a:schemeClr val="dk1"/>
          </a:effectRef>
          <a:fontRef idx="minor">
            <a:schemeClr val="dk1"/>
          </a:fontRef>
        </p:style>
        <p:txBody>
          <a:bodyPr/>
          <a:lstStyle/>
          <a:p>
            <a:r>
              <a:rPr lang="ka-GE" dirty="0" smtClean="0"/>
              <a:t>კავკასიური ზერინთია</a:t>
            </a:r>
            <a:endParaRPr lang="ru-RU" dirty="0"/>
          </a:p>
        </p:txBody>
      </p:sp>
      <p:sp>
        <p:nvSpPr>
          <p:cNvPr id="5" name="Объект 4"/>
          <p:cNvSpPr>
            <a:spLocks noGrp="1"/>
          </p:cNvSpPr>
          <p:nvPr>
            <p:ph idx="1"/>
          </p:nvPr>
        </p:nvSpPr>
        <p:spPr/>
        <p:txBody>
          <a:bodyPr/>
          <a:lstStyle/>
          <a:p>
            <a:endParaRPr lang="ru-RU"/>
          </a:p>
        </p:txBody>
      </p:sp>
      <p:sp>
        <p:nvSpPr>
          <p:cNvPr id="6" name="Текст 5"/>
          <p:cNvSpPr>
            <a:spLocks noGrp="1"/>
          </p:cNvSpPr>
          <p:nvPr>
            <p:ph type="body" sz="half" idx="2"/>
          </p:nvPr>
        </p:nvSpPr>
        <p:spPr>
          <a:xfrm>
            <a:off x="179512" y="1124745"/>
            <a:ext cx="3490580" cy="5616624"/>
          </a:xfrm>
          <a:ln/>
        </p:spPr>
        <p:style>
          <a:lnRef idx="2">
            <a:schemeClr val="dk1"/>
          </a:lnRef>
          <a:fillRef idx="1">
            <a:schemeClr val="lt1"/>
          </a:fillRef>
          <a:effectRef idx="0">
            <a:schemeClr val="dk1"/>
          </a:effectRef>
          <a:fontRef idx="minor">
            <a:schemeClr val="dk1"/>
          </a:fontRef>
        </p:style>
        <p:txBody>
          <a:bodyPr>
            <a:normAutofit/>
          </a:bodyPr>
          <a:lstStyle/>
          <a:p>
            <a:r>
              <a:rPr lang="ka-GE" sz="1800" dirty="0" smtClean="0"/>
              <a:t>სახეობა</a:t>
            </a:r>
            <a:r>
              <a:rPr lang="ka-GE" sz="1800" dirty="0"/>
              <a:t>: </a:t>
            </a:r>
            <a:r>
              <a:rPr lang="en-US" sz="1800" dirty="0" err="1"/>
              <a:t>Allancastria</a:t>
            </a:r>
            <a:r>
              <a:rPr lang="en-US" sz="1800" dirty="0"/>
              <a:t> </a:t>
            </a:r>
            <a:r>
              <a:rPr lang="en-US" sz="1800" dirty="0" err="1"/>
              <a:t>caucasica</a:t>
            </a:r>
            <a:endParaRPr lang="en-US" sz="1800" dirty="0"/>
          </a:p>
          <a:p>
            <a:r>
              <a:rPr lang="ka-GE" sz="1800" dirty="0"/>
              <a:t>გავრცელება: კავკასია; იჭრება ჩრდილოეთ და ჩრდილო-დასავლეთ თურქეთში</a:t>
            </a:r>
          </a:p>
          <a:p>
            <a:r>
              <a:rPr lang="ka-GE" sz="1800" dirty="0"/>
              <a:t>ჰაბიტატი: ტიპური </a:t>
            </a:r>
            <a:r>
              <a:rPr lang="ka-GE" sz="1800" dirty="0" smtClean="0"/>
              <a:t>ადგილსამყოფელია </a:t>
            </a:r>
            <a:r>
              <a:rPr lang="ka-GE" sz="1800" dirty="0"/>
              <a:t>ბარისა და მთის კოლხური ტიპის ფართოფოთლოვანი ტყეები 200-2400 მეტრი ზღვის დონიდან</a:t>
            </a:r>
          </a:p>
          <a:p>
            <a:r>
              <a:rPr lang="ka-GE" sz="1800" dirty="0"/>
              <a:t>კონსერვაციის სტატუსი (</a:t>
            </a:r>
            <a:r>
              <a:rPr lang="ka-GE" sz="1800" dirty="0" smtClean="0"/>
              <a:t>საერთაშორისო</a:t>
            </a:r>
            <a:r>
              <a:rPr lang="ka-GE" sz="1800" dirty="0"/>
              <a:t>, </a:t>
            </a:r>
            <a:r>
              <a:rPr lang="ka-GE" sz="1800" dirty="0" smtClean="0"/>
              <a:t>ეროვნული)</a:t>
            </a:r>
          </a:p>
          <a:p>
            <a:r>
              <a:rPr lang="ka-GE" sz="1800" dirty="0" smtClean="0"/>
              <a:t>მოწყვლადი</a:t>
            </a:r>
            <a:r>
              <a:rPr lang="ka-GE" sz="1800" dirty="0"/>
              <a:t> </a:t>
            </a:r>
            <a:r>
              <a:rPr lang="ka-GE" sz="1800" dirty="0" smtClean="0"/>
              <a:t>სახეობა. </a:t>
            </a:r>
            <a:endParaRPr lang="ka-GE" sz="1800" dirty="0"/>
          </a:p>
          <a:p>
            <a:r>
              <a:rPr lang="ka-GE" sz="1800" dirty="0" smtClean="0"/>
              <a:t> მცირერიცხოვანი</a:t>
            </a:r>
            <a:endParaRPr lang="ka-GE" sz="1800" dirty="0"/>
          </a:p>
        </p:txBody>
      </p:sp>
      <p:pic>
        <p:nvPicPr>
          <p:cNvPr id="6146" name="Picture 2" descr="d:\Users\irina\Desktop\ჯანაშიას მუზეუმიდან\კავკასიური ზერინთია.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7637" y="620688"/>
            <a:ext cx="5229569" cy="525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98117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39552" y="116633"/>
            <a:ext cx="2664296" cy="864095"/>
          </a:xfrm>
        </p:spPr>
        <p:style>
          <a:lnRef idx="2">
            <a:schemeClr val="dk1"/>
          </a:lnRef>
          <a:fillRef idx="1">
            <a:schemeClr val="lt1"/>
          </a:fillRef>
          <a:effectRef idx="0">
            <a:schemeClr val="dk1"/>
          </a:effectRef>
          <a:fontRef idx="minor">
            <a:schemeClr val="dk1"/>
          </a:fontRef>
        </p:style>
        <p:txBody>
          <a:bodyPr/>
          <a:lstStyle/>
          <a:p>
            <a:r>
              <a:rPr lang="ka-GE" dirty="0" smtClean="0"/>
              <a:t>კვიპაროსის მსხვილტანა</a:t>
            </a:r>
            <a:endParaRPr lang="ru-RU" dirty="0"/>
          </a:p>
        </p:txBody>
      </p:sp>
      <p:sp>
        <p:nvSpPr>
          <p:cNvPr id="5" name="Объект 4"/>
          <p:cNvSpPr>
            <a:spLocks noGrp="1"/>
          </p:cNvSpPr>
          <p:nvPr>
            <p:ph idx="1"/>
          </p:nvPr>
        </p:nvSpPr>
        <p:spPr/>
        <p:txBody>
          <a:bodyPr/>
          <a:lstStyle/>
          <a:p>
            <a:endParaRPr lang="ru-RU"/>
          </a:p>
        </p:txBody>
      </p:sp>
      <p:sp>
        <p:nvSpPr>
          <p:cNvPr id="6" name="Текст 5"/>
          <p:cNvSpPr>
            <a:spLocks noGrp="1"/>
          </p:cNvSpPr>
          <p:nvPr>
            <p:ph type="body" sz="half" idx="2"/>
          </p:nvPr>
        </p:nvSpPr>
        <p:spPr>
          <a:xfrm>
            <a:off x="251520" y="1196752"/>
            <a:ext cx="3240360" cy="5400599"/>
          </a:xfrm>
          <a:ln/>
        </p:spPr>
        <p:style>
          <a:lnRef idx="2">
            <a:schemeClr val="dk1"/>
          </a:lnRef>
          <a:fillRef idx="1">
            <a:schemeClr val="lt1"/>
          </a:fillRef>
          <a:effectRef idx="0">
            <a:schemeClr val="dk1"/>
          </a:effectRef>
          <a:fontRef idx="minor">
            <a:schemeClr val="dk1"/>
          </a:fontRef>
        </p:style>
        <p:txBody>
          <a:bodyPr>
            <a:normAutofit/>
          </a:bodyPr>
          <a:lstStyle/>
          <a:p>
            <a:r>
              <a:rPr lang="ka-GE" sz="1600" dirty="0"/>
              <a:t>სახეა: </a:t>
            </a:r>
            <a:r>
              <a:rPr lang="en-US" sz="1600" dirty="0" err="1"/>
              <a:t>Pachypasa</a:t>
            </a:r>
            <a:r>
              <a:rPr lang="en-US" sz="1600" dirty="0"/>
              <a:t> </a:t>
            </a:r>
            <a:r>
              <a:rPr lang="en-US" sz="1600" dirty="0" err="1"/>
              <a:t>otus</a:t>
            </a:r>
            <a:endParaRPr lang="en-US" sz="1600" dirty="0"/>
          </a:p>
          <a:p>
            <a:r>
              <a:rPr lang="ka-GE" sz="1600" dirty="0"/>
              <a:t>გავრცელება: იტალია, ბალკანეთის ნ/კ-ის სამხრეთ ქვეყნები, მც. აზია, სამხრეთ კავკასია</a:t>
            </a:r>
          </a:p>
          <a:p>
            <a:r>
              <a:rPr lang="ka-GE" sz="1600" dirty="0"/>
              <a:t>ჰაბიტატი: მთისა და ბარის ნათელი ტყეები, სადაც გავრცელებულია ტუია (</a:t>
            </a:r>
            <a:r>
              <a:rPr lang="en-US" sz="1600" dirty="0" err="1"/>
              <a:t>Tuia</a:t>
            </a:r>
            <a:r>
              <a:rPr lang="en-US" sz="1600" dirty="0"/>
              <a:t>), </a:t>
            </a:r>
            <a:r>
              <a:rPr lang="ka-GE" sz="1600" dirty="0"/>
              <a:t>კვიპაროსი (</a:t>
            </a:r>
            <a:r>
              <a:rPr lang="en-US" sz="1600" dirty="0" err="1"/>
              <a:t>Cupressus</a:t>
            </a:r>
            <a:r>
              <a:rPr lang="en-US" sz="1600" dirty="0"/>
              <a:t>) </a:t>
            </a:r>
            <a:r>
              <a:rPr lang="ka-GE" sz="1600" dirty="0"/>
              <a:t>და ღვია (</a:t>
            </a:r>
            <a:r>
              <a:rPr lang="en-US" sz="1600" dirty="0" err="1"/>
              <a:t>Juniperus</a:t>
            </a:r>
            <a:r>
              <a:rPr lang="en-US" sz="1600" dirty="0"/>
              <a:t>)</a:t>
            </a:r>
          </a:p>
          <a:p>
            <a:r>
              <a:rPr lang="ka-GE" sz="1600" dirty="0"/>
              <a:t>კონსერვაციის სტატუსი (საერთაშორისო, ეროვნული)</a:t>
            </a:r>
          </a:p>
          <a:p>
            <a:r>
              <a:rPr lang="ka-GE" sz="1600" dirty="0"/>
              <a:t>საფრთხეში მყოფი, მოწყვლადი.</a:t>
            </a:r>
          </a:p>
          <a:p>
            <a:r>
              <a:rPr lang="ka-GE" sz="1600" dirty="0"/>
              <a:t>შენიშვნა: ხმელთაშუა ზღვის ენდემური სახეობა, რელიქტი</a:t>
            </a:r>
          </a:p>
          <a:p>
            <a:r>
              <a:rPr lang="ka-GE" sz="1600" dirty="0"/>
              <a:t>რიცხოვნობა: იშვიათი</a:t>
            </a:r>
          </a:p>
          <a:p>
            <a:r>
              <a:rPr lang="ka-GE" sz="1600" dirty="0" smtClean="0"/>
              <a:t>ობ</a:t>
            </a:r>
            <a:endParaRPr lang="ka-GE" sz="1600" dirty="0"/>
          </a:p>
        </p:txBody>
      </p:sp>
      <p:pic>
        <p:nvPicPr>
          <p:cNvPr id="7170" name="Picture 2" descr="d:\Users\irina\Desktop\ჯანაშიას მუზეუმიდან\კვიპაროსის მსხვილტანა.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404664"/>
            <a:ext cx="5301208"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7709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67545" y="675724"/>
            <a:ext cx="2808311" cy="924475"/>
          </a:xfrm>
          <a:ln/>
        </p:spPr>
        <p:style>
          <a:lnRef idx="2">
            <a:schemeClr val="dk1"/>
          </a:lnRef>
          <a:fillRef idx="1">
            <a:schemeClr val="lt1"/>
          </a:fillRef>
          <a:effectRef idx="0">
            <a:schemeClr val="dk1"/>
          </a:effectRef>
          <a:fontRef idx="minor">
            <a:schemeClr val="dk1"/>
          </a:fontRef>
        </p:style>
        <p:txBody>
          <a:bodyPr/>
          <a:lstStyle/>
          <a:p>
            <a:r>
              <a:rPr lang="ka-GE" sz="2800" dirty="0" smtClean="0"/>
              <a:t>	კომაროვის 	სფინქსი </a:t>
            </a:r>
            <a:endParaRPr lang="ru-RU" sz="2800" dirty="0"/>
          </a:p>
        </p:txBody>
      </p:sp>
      <p:sp>
        <p:nvSpPr>
          <p:cNvPr id="6" name="Текст 5"/>
          <p:cNvSpPr>
            <a:spLocks noGrp="1"/>
          </p:cNvSpPr>
          <p:nvPr>
            <p:ph sz="half" idx="1"/>
          </p:nvPr>
        </p:nvSpPr>
        <p:spPr>
          <a:xfrm>
            <a:off x="251520" y="1809749"/>
            <a:ext cx="3324921" cy="4283547"/>
          </a:xfrm>
        </p:spPr>
        <p:style>
          <a:lnRef idx="2">
            <a:schemeClr val="dk1"/>
          </a:lnRef>
          <a:fillRef idx="1">
            <a:schemeClr val="lt1"/>
          </a:fillRef>
          <a:effectRef idx="0">
            <a:schemeClr val="dk1"/>
          </a:effectRef>
          <a:fontRef idx="minor">
            <a:schemeClr val="dk1"/>
          </a:fontRef>
        </p:style>
        <p:txBody>
          <a:bodyPr>
            <a:normAutofit fontScale="92500" lnSpcReduction="10000"/>
          </a:bodyPr>
          <a:lstStyle/>
          <a:p>
            <a:pPr marL="0" indent="0">
              <a:buNone/>
            </a:pPr>
            <a:endParaRPr lang="ka-GE" sz="1800" dirty="0" smtClean="0"/>
          </a:p>
          <a:p>
            <a:pPr marL="0" indent="0">
              <a:buNone/>
            </a:pPr>
            <a:r>
              <a:rPr lang="ka-GE" sz="1800" dirty="0" smtClean="0"/>
              <a:t>სახეობა</a:t>
            </a:r>
            <a:r>
              <a:rPr lang="ka-GE" sz="1800" dirty="0"/>
              <a:t>: </a:t>
            </a:r>
            <a:r>
              <a:rPr lang="en-US" sz="1800" dirty="0" err="1"/>
              <a:t>Rethera</a:t>
            </a:r>
            <a:r>
              <a:rPr lang="en-US" sz="1800" dirty="0"/>
              <a:t> </a:t>
            </a:r>
            <a:r>
              <a:rPr lang="en-US" sz="1800" dirty="0" err="1"/>
              <a:t>komarovi</a:t>
            </a:r>
            <a:endParaRPr lang="en-US" sz="1800" dirty="0"/>
          </a:p>
          <a:p>
            <a:pPr marL="0" indent="0">
              <a:buNone/>
            </a:pPr>
            <a:r>
              <a:rPr lang="ka-GE" sz="1800" dirty="0"/>
              <a:t>გავრცელება: სამხრეთ კავკასია, ირანი, ავღანეთი. ლოკალური ადგილი – ჯავახეთი, ხოსროვის ნაკრძალი</a:t>
            </a:r>
          </a:p>
          <a:p>
            <a:pPr marL="0" indent="0">
              <a:buNone/>
            </a:pPr>
            <a:r>
              <a:rPr lang="ka-GE" sz="1800" dirty="0"/>
              <a:t>ჰაბიტატი: მთისა და მთისწინების  მშრალი ხეობები და ქვაღორღიანი ფერდობები.</a:t>
            </a:r>
          </a:p>
          <a:p>
            <a:pPr marL="0" indent="0">
              <a:buNone/>
            </a:pPr>
            <a:r>
              <a:rPr lang="ka-GE" sz="1800" dirty="0"/>
              <a:t>კონსერვაციის სტატუსი (</a:t>
            </a:r>
            <a:r>
              <a:rPr lang="ka-GE" sz="1800" dirty="0" smtClean="0"/>
              <a:t>საერთაშორისო, ეროვნული).</a:t>
            </a:r>
            <a:endParaRPr lang="ka-GE" sz="1800" dirty="0"/>
          </a:p>
          <a:p>
            <a:pPr marL="0" indent="0">
              <a:buNone/>
            </a:pPr>
            <a:r>
              <a:rPr lang="ka-GE" sz="1800" dirty="0" smtClean="0"/>
              <a:t>საფრთხეში მყოფი, მოწყვლადი.</a:t>
            </a:r>
            <a:endParaRPr lang="ka-GE" sz="1800" dirty="0"/>
          </a:p>
          <a:p>
            <a:pPr marL="0" indent="0">
              <a:buNone/>
            </a:pPr>
            <a:r>
              <a:rPr lang="ka-GE" sz="1800" dirty="0" smtClean="0"/>
              <a:t>რიცხოვნობა</a:t>
            </a:r>
            <a:r>
              <a:rPr lang="ka-GE" sz="1800" dirty="0"/>
              <a:t>: იშვიათი</a:t>
            </a:r>
          </a:p>
          <a:p>
            <a:endParaRPr lang="ru-RU" dirty="0"/>
          </a:p>
        </p:txBody>
      </p:sp>
      <p:sp>
        <p:nvSpPr>
          <p:cNvPr id="2" name="Объект 1"/>
          <p:cNvSpPr>
            <a:spLocks noGrp="1"/>
          </p:cNvSpPr>
          <p:nvPr>
            <p:ph sz="half" idx="2"/>
          </p:nvPr>
        </p:nvSpPr>
        <p:spPr/>
        <p:txBody>
          <a:bodyPr>
            <a:normAutofit fontScale="92500" lnSpcReduction="10000"/>
          </a:bodyPr>
          <a:lstStyle/>
          <a:p>
            <a:endParaRPr lang="ru-RU"/>
          </a:p>
        </p:txBody>
      </p:sp>
      <p:pic>
        <p:nvPicPr>
          <p:cNvPr id="8194" name="Picture 2" descr="d:\Users\irina\Desktop\ჯანაშიას მუზეუმიდან\კომაროვის სფინქსი.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820491"/>
            <a:ext cx="5114604"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178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504" y="260648"/>
            <a:ext cx="3312368" cy="1008112"/>
          </a:xfrm>
          <a:ln/>
        </p:spPr>
        <p:style>
          <a:lnRef idx="2">
            <a:schemeClr val="dk1"/>
          </a:lnRef>
          <a:fillRef idx="1">
            <a:schemeClr val="lt1"/>
          </a:fillRef>
          <a:effectRef idx="0">
            <a:schemeClr val="dk1"/>
          </a:effectRef>
          <a:fontRef idx="minor">
            <a:schemeClr val="dk1"/>
          </a:fontRef>
        </p:style>
        <p:txBody>
          <a:bodyPr/>
          <a:lstStyle/>
          <a:p>
            <a:r>
              <a:rPr lang="ka-GE" dirty="0" smtClean="0"/>
              <a:t>      </a:t>
            </a:r>
            <a:r>
              <a:rPr lang="ka-GE" sz="2000" dirty="0" smtClean="0"/>
              <a:t>მღვიმის    	ამიერკავკასიური 	დათუნელა</a:t>
            </a:r>
            <a:endParaRPr lang="ru-RU" sz="2000" dirty="0"/>
          </a:p>
        </p:txBody>
      </p:sp>
      <p:sp>
        <p:nvSpPr>
          <p:cNvPr id="5" name="Объект 4"/>
          <p:cNvSpPr>
            <a:spLocks noGrp="1"/>
          </p:cNvSpPr>
          <p:nvPr>
            <p:ph idx="1"/>
          </p:nvPr>
        </p:nvSpPr>
        <p:spPr/>
        <p:txBody>
          <a:bodyPr/>
          <a:lstStyle/>
          <a:p>
            <a:endParaRPr lang="ru-RU" dirty="0"/>
          </a:p>
        </p:txBody>
      </p:sp>
      <p:sp>
        <p:nvSpPr>
          <p:cNvPr id="6" name="Текст 5"/>
          <p:cNvSpPr>
            <a:spLocks noGrp="1"/>
          </p:cNvSpPr>
          <p:nvPr>
            <p:ph type="body" sz="half" idx="2"/>
          </p:nvPr>
        </p:nvSpPr>
        <p:spPr>
          <a:xfrm>
            <a:off x="107504" y="1412776"/>
            <a:ext cx="3384376" cy="5112568"/>
          </a:xfrm>
        </p:spPr>
        <p:style>
          <a:lnRef idx="2">
            <a:schemeClr val="dk1"/>
          </a:lnRef>
          <a:fillRef idx="1">
            <a:schemeClr val="lt1"/>
          </a:fillRef>
          <a:effectRef idx="0">
            <a:schemeClr val="dk1"/>
          </a:effectRef>
          <a:fontRef idx="minor">
            <a:schemeClr val="dk1"/>
          </a:fontRef>
        </p:style>
        <p:txBody>
          <a:bodyPr>
            <a:normAutofit fontScale="25000" lnSpcReduction="20000"/>
          </a:bodyPr>
          <a:lstStyle/>
          <a:p>
            <a:endParaRPr lang="ka-GE" sz="6400" dirty="0"/>
          </a:p>
          <a:p>
            <a:r>
              <a:rPr lang="ka-GE" sz="6400" dirty="0" smtClean="0"/>
              <a:t>სახეობა</a:t>
            </a:r>
            <a:r>
              <a:rPr lang="ka-GE" sz="6400" dirty="0"/>
              <a:t>: </a:t>
            </a:r>
            <a:r>
              <a:rPr lang="en-US" sz="6400" dirty="0" err="1"/>
              <a:t>Axiopoena</a:t>
            </a:r>
            <a:r>
              <a:rPr lang="en-US" sz="6400" dirty="0"/>
              <a:t> Maura</a:t>
            </a:r>
          </a:p>
          <a:p>
            <a:r>
              <a:rPr lang="ka-GE" sz="6400" dirty="0"/>
              <a:t>გავრცელება: ქაშმირიდან პაკისტანის გავლით, ავღანეთი, ერაყი, ირანი, თურქმენეთი, კავკასია</a:t>
            </a:r>
          </a:p>
          <a:p>
            <a:r>
              <a:rPr lang="ka-GE" sz="6400" dirty="0"/>
              <a:t>ჰაბიტატი: შიშველი კირქვიანები 600-800 მ. ზღვის დონიდან დღისით პეპელა თავს აფარებს მღვიმეებსა და კლდის ნაპრალებს ან ქვების ქვეშ იმალება</a:t>
            </a:r>
          </a:p>
          <a:p>
            <a:r>
              <a:rPr lang="ka-GE" sz="6400" dirty="0"/>
              <a:t>კონსერვაციის სტატუსი: </a:t>
            </a:r>
            <a:r>
              <a:rPr lang="ka-GE" sz="6400" dirty="0" smtClean="0"/>
              <a:t>ეროვნული.</a:t>
            </a:r>
          </a:p>
          <a:p>
            <a:r>
              <a:rPr lang="ka-GE" sz="6400" dirty="0" smtClean="0"/>
              <a:t>საფრთხეში </a:t>
            </a:r>
            <a:r>
              <a:rPr lang="ka-GE" sz="6400" dirty="0"/>
              <a:t>მყოფი, მოწყვლადი. </a:t>
            </a:r>
          </a:p>
          <a:p>
            <a:r>
              <a:rPr lang="ka-GE" sz="6400" dirty="0" smtClean="0"/>
              <a:t>რიცხოვნობა</a:t>
            </a:r>
            <a:r>
              <a:rPr lang="ka-GE" sz="6400" dirty="0"/>
              <a:t>: </a:t>
            </a:r>
            <a:r>
              <a:rPr lang="ka-GE" sz="6400" dirty="0" smtClean="0"/>
              <a:t>იშვიათი.</a:t>
            </a:r>
          </a:p>
          <a:p>
            <a:r>
              <a:rPr lang="ka-GE" sz="6400" dirty="0" smtClean="0"/>
              <a:t>შენიშვნა</a:t>
            </a:r>
            <a:r>
              <a:rPr lang="ka-GE" sz="6400" dirty="0"/>
              <a:t>: მღვიმის  ამიერკავკასიური დათუნელა არის მონოტიპური გვარის სუბტროპიკული ქსეროფილი</a:t>
            </a:r>
          </a:p>
          <a:p>
            <a:r>
              <a:rPr lang="ka-GE" dirty="0" smtClean="0"/>
              <a:t> </a:t>
            </a:r>
            <a:endParaRPr lang="ka-GE" dirty="0"/>
          </a:p>
          <a:p>
            <a:endParaRPr lang="ru-RU" dirty="0"/>
          </a:p>
        </p:txBody>
      </p:sp>
      <p:pic>
        <p:nvPicPr>
          <p:cNvPr id="9218" name="Picture 2" descr="d:\Users\irina\Desktop\ჯანაშიას მუზეუმიდან\მღვიმის ამიერკავკასიური დათუნელა.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470976"/>
            <a:ext cx="5224462" cy="525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125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16633"/>
            <a:ext cx="3168352" cy="864095"/>
          </a:xfrm>
        </p:spPr>
        <p:style>
          <a:lnRef idx="2">
            <a:schemeClr val="accent1"/>
          </a:lnRef>
          <a:fillRef idx="1">
            <a:schemeClr val="lt1"/>
          </a:fillRef>
          <a:effectRef idx="0">
            <a:schemeClr val="accent1"/>
          </a:effectRef>
          <a:fontRef idx="minor">
            <a:schemeClr val="dk1"/>
          </a:fontRef>
        </p:style>
        <p:txBody>
          <a:bodyPr/>
          <a:lstStyle/>
          <a:p>
            <a:r>
              <a:rPr lang="ka-GE" dirty="0" smtClean="0"/>
              <a:t>ნორდმანის აპოლონი</a:t>
            </a:r>
            <a:endParaRPr lang="ru-RU" dirty="0"/>
          </a:p>
        </p:txBody>
      </p:sp>
      <p:sp>
        <p:nvSpPr>
          <p:cNvPr id="5" name="Объект 4"/>
          <p:cNvSpPr>
            <a:spLocks noGrp="1"/>
          </p:cNvSpPr>
          <p:nvPr>
            <p:ph idx="1"/>
          </p:nvPr>
        </p:nvSpPr>
        <p:spPr/>
        <p:txBody>
          <a:bodyPr/>
          <a:lstStyle/>
          <a:p>
            <a:endParaRPr lang="ru-RU"/>
          </a:p>
        </p:txBody>
      </p:sp>
      <p:sp>
        <p:nvSpPr>
          <p:cNvPr id="6" name="Текст 5"/>
          <p:cNvSpPr>
            <a:spLocks noGrp="1"/>
          </p:cNvSpPr>
          <p:nvPr>
            <p:ph type="body" sz="half" idx="2"/>
          </p:nvPr>
        </p:nvSpPr>
        <p:spPr>
          <a:xfrm>
            <a:off x="107504" y="1124745"/>
            <a:ext cx="3240360" cy="5040560"/>
          </a:xfrm>
        </p:spPr>
        <p:style>
          <a:lnRef idx="2">
            <a:schemeClr val="dk1"/>
          </a:lnRef>
          <a:fillRef idx="1">
            <a:schemeClr val="lt1"/>
          </a:fillRef>
          <a:effectRef idx="0">
            <a:schemeClr val="dk1"/>
          </a:effectRef>
          <a:fontRef idx="minor">
            <a:schemeClr val="dk1"/>
          </a:fontRef>
        </p:style>
        <p:txBody>
          <a:bodyPr>
            <a:normAutofit/>
          </a:bodyPr>
          <a:lstStyle/>
          <a:p>
            <a:r>
              <a:rPr lang="ka-GE" sz="1600" dirty="0" smtClean="0"/>
              <a:t>სახეობა</a:t>
            </a:r>
            <a:r>
              <a:rPr lang="ka-GE" sz="1600" dirty="0"/>
              <a:t>: </a:t>
            </a:r>
            <a:r>
              <a:rPr lang="en-US" sz="1600" dirty="0" err="1"/>
              <a:t>Parnassius</a:t>
            </a:r>
            <a:r>
              <a:rPr lang="en-US" sz="1600" dirty="0"/>
              <a:t> </a:t>
            </a:r>
            <a:r>
              <a:rPr lang="en-US" sz="1600" dirty="0" err="1"/>
              <a:t>nordmanni</a:t>
            </a:r>
            <a:endParaRPr lang="en-US" sz="1600" dirty="0"/>
          </a:p>
          <a:p>
            <a:r>
              <a:rPr lang="ka-GE" sz="1600" dirty="0"/>
              <a:t>ქართული სინონიმები: კავკასიური აპოლონი</a:t>
            </a:r>
          </a:p>
          <a:p>
            <a:r>
              <a:rPr lang="ka-GE" sz="1600" dirty="0"/>
              <a:t>გავრცელება: კავკასია,  ლაზისტანის ქედით იჭრება თურქეთში</a:t>
            </a:r>
          </a:p>
          <a:p>
            <a:r>
              <a:rPr lang="ka-GE" sz="1600" dirty="0"/>
              <a:t>ჰაბიტატი: სუბალპური და ალპური მდელოები. მაღალი მთის მკვიდრი, ადის 4000 მ-ზე ზღვის დონიდან</a:t>
            </a:r>
          </a:p>
          <a:p>
            <a:r>
              <a:rPr lang="ka-GE" sz="1600" dirty="0"/>
              <a:t>კონსერვაციის სტატუსი :</a:t>
            </a:r>
            <a:r>
              <a:rPr lang="ka-GE" sz="1600" dirty="0" smtClean="0"/>
              <a:t>საერთაშორისო, ეროვნული.</a:t>
            </a:r>
            <a:endParaRPr lang="ka-GE" sz="1600" dirty="0"/>
          </a:p>
          <a:p>
            <a:r>
              <a:rPr lang="ka-GE" sz="1600" dirty="0" smtClean="0"/>
              <a:t>საფრთხეში მყოფი, მოწყვლადი.</a:t>
            </a:r>
            <a:endParaRPr lang="ka-GE" sz="1600" dirty="0"/>
          </a:p>
          <a:p>
            <a:r>
              <a:rPr lang="ka-GE" sz="1600" dirty="0" smtClean="0"/>
              <a:t>რიცხოვნობა</a:t>
            </a:r>
            <a:r>
              <a:rPr lang="ka-GE" sz="1600" dirty="0"/>
              <a:t>: </a:t>
            </a:r>
            <a:r>
              <a:rPr lang="ka-GE" sz="1600" dirty="0" smtClean="0"/>
              <a:t>მცირერიცხოვანი</a:t>
            </a:r>
            <a:endParaRPr lang="ka-GE" sz="1600" dirty="0"/>
          </a:p>
        </p:txBody>
      </p:sp>
      <p:pic>
        <p:nvPicPr>
          <p:cNvPr id="10242" name="Picture 2" descr="d:\Users\irina\Desktop\ჯანაშიას მუზეუმიდან\ნორდმანის აპოლონი.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7914" y="476672"/>
            <a:ext cx="5511013" cy="553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7446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260648"/>
            <a:ext cx="3168352" cy="864096"/>
          </a:xfrm>
        </p:spPr>
        <p:style>
          <a:lnRef idx="2">
            <a:schemeClr val="dk1"/>
          </a:lnRef>
          <a:fillRef idx="1">
            <a:schemeClr val="lt1"/>
          </a:fillRef>
          <a:effectRef idx="0">
            <a:schemeClr val="dk1"/>
          </a:effectRef>
          <a:fontRef idx="minor">
            <a:schemeClr val="dk1"/>
          </a:fontRef>
        </p:style>
        <p:txBody>
          <a:bodyPr/>
          <a:lstStyle/>
          <a:p>
            <a:r>
              <a:rPr lang="ka-GE" dirty="0" smtClean="0"/>
              <a:t>რომანოვის ცისფერა</a:t>
            </a:r>
            <a:endParaRPr lang="ru-RU" dirty="0"/>
          </a:p>
        </p:txBody>
      </p:sp>
      <p:sp>
        <p:nvSpPr>
          <p:cNvPr id="5" name="Объект 4"/>
          <p:cNvSpPr>
            <a:spLocks noGrp="1"/>
          </p:cNvSpPr>
          <p:nvPr>
            <p:ph idx="1"/>
          </p:nvPr>
        </p:nvSpPr>
        <p:spPr/>
        <p:txBody>
          <a:bodyPr/>
          <a:lstStyle/>
          <a:p>
            <a:endParaRPr lang="ru-RU"/>
          </a:p>
        </p:txBody>
      </p:sp>
      <p:sp>
        <p:nvSpPr>
          <p:cNvPr id="6" name="Текст 5"/>
          <p:cNvSpPr>
            <a:spLocks noGrp="1"/>
          </p:cNvSpPr>
          <p:nvPr>
            <p:ph type="body" sz="half" idx="2"/>
          </p:nvPr>
        </p:nvSpPr>
        <p:spPr>
          <a:xfrm>
            <a:off x="179512" y="1631949"/>
            <a:ext cx="3320926" cy="5037411"/>
          </a:xfrm>
        </p:spPr>
        <p:style>
          <a:lnRef idx="2">
            <a:schemeClr val="accent4"/>
          </a:lnRef>
          <a:fillRef idx="1">
            <a:schemeClr val="lt1"/>
          </a:fillRef>
          <a:effectRef idx="0">
            <a:schemeClr val="accent4"/>
          </a:effectRef>
          <a:fontRef idx="minor">
            <a:schemeClr val="dk1"/>
          </a:fontRef>
        </p:style>
        <p:txBody>
          <a:bodyPr>
            <a:normAutofit lnSpcReduction="10000"/>
          </a:bodyPr>
          <a:lstStyle/>
          <a:p>
            <a:r>
              <a:rPr lang="ka-GE" sz="1800" dirty="0" smtClean="0"/>
              <a:t>სახეობა</a:t>
            </a:r>
            <a:r>
              <a:rPr lang="ka-GE" sz="1800" dirty="0"/>
              <a:t>: </a:t>
            </a:r>
            <a:r>
              <a:rPr lang="en-US" sz="1800" dirty="0" err="1"/>
              <a:t>Tomares</a:t>
            </a:r>
            <a:r>
              <a:rPr lang="en-US" sz="1800" dirty="0"/>
              <a:t> </a:t>
            </a:r>
            <a:r>
              <a:rPr lang="en-US" sz="1800" dirty="0" err="1"/>
              <a:t>romanovi</a:t>
            </a:r>
            <a:endParaRPr lang="en-US" sz="1800" dirty="0"/>
          </a:p>
          <a:p>
            <a:r>
              <a:rPr lang="ka-GE" sz="1800" dirty="0"/>
              <a:t>გავრცელება: სამხრეთ კავკასია, იჭრება კოპედაგში</a:t>
            </a:r>
          </a:p>
          <a:p>
            <a:r>
              <a:rPr lang="ka-GE" sz="1800" dirty="0"/>
              <a:t>ჰაბიტატი: მთისა და მთისწინების სტეპებისა და უდაბნოს მშრალი ხეობებისა და  კალთების ქსეროფიტულ მცენარეთა დაჯგუფებები, 2000 მეტრამდე ზღვის დონიდან</a:t>
            </a:r>
          </a:p>
          <a:p>
            <a:r>
              <a:rPr lang="ka-GE" sz="1800" dirty="0"/>
              <a:t>კონსერვაციის </a:t>
            </a:r>
            <a:r>
              <a:rPr lang="ka-GE" sz="1800" dirty="0" smtClean="0"/>
              <a:t>სტატუსი: საერთაშორისო, ეროვნული.</a:t>
            </a:r>
            <a:endParaRPr lang="ka-GE" sz="1800" dirty="0"/>
          </a:p>
          <a:p>
            <a:r>
              <a:rPr lang="ka-GE" sz="1800" dirty="0" smtClean="0"/>
              <a:t>მოწყვლადი, იშვიათი.</a:t>
            </a:r>
            <a:endParaRPr lang="ka-GE" sz="1800" dirty="0"/>
          </a:p>
          <a:p>
            <a:r>
              <a:rPr lang="ka-GE" sz="1800" dirty="0"/>
              <a:t>შენიშვნა: სამხრეთ კავკასიური წარმოშობის ენდემური სახეობა</a:t>
            </a:r>
          </a:p>
          <a:p>
            <a:endParaRPr lang="ka-GE" dirty="0"/>
          </a:p>
        </p:txBody>
      </p:sp>
      <p:pic>
        <p:nvPicPr>
          <p:cNvPr id="11266" name="Picture 2" descr="d:\Users\irina\Desktop\ჯანაშიას მუზეუმიდან\რომანოვის ცისფერა.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409798"/>
            <a:ext cx="5256584" cy="525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189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07504" y="116633"/>
            <a:ext cx="3562588" cy="792087"/>
          </a:xfrm>
          <a:ln>
            <a:solidFill>
              <a:schemeClr val="accent3"/>
            </a:solidFill>
          </a:ln>
        </p:spPr>
        <p:style>
          <a:lnRef idx="2">
            <a:schemeClr val="dk1"/>
          </a:lnRef>
          <a:fillRef idx="1">
            <a:schemeClr val="lt1"/>
          </a:fillRef>
          <a:effectRef idx="0">
            <a:schemeClr val="dk1"/>
          </a:effectRef>
          <a:fontRef idx="minor">
            <a:schemeClr val="dk1"/>
          </a:fontRef>
        </p:style>
        <p:txBody>
          <a:bodyPr/>
          <a:lstStyle/>
          <a:p>
            <a:r>
              <a:rPr lang="ka-GE" dirty="0" smtClean="0"/>
              <a:t>კრისტოფის ბრამეა</a:t>
            </a:r>
            <a:endParaRPr lang="ru-RU" dirty="0"/>
          </a:p>
        </p:txBody>
      </p:sp>
      <p:sp>
        <p:nvSpPr>
          <p:cNvPr id="5" name="Объект 4"/>
          <p:cNvSpPr>
            <a:spLocks noGrp="1"/>
          </p:cNvSpPr>
          <p:nvPr>
            <p:ph idx="1"/>
          </p:nvPr>
        </p:nvSpPr>
        <p:spPr/>
        <p:txBody>
          <a:bodyPr/>
          <a:lstStyle/>
          <a:p>
            <a:endParaRPr lang="ru-RU" dirty="0"/>
          </a:p>
        </p:txBody>
      </p:sp>
      <p:sp>
        <p:nvSpPr>
          <p:cNvPr id="6" name="Текст 5"/>
          <p:cNvSpPr>
            <a:spLocks noGrp="1"/>
          </p:cNvSpPr>
          <p:nvPr>
            <p:ph type="body" sz="half" idx="2"/>
          </p:nvPr>
        </p:nvSpPr>
        <p:spPr>
          <a:xfrm>
            <a:off x="107504" y="1124745"/>
            <a:ext cx="3562588" cy="4968552"/>
          </a:xfrm>
        </p:spPr>
        <p:style>
          <a:lnRef idx="2">
            <a:schemeClr val="accent4"/>
          </a:lnRef>
          <a:fillRef idx="1">
            <a:schemeClr val="lt1"/>
          </a:fillRef>
          <a:effectRef idx="0">
            <a:schemeClr val="accent4"/>
          </a:effectRef>
          <a:fontRef idx="minor">
            <a:schemeClr val="dk1"/>
          </a:fontRef>
        </p:style>
        <p:txBody>
          <a:bodyPr>
            <a:normAutofit fontScale="92500" lnSpcReduction="20000"/>
          </a:bodyPr>
          <a:lstStyle/>
          <a:p>
            <a:r>
              <a:rPr lang="ka-GE" sz="2000" dirty="0" smtClean="0"/>
              <a:t>სახეობა</a:t>
            </a:r>
            <a:r>
              <a:rPr lang="ka-GE" sz="2000" dirty="0"/>
              <a:t>: </a:t>
            </a:r>
            <a:r>
              <a:rPr lang="en-US" sz="2000" dirty="0" err="1"/>
              <a:t>Brahmaea</a:t>
            </a:r>
            <a:r>
              <a:rPr lang="en-US" sz="2000" dirty="0"/>
              <a:t> </a:t>
            </a:r>
            <a:r>
              <a:rPr lang="en-US" sz="2000" dirty="0" err="1"/>
              <a:t>chrystophi</a:t>
            </a:r>
            <a:endParaRPr lang="en-US" sz="2000" dirty="0"/>
          </a:p>
          <a:p>
            <a:r>
              <a:rPr lang="ka-GE" sz="2000" dirty="0"/>
              <a:t>გავრცელება: სამხრეთ-აღმოსავლეთ კავკასია, იჭრება ირანში. ლოკალური ადგილი –აზერბაიჯანი, თალიში</a:t>
            </a:r>
          </a:p>
          <a:p>
            <a:r>
              <a:rPr lang="ka-GE" sz="2000" dirty="0"/>
              <a:t>ჰაბიტატი: ტენიანი სუბტროპიკული რელიქტური ტყე (ჰირკანი)</a:t>
            </a:r>
          </a:p>
          <a:p>
            <a:r>
              <a:rPr lang="ka-GE" sz="2000" dirty="0"/>
              <a:t>კონსერვაციის სტატუსი </a:t>
            </a:r>
            <a:r>
              <a:rPr lang="ka-GE" sz="2000" dirty="0" smtClean="0"/>
              <a:t>საერთაშორისო, ეროვნული.</a:t>
            </a:r>
            <a:endParaRPr lang="ka-GE" sz="2000" dirty="0"/>
          </a:p>
          <a:p>
            <a:r>
              <a:rPr lang="ka-GE" sz="2000" dirty="0" smtClean="0"/>
              <a:t>საფრთხეში მყოფი, მოწყვლადი, იშვიათი რიცხოვნობის. </a:t>
            </a:r>
            <a:endParaRPr lang="ka-GE" sz="2000" dirty="0"/>
          </a:p>
          <a:p>
            <a:r>
              <a:rPr lang="ka-GE" sz="2000" dirty="0"/>
              <a:t>შენიშვნა: თალიშის </a:t>
            </a:r>
          </a:p>
          <a:p>
            <a:r>
              <a:rPr lang="ka-GE" sz="2000" dirty="0" smtClean="0"/>
              <a:t>ენდემური </a:t>
            </a:r>
            <a:r>
              <a:rPr lang="ka-GE" sz="2000" dirty="0"/>
              <a:t>სახეობა და </a:t>
            </a:r>
            <a:r>
              <a:rPr lang="ka-GE" sz="2000" dirty="0" smtClean="0"/>
              <a:t>რელიქტი</a:t>
            </a:r>
            <a:endParaRPr lang="ru-RU" dirty="0"/>
          </a:p>
        </p:txBody>
      </p:sp>
      <p:pic>
        <p:nvPicPr>
          <p:cNvPr id="12290" name="Picture 2" descr="d:\Users\irina\Desktop\ჯანაშიას მუზეუმიდან\ქრისტოფის ბრამეა.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524" y="404664"/>
            <a:ext cx="5224463" cy="525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068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88641"/>
            <a:ext cx="3490580" cy="864095"/>
          </a:xfrm>
        </p:spPr>
        <p:style>
          <a:lnRef idx="2">
            <a:schemeClr val="dk1"/>
          </a:lnRef>
          <a:fillRef idx="1">
            <a:schemeClr val="lt1"/>
          </a:fillRef>
          <a:effectRef idx="0">
            <a:schemeClr val="dk1"/>
          </a:effectRef>
          <a:fontRef idx="minor">
            <a:schemeClr val="dk1"/>
          </a:fontRef>
        </p:style>
        <p:txBody>
          <a:bodyPr/>
          <a:lstStyle/>
          <a:p>
            <a:r>
              <a:rPr lang="ka-GE" dirty="0" smtClean="0"/>
              <a:t>შამილის წმინდადმახვიარა</a:t>
            </a:r>
            <a:endParaRPr lang="ru-RU" dirty="0"/>
          </a:p>
        </p:txBody>
      </p:sp>
      <p:sp>
        <p:nvSpPr>
          <p:cNvPr id="5" name="Объект 4"/>
          <p:cNvSpPr>
            <a:spLocks noGrp="1"/>
          </p:cNvSpPr>
          <p:nvPr>
            <p:ph idx="1"/>
          </p:nvPr>
        </p:nvSpPr>
        <p:spPr/>
        <p:txBody>
          <a:bodyPr/>
          <a:lstStyle/>
          <a:p>
            <a:endParaRPr lang="ru-RU"/>
          </a:p>
        </p:txBody>
      </p:sp>
      <p:sp>
        <p:nvSpPr>
          <p:cNvPr id="6" name="Текст 5"/>
          <p:cNvSpPr>
            <a:spLocks noGrp="1"/>
          </p:cNvSpPr>
          <p:nvPr>
            <p:ph type="body" sz="half" idx="2"/>
          </p:nvPr>
        </p:nvSpPr>
        <p:spPr>
          <a:xfrm>
            <a:off x="107504" y="1196752"/>
            <a:ext cx="3562588" cy="5472607"/>
          </a:xfrm>
        </p:spPr>
        <p:style>
          <a:lnRef idx="2">
            <a:schemeClr val="dk1"/>
          </a:lnRef>
          <a:fillRef idx="1">
            <a:schemeClr val="lt1"/>
          </a:fillRef>
          <a:effectRef idx="0">
            <a:schemeClr val="dk1"/>
          </a:effectRef>
          <a:fontRef idx="minor">
            <a:schemeClr val="dk1"/>
          </a:fontRef>
        </p:style>
        <p:txBody>
          <a:bodyPr>
            <a:normAutofit lnSpcReduction="10000"/>
          </a:bodyPr>
          <a:lstStyle/>
          <a:p>
            <a:r>
              <a:rPr lang="ka-GE" sz="1800" dirty="0" smtClean="0"/>
              <a:t>სახეობა</a:t>
            </a:r>
            <a:r>
              <a:rPr lang="ka-GE" sz="1800" dirty="0"/>
              <a:t>: </a:t>
            </a:r>
            <a:r>
              <a:rPr lang="en-US" sz="1800" dirty="0" err="1"/>
              <a:t>Phassus</a:t>
            </a:r>
            <a:r>
              <a:rPr lang="en-US" sz="1800" dirty="0"/>
              <a:t> </a:t>
            </a:r>
            <a:r>
              <a:rPr lang="en-US" sz="1800" dirty="0" err="1"/>
              <a:t>schamyl</a:t>
            </a:r>
            <a:endParaRPr lang="en-US" sz="1800" dirty="0"/>
          </a:p>
          <a:p>
            <a:r>
              <a:rPr lang="ka-GE" sz="1800" dirty="0"/>
              <a:t>ქართული სინონიმები: კავკასიური წმინდადმახვიარა</a:t>
            </a:r>
          </a:p>
          <a:p>
            <a:r>
              <a:rPr lang="ka-GE" sz="1800" dirty="0"/>
              <a:t>გავრცელება: კავკასიის შავიზღვისპირა ზოლი, საქართველოს სამხრეთ მთიანეთში ბორჯომის ხეობის ლოკალური ადგილი ბანისხევი</a:t>
            </a:r>
          </a:p>
          <a:p>
            <a:r>
              <a:rPr lang="ka-GE" sz="1800" dirty="0"/>
              <a:t>ჰაბიტატი: კოლხური ტყის ზონის ბიოტოპები ზღვის დონიდან 1600 მ-დე</a:t>
            </a:r>
          </a:p>
          <a:p>
            <a:r>
              <a:rPr lang="ka-GE" sz="1800" dirty="0"/>
              <a:t>კონსერვაციის </a:t>
            </a:r>
            <a:r>
              <a:rPr lang="ka-GE" sz="1800" dirty="0" smtClean="0"/>
              <a:t>სტატუსი: საერთაშორისო, ეროვნული.</a:t>
            </a:r>
            <a:endParaRPr lang="ka-GE" sz="1800" dirty="0"/>
          </a:p>
          <a:p>
            <a:r>
              <a:rPr lang="ka-GE" sz="1800" dirty="0" smtClean="0"/>
              <a:t>მოწყვლადი</a:t>
            </a:r>
            <a:r>
              <a:rPr lang="ka-GE" sz="1800" dirty="0"/>
              <a:t>, რიცხოვნობა: იშვიათი</a:t>
            </a:r>
          </a:p>
          <a:p>
            <a:r>
              <a:rPr lang="ka-GE" sz="1800" dirty="0" smtClean="0"/>
              <a:t>შენიშვნა</a:t>
            </a:r>
            <a:r>
              <a:rPr lang="ka-GE" sz="1800" dirty="0"/>
              <a:t>: კოლხეთის ენდემური სახეობა და </a:t>
            </a:r>
            <a:r>
              <a:rPr lang="ka-GE" sz="1800" dirty="0" smtClean="0"/>
              <a:t>რელიქტი.</a:t>
            </a:r>
            <a:endParaRPr lang="ka-GE" sz="1800" dirty="0"/>
          </a:p>
          <a:p>
            <a:endParaRPr lang="ru-RU" dirty="0"/>
          </a:p>
        </p:txBody>
      </p:sp>
      <p:pic>
        <p:nvPicPr>
          <p:cNvPr id="13314" name="Picture 2" descr="d:\Users\irina\Desktop\ჯანაშიას მუზეუმიდან\შამილის წმინდამახვიარა.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9538" y="409798"/>
            <a:ext cx="5116958" cy="525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2211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675724"/>
            <a:ext cx="8640960" cy="5633596"/>
          </a:xfrm>
          <a:ln/>
        </p:spPr>
        <p:style>
          <a:lnRef idx="2">
            <a:schemeClr val="accent2"/>
          </a:lnRef>
          <a:fillRef idx="1">
            <a:schemeClr val="lt1"/>
          </a:fillRef>
          <a:effectRef idx="0">
            <a:schemeClr val="accent2"/>
          </a:effectRef>
          <a:fontRef idx="minor">
            <a:schemeClr val="dk1"/>
          </a:fontRef>
        </p:style>
        <p:txBody>
          <a:bodyPr/>
          <a:lstStyle/>
          <a:p>
            <a:r>
              <a:rPr lang="en-US" sz="2400" dirty="0"/>
              <a:t/>
            </a:r>
            <a:br>
              <a:rPr lang="en-US" sz="2400" dirty="0"/>
            </a:br>
            <a:r>
              <a:rPr lang="en-US" sz="2400" dirty="0" smtClean="0"/>
              <a:t/>
            </a:r>
            <a:br>
              <a:rPr lang="en-US" sz="2400" dirty="0" smtClean="0"/>
            </a:br>
            <a:r>
              <a:rPr lang="en-US" sz="2400" dirty="0"/>
              <a:t>	</a:t>
            </a:r>
            <a:r>
              <a:rPr lang="ka-GE" sz="2400" dirty="0" smtClean="0"/>
              <a:t> </a:t>
            </a:r>
            <a:r>
              <a:rPr lang="ka-GE" sz="3600" dirty="0" smtClean="0"/>
              <a:t>	 </a:t>
            </a:r>
            <a:r>
              <a:rPr lang="ka-GE" sz="3600" dirty="0" smtClean="0">
                <a:solidFill>
                  <a:schemeClr val="tx1"/>
                </a:solidFill>
              </a:rPr>
              <a:t>მეცნიერებმა</a:t>
            </a:r>
            <a:r>
              <a:rPr lang="en-US" sz="3600" dirty="0" smtClean="0">
                <a:solidFill>
                  <a:schemeClr val="tx1"/>
                </a:solidFill>
              </a:rPr>
              <a:t>  </a:t>
            </a:r>
            <a:r>
              <a:rPr lang="ka-GE" sz="3600" dirty="0" smtClean="0">
                <a:solidFill>
                  <a:schemeClr val="tx1"/>
                </a:solidFill>
              </a:rPr>
              <a:t>	წიაღისეულის </a:t>
            </a:r>
            <a:r>
              <a:rPr lang="en-US" sz="3600" dirty="0" smtClean="0">
                <a:solidFill>
                  <a:schemeClr val="tx1"/>
                </a:solidFill>
              </a:rPr>
              <a:t>	</a:t>
            </a:r>
            <a:r>
              <a:rPr lang="ka-GE" sz="3600" dirty="0" smtClean="0">
                <a:solidFill>
                  <a:schemeClr val="tx1"/>
                </a:solidFill>
              </a:rPr>
              <a:t>ნალექის </a:t>
            </a:r>
            <a:r>
              <a:rPr lang="en-US" sz="3600" dirty="0" smtClean="0">
                <a:solidFill>
                  <a:schemeClr val="tx1"/>
                </a:solidFill>
              </a:rPr>
              <a:t> </a:t>
            </a:r>
            <a:r>
              <a:rPr lang="ka-GE" sz="3600" dirty="0" smtClean="0">
                <a:solidFill>
                  <a:schemeClr val="tx1"/>
                </a:solidFill>
              </a:rPr>
              <a:t>ნიმუშში 	სულ </a:t>
            </a:r>
            <a:r>
              <a:rPr lang="ka-GE" sz="3600" dirty="0">
                <a:solidFill>
                  <a:schemeClr val="tx1"/>
                </a:solidFill>
              </a:rPr>
              <a:t>მცირე 7 </a:t>
            </a:r>
            <a:r>
              <a:rPr lang="ka-GE" sz="3600" dirty="0" smtClean="0">
                <a:solidFill>
                  <a:schemeClr val="tx1"/>
                </a:solidFill>
              </a:rPr>
              <a:t>	სახეობის </a:t>
            </a:r>
            <a:r>
              <a:rPr lang="ka-GE" sz="3600" dirty="0">
                <a:solidFill>
                  <a:schemeClr val="tx1"/>
                </a:solidFill>
              </a:rPr>
              <a:t>პეპელა აღმოაჩინეს. </a:t>
            </a:r>
            <a:br>
              <a:rPr lang="ka-GE" sz="3600" dirty="0">
                <a:solidFill>
                  <a:schemeClr val="tx1"/>
                </a:solidFill>
              </a:rPr>
            </a:br>
            <a:r>
              <a:rPr lang="ka-GE" sz="3600" dirty="0" smtClean="0">
                <a:solidFill>
                  <a:schemeClr val="tx1"/>
                </a:solidFill>
              </a:rPr>
              <a:t>     		</a:t>
            </a:r>
            <a:r>
              <a:rPr lang="ka-GE" sz="3600" dirty="0">
                <a:solidFill>
                  <a:schemeClr val="tx1"/>
                </a:solidFill>
              </a:rPr>
              <a:t/>
            </a:r>
            <a:br>
              <a:rPr lang="ka-GE" sz="3600" dirty="0">
                <a:solidFill>
                  <a:schemeClr val="tx1"/>
                </a:solidFill>
              </a:rPr>
            </a:br>
            <a:r>
              <a:rPr lang="ka-GE" sz="3600" dirty="0">
                <a:solidFill>
                  <a:schemeClr val="tx1"/>
                </a:solidFill>
              </a:rPr>
              <a:t/>
            </a:r>
            <a:br>
              <a:rPr lang="ka-GE" sz="3600" dirty="0">
                <a:solidFill>
                  <a:schemeClr val="tx1"/>
                </a:solidFill>
              </a:rPr>
            </a:br>
            <a:r>
              <a:rPr lang="ka-GE" sz="3600" dirty="0" smtClean="0">
                <a:solidFill>
                  <a:schemeClr val="tx1"/>
                </a:solidFill>
              </a:rPr>
              <a:t>			პალეონტოლოგების </a:t>
            </a:r>
            <a:r>
              <a:rPr lang="ka-GE" sz="3600" dirty="0">
                <a:solidFill>
                  <a:schemeClr val="tx1"/>
                </a:solidFill>
              </a:rPr>
              <a:t>თქმით, </a:t>
            </a:r>
            <a:r>
              <a:rPr lang="ka-GE" sz="3600" dirty="0" smtClean="0">
                <a:solidFill>
                  <a:schemeClr val="tx1"/>
                </a:solidFill>
              </a:rPr>
              <a:t>	ადრინდელი </a:t>
            </a:r>
            <a:r>
              <a:rPr lang="ka-GE" sz="3600" dirty="0">
                <a:solidFill>
                  <a:schemeClr val="tx1"/>
                </a:solidFill>
              </a:rPr>
              <a:t>პეპელა </a:t>
            </a:r>
            <a:r>
              <a:rPr lang="ka-GE" sz="3600" dirty="0" smtClean="0">
                <a:solidFill>
                  <a:schemeClr val="tx1"/>
                </a:solidFill>
              </a:rPr>
              <a:t>	დღევანდელ 	ჩრჩილს </a:t>
            </a:r>
            <a:r>
              <a:rPr lang="ka-GE" sz="3600" dirty="0">
                <a:solidFill>
                  <a:schemeClr val="tx1"/>
                </a:solidFill>
              </a:rPr>
              <a:t>ჩამოჰგავდა.</a:t>
            </a:r>
            <a:r>
              <a:rPr lang="ka-GE" sz="2000" dirty="0"/>
              <a:t/>
            </a:r>
            <a:br>
              <a:rPr lang="ka-GE" sz="2000" dirty="0"/>
            </a:br>
            <a:r>
              <a:rPr lang="ka-GE" sz="2000" dirty="0"/>
              <a:t/>
            </a:r>
            <a:br>
              <a:rPr lang="ka-GE" sz="2000" dirty="0"/>
            </a:br>
            <a:endParaRPr lang="ka-GE" sz="1800" dirty="0"/>
          </a:p>
        </p:txBody>
      </p:sp>
    </p:spTree>
    <p:extLst>
      <p:ext uri="{BB962C8B-B14F-4D97-AF65-F5344CB8AC3E}">
        <p14:creationId xmlns:p14="http://schemas.microsoft.com/office/powerpoint/2010/main" val="27241256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79512" y="116633"/>
            <a:ext cx="3312368" cy="792088"/>
          </a:xfrm>
        </p:spPr>
        <p:style>
          <a:lnRef idx="2">
            <a:schemeClr val="dk1"/>
          </a:lnRef>
          <a:fillRef idx="1">
            <a:schemeClr val="lt1"/>
          </a:fillRef>
          <a:effectRef idx="0">
            <a:schemeClr val="dk1"/>
          </a:effectRef>
          <a:fontRef idx="minor">
            <a:schemeClr val="dk1"/>
          </a:fontRef>
        </p:style>
        <p:txBody>
          <a:bodyPr/>
          <a:lstStyle/>
          <a:p>
            <a:r>
              <a:rPr lang="ka-GE" dirty="0" smtClean="0"/>
              <a:t>    ჭრელურა თამარა</a:t>
            </a:r>
            <a:endParaRPr lang="ru-RU" dirty="0"/>
          </a:p>
        </p:txBody>
      </p:sp>
      <p:sp>
        <p:nvSpPr>
          <p:cNvPr id="5" name="Объект 4"/>
          <p:cNvSpPr>
            <a:spLocks noGrp="1"/>
          </p:cNvSpPr>
          <p:nvPr>
            <p:ph idx="1"/>
          </p:nvPr>
        </p:nvSpPr>
        <p:spPr/>
        <p:txBody>
          <a:bodyPr/>
          <a:lstStyle/>
          <a:p>
            <a:endParaRPr lang="ru-RU"/>
          </a:p>
        </p:txBody>
      </p:sp>
      <p:sp>
        <p:nvSpPr>
          <p:cNvPr id="6" name="Текст 5"/>
          <p:cNvSpPr>
            <a:spLocks noGrp="1"/>
          </p:cNvSpPr>
          <p:nvPr>
            <p:ph type="body" sz="half" idx="2"/>
          </p:nvPr>
        </p:nvSpPr>
        <p:spPr>
          <a:xfrm>
            <a:off x="179512" y="980729"/>
            <a:ext cx="3528392" cy="5400600"/>
          </a:xfrm>
        </p:spPr>
        <p:style>
          <a:lnRef idx="2">
            <a:schemeClr val="dk1"/>
          </a:lnRef>
          <a:fillRef idx="1">
            <a:schemeClr val="lt1"/>
          </a:fillRef>
          <a:effectRef idx="0">
            <a:schemeClr val="dk1"/>
          </a:effectRef>
          <a:fontRef idx="minor">
            <a:schemeClr val="dk1"/>
          </a:fontRef>
        </p:style>
        <p:txBody>
          <a:bodyPr>
            <a:noAutofit/>
          </a:bodyPr>
          <a:lstStyle/>
          <a:p>
            <a:endParaRPr lang="ka-GE" sz="1400" dirty="0" smtClean="0"/>
          </a:p>
          <a:p>
            <a:r>
              <a:rPr lang="ka-GE" sz="1800" dirty="0" smtClean="0"/>
              <a:t>სახეობა</a:t>
            </a:r>
            <a:r>
              <a:rPr lang="ka-GE" sz="1800" dirty="0"/>
              <a:t>: </a:t>
            </a:r>
            <a:r>
              <a:rPr lang="en-US" sz="1800" dirty="0" err="1"/>
              <a:t>Zygaena</a:t>
            </a:r>
            <a:r>
              <a:rPr lang="en-US" sz="1800" dirty="0"/>
              <a:t> </a:t>
            </a:r>
            <a:r>
              <a:rPr lang="en-US" sz="1800" dirty="0" err="1"/>
              <a:t>tamara</a:t>
            </a:r>
            <a:endParaRPr lang="en-US" sz="1800" dirty="0"/>
          </a:p>
          <a:p>
            <a:r>
              <a:rPr lang="ka-GE" sz="1800" dirty="0"/>
              <a:t>გავრცელება: სამხრეთ კავკასია, იჭრება ჩრდილოეთ თურქეთში</a:t>
            </a:r>
          </a:p>
          <a:p>
            <a:r>
              <a:rPr lang="ka-GE" sz="1800" dirty="0"/>
              <a:t>ჰაბიტატი: ქვაბურებისა და მთის კლდეების თითქმის შიშველი ფერდობები. ლოკალურად თბილისისა და არარატის ქვაბურები, სამცხე-ჯავახეთის სტეპები</a:t>
            </a:r>
          </a:p>
          <a:p>
            <a:r>
              <a:rPr lang="ka-GE" sz="1800" dirty="0"/>
              <a:t>კონსერვაციის სტატუსი </a:t>
            </a:r>
            <a:r>
              <a:rPr lang="ka-GE" sz="1800" dirty="0" smtClean="0"/>
              <a:t>საერთაშორისო, ეროვნული.</a:t>
            </a:r>
            <a:endParaRPr lang="ka-GE" sz="1800" dirty="0"/>
          </a:p>
          <a:p>
            <a:r>
              <a:rPr lang="ka-GE" sz="1800" dirty="0" smtClean="0"/>
              <a:t>მოწყვლადი, რიცხოვნობა იშვიათი. </a:t>
            </a:r>
            <a:endParaRPr lang="ka-GE" sz="1800" dirty="0"/>
          </a:p>
          <a:p>
            <a:r>
              <a:rPr lang="ka-GE" sz="1800" dirty="0" smtClean="0"/>
              <a:t>შენიშვნა</a:t>
            </a:r>
            <a:r>
              <a:rPr lang="ka-GE" sz="1800" dirty="0"/>
              <a:t>: სამხრეთ კავკასიური წარმოშობის ენდემური </a:t>
            </a:r>
            <a:r>
              <a:rPr lang="ka-GE" sz="1800" dirty="0" smtClean="0"/>
              <a:t>სახეობა</a:t>
            </a:r>
            <a:endParaRPr lang="ka-GE" sz="1800" dirty="0"/>
          </a:p>
        </p:txBody>
      </p:sp>
      <p:pic>
        <p:nvPicPr>
          <p:cNvPr id="14338" name="Picture 2" descr="d:\Users\irina\Desktop\ჯანაშიას მუზეუმიდან\ჭრელურა თამარა.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404664"/>
            <a:ext cx="5224462" cy="5251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47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51520" y="260648"/>
            <a:ext cx="3312368" cy="864095"/>
          </a:xfrm>
        </p:spPr>
        <p:style>
          <a:lnRef idx="2">
            <a:schemeClr val="dk1"/>
          </a:lnRef>
          <a:fillRef idx="1">
            <a:schemeClr val="lt1"/>
          </a:fillRef>
          <a:effectRef idx="0">
            <a:schemeClr val="dk1"/>
          </a:effectRef>
          <a:fontRef idx="minor">
            <a:schemeClr val="dk1"/>
          </a:fontRef>
        </p:style>
        <p:txBody>
          <a:bodyPr/>
          <a:lstStyle/>
          <a:p>
            <a:r>
              <a:rPr lang="ka-GE" dirty="0" smtClean="0"/>
              <a:t>ჰევისტონის შავტუხა</a:t>
            </a:r>
            <a:endParaRPr lang="ru-RU" dirty="0"/>
          </a:p>
        </p:txBody>
      </p:sp>
      <p:sp>
        <p:nvSpPr>
          <p:cNvPr id="5" name="Объект 4"/>
          <p:cNvSpPr>
            <a:spLocks noGrp="1"/>
          </p:cNvSpPr>
          <p:nvPr>
            <p:ph idx="1"/>
          </p:nvPr>
        </p:nvSpPr>
        <p:spPr/>
        <p:txBody>
          <a:bodyPr/>
          <a:lstStyle/>
          <a:p>
            <a:endParaRPr lang="ru-RU"/>
          </a:p>
        </p:txBody>
      </p:sp>
      <p:sp>
        <p:nvSpPr>
          <p:cNvPr id="6" name="Текст 5"/>
          <p:cNvSpPr>
            <a:spLocks noGrp="1"/>
          </p:cNvSpPr>
          <p:nvPr>
            <p:ph type="body" sz="half" idx="2"/>
          </p:nvPr>
        </p:nvSpPr>
        <p:spPr>
          <a:xfrm>
            <a:off x="179512" y="1196752"/>
            <a:ext cx="3490580" cy="5400599"/>
          </a:xfrm>
        </p:spPr>
        <p:style>
          <a:lnRef idx="2">
            <a:schemeClr val="dk1"/>
          </a:lnRef>
          <a:fillRef idx="1">
            <a:schemeClr val="lt1"/>
          </a:fillRef>
          <a:effectRef idx="0">
            <a:schemeClr val="dk1"/>
          </a:effectRef>
          <a:fontRef idx="minor">
            <a:schemeClr val="dk1"/>
          </a:fontRef>
        </p:style>
        <p:txBody>
          <a:bodyPr>
            <a:normAutofit/>
          </a:bodyPr>
          <a:lstStyle/>
          <a:p>
            <a:endParaRPr lang="ka-GE" dirty="0"/>
          </a:p>
          <a:p>
            <a:r>
              <a:rPr lang="ka-GE" sz="1800" dirty="0" smtClean="0"/>
              <a:t>სახეობა</a:t>
            </a:r>
            <a:r>
              <a:rPr lang="ka-GE" sz="1800" dirty="0"/>
              <a:t>: </a:t>
            </a:r>
            <a:r>
              <a:rPr lang="en-US" sz="1800" dirty="0" err="1"/>
              <a:t>Erebia</a:t>
            </a:r>
            <a:r>
              <a:rPr lang="en-US" sz="1800" dirty="0"/>
              <a:t> </a:t>
            </a:r>
            <a:r>
              <a:rPr lang="en-US" sz="1800" dirty="0" err="1"/>
              <a:t>hewitsonii</a:t>
            </a:r>
            <a:r>
              <a:rPr lang="en-US" sz="1800" dirty="0"/>
              <a:t>  </a:t>
            </a:r>
          </a:p>
          <a:p>
            <a:r>
              <a:rPr lang="ka-GE" sz="1800" dirty="0"/>
              <a:t>ქართული სახელწოდება: ჰევიტსონის ხავერდულა</a:t>
            </a:r>
          </a:p>
          <a:p>
            <a:r>
              <a:rPr lang="ka-GE" sz="1800" dirty="0"/>
              <a:t>სინონიმები: ჰევიტსონის შავტუხა</a:t>
            </a:r>
          </a:p>
          <a:p>
            <a:r>
              <a:rPr lang="ka-GE" sz="1800" dirty="0"/>
              <a:t>გავრცელება: მცირე კავკასიონი, იჭრება თურქეთში (ლაზისტანი). ლოკალურად – ბორჯომის ხეობა</a:t>
            </a:r>
          </a:p>
          <a:p>
            <a:r>
              <a:rPr lang="ka-GE" sz="1800" dirty="0"/>
              <a:t>ჰაბიტატი: მთის შერეული წიწვიანი ტყეები</a:t>
            </a:r>
          </a:p>
          <a:p>
            <a:r>
              <a:rPr lang="ka-GE" sz="1800" dirty="0"/>
              <a:t>კონსერვაციის სტატუსი </a:t>
            </a:r>
            <a:r>
              <a:rPr lang="ka-GE" sz="1800" dirty="0" smtClean="0"/>
              <a:t>:  საერთაშორისო, ეროვნული. </a:t>
            </a:r>
            <a:endParaRPr lang="ka-GE" sz="1800" dirty="0"/>
          </a:p>
          <a:p>
            <a:r>
              <a:rPr lang="ka-GE" sz="1800" dirty="0" smtClean="0"/>
              <a:t>მოწყვლადი</a:t>
            </a:r>
            <a:r>
              <a:rPr lang="ka-GE" sz="1800" dirty="0"/>
              <a:t>, რიცხოვნობა: </a:t>
            </a:r>
            <a:r>
              <a:rPr lang="ka-GE" sz="1800" dirty="0" smtClean="0"/>
              <a:t>იშვიათი</a:t>
            </a:r>
            <a:endParaRPr lang="ka-GE" sz="1800" dirty="0"/>
          </a:p>
        </p:txBody>
      </p:sp>
      <p:pic>
        <p:nvPicPr>
          <p:cNvPr id="15362" name="Picture 2" descr="d:\Users\irina\Desktop\ჯანაშიას მუზეუმიდან\ჰევისტონის შავტუხა.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200" y="404664"/>
            <a:ext cx="5224463" cy="525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121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idx="4294967295"/>
          </p:nvPr>
        </p:nvSpPr>
        <p:spPr>
          <a:xfrm>
            <a:off x="611560" y="476672"/>
            <a:ext cx="8064896" cy="5904656"/>
          </a:xfrm>
        </p:spPr>
        <p:style>
          <a:lnRef idx="2">
            <a:schemeClr val="dk1"/>
          </a:lnRef>
          <a:fillRef idx="1">
            <a:schemeClr val="lt1"/>
          </a:fillRef>
          <a:effectRef idx="0">
            <a:schemeClr val="dk1"/>
          </a:effectRef>
          <a:fontRef idx="minor">
            <a:schemeClr val="dk1"/>
          </a:fontRef>
        </p:style>
        <p:txBody>
          <a:bodyPr/>
          <a:lstStyle/>
          <a:p>
            <a:pPr algn="ctr"/>
            <a:r>
              <a:rPr lang="ka-GE" sz="4400" dirty="0" smtClean="0"/>
              <a:t>	საქართველოში  დღის პეპლების  6  სახეობაა ფართოდ გავრცელებული: </a:t>
            </a:r>
            <a:br>
              <a:rPr lang="ka-GE" sz="4400" dirty="0" smtClean="0"/>
            </a:br>
            <a:r>
              <a:rPr lang="ka-GE" sz="4400" dirty="0" smtClean="0"/>
              <a:t>მაქაონი, აპოლონი, შავი აპოლონი, ნორდმანის აპოლონი, პოდალირიუსი (მერცხალკუდა), კავკასიური თაისი.</a:t>
            </a:r>
            <a:endParaRPr lang="ru-RU" sz="4400" dirty="0"/>
          </a:p>
        </p:txBody>
      </p:sp>
    </p:spTree>
    <p:extLst>
      <p:ext uri="{BB962C8B-B14F-4D97-AF65-F5344CB8AC3E}">
        <p14:creationId xmlns:p14="http://schemas.microsoft.com/office/powerpoint/2010/main" val="36396675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d:\Users\irina\Desktop\პეპლების ფოტოები\დათუნელ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483" y="3795210"/>
            <a:ext cx="3763169" cy="2822377"/>
          </a:xfrm>
          <a:prstGeom prst="rect">
            <a:avLst/>
          </a:prstGeom>
          <a:noFill/>
          <a:extLst>
            <a:ext uri="{909E8E84-426E-40DD-AFC4-6F175D3DCCD1}">
              <a14:hiddenFill xmlns:a14="http://schemas.microsoft.com/office/drawing/2010/main">
                <a:solidFill>
                  <a:srgbClr val="FFFFFF"/>
                </a:solidFill>
              </a14:hiddenFill>
            </a:ext>
          </a:extLst>
        </p:spPr>
      </p:pic>
      <p:pic>
        <p:nvPicPr>
          <p:cNvPr id="19459" name="Picture 3" descr="d:\Users\irina\Desktop\პეპლების ფოტოები\ადმირალი.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113" y="459157"/>
            <a:ext cx="4211960" cy="3158971"/>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d:\Users\irina\Desktop\პეპლების ფოტოები\apolon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6381" y="459157"/>
            <a:ext cx="3732643" cy="3009976"/>
          </a:xfrm>
          <a:prstGeom prst="rect">
            <a:avLst/>
          </a:prstGeom>
          <a:noFill/>
          <a:extLst>
            <a:ext uri="{909E8E84-426E-40DD-AFC4-6F175D3DCCD1}">
              <a14:hiddenFill xmlns:a14="http://schemas.microsoft.com/office/drawing/2010/main">
                <a:solidFill>
                  <a:srgbClr val="FFFFFF"/>
                </a:solidFill>
              </a14:hiddenFill>
            </a:ext>
          </a:extLst>
        </p:spPr>
      </p:pic>
      <p:pic>
        <p:nvPicPr>
          <p:cNvPr id="19461" name="Picture 5" descr="d:\Users\irina\Desktop\პეპლების ფოტოები\201508171609116062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2863" y="3855824"/>
            <a:ext cx="4047256" cy="2885544"/>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987822" y="3137022"/>
            <a:ext cx="1775039" cy="457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ადმირალი</a:t>
            </a:r>
            <a:endParaRPr lang="ru-RU" dirty="0">
              <a:solidFill>
                <a:schemeClr val="tx1"/>
              </a:solidFill>
            </a:endParaRPr>
          </a:p>
        </p:txBody>
      </p:sp>
      <p:sp>
        <p:nvSpPr>
          <p:cNvPr id="12" name="Прямоугольник 11"/>
          <p:cNvSpPr/>
          <p:nvPr/>
        </p:nvSpPr>
        <p:spPr>
          <a:xfrm>
            <a:off x="5096381" y="3137021"/>
            <a:ext cx="1592728" cy="332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აპოლონი</a:t>
            </a:r>
            <a:endParaRPr lang="ru-RU" dirty="0">
              <a:solidFill>
                <a:schemeClr val="tx1"/>
              </a:solidFill>
            </a:endParaRPr>
          </a:p>
        </p:txBody>
      </p:sp>
      <p:sp>
        <p:nvSpPr>
          <p:cNvPr id="13" name="Прямоугольник 12"/>
          <p:cNvSpPr/>
          <p:nvPr/>
        </p:nvSpPr>
        <p:spPr>
          <a:xfrm>
            <a:off x="2843808" y="6172808"/>
            <a:ext cx="1413784" cy="444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დათუნელა</a:t>
            </a:r>
            <a:endParaRPr lang="ru-RU" dirty="0">
              <a:solidFill>
                <a:schemeClr val="tx1"/>
              </a:solidFill>
            </a:endParaRPr>
          </a:p>
        </p:txBody>
      </p:sp>
      <p:sp>
        <p:nvSpPr>
          <p:cNvPr id="2" name="Прямоугольник 1"/>
          <p:cNvSpPr/>
          <p:nvPr/>
        </p:nvSpPr>
        <p:spPr>
          <a:xfrm>
            <a:off x="4762861" y="6237312"/>
            <a:ext cx="1753355" cy="3939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მონარქი</a:t>
            </a:r>
            <a:endParaRPr lang="ru-RU" dirty="0">
              <a:solidFill>
                <a:schemeClr val="tx1"/>
              </a:solidFill>
            </a:endParaRPr>
          </a:p>
        </p:txBody>
      </p:sp>
    </p:spTree>
    <p:extLst>
      <p:ext uri="{BB962C8B-B14F-4D97-AF65-F5344CB8AC3E}">
        <p14:creationId xmlns:p14="http://schemas.microsoft.com/office/powerpoint/2010/main" val="17608218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მაქაონ.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260647"/>
            <a:ext cx="4320480" cy="289222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347864" y="2822882"/>
            <a:ext cx="1368152" cy="3299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მაქაონი</a:t>
            </a:r>
            <a:endParaRPr lang="ru-RU" dirty="0">
              <a:solidFill>
                <a:schemeClr val="tx1"/>
              </a:solidFill>
            </a:endParaRPr>
          </a:p>
        </p:txBody>
      </p:sp>
      <p:pic>
        <p:nvPicPr>
          <p:cNvPr id="1027" name="Picture 3" descr="d:\Users\irina\Desktop\downloa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20242"/>
            <a:ext cx="3888432" cy="308605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020272" y="2822882"/>
            <a:ext cx="1623289" cy="383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ფარშევანგთვალა</a:t>
            </a:r>
            <a:endParaRPr lang="ru-RU" sz="1400" dirty="0">
              <a:solidFill>
                <a:schemeClr val="tx1"/>
              </a:solidFill>
            </a:endParaRPr>
          </a:p>
        </p:txBody>
      </p:sp>
      <p:pic>
        <p:nvPicPr>
          <p:cNvPr id="3" name="Picture 2" descr="d:\Users\irina\Desktop\პეპლების ფოტოები\კავკასიური კამათელა.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98" y="3228815"/>
            <a:ext cx="4424872" cy="31587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d:\Users\irina\Desktop\პეპლების ფოტოები\ლიმონა.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13283" y="3399405"/>
            <a:ext cx="4508142" cy="281758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2223334" y="5805264"/>
            <a:ext cx="2212436" cy="6942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კავკასიური კამათელა</a:t>
            </a:r>
            <a:endParaRPr lang="ru-RU" dirty="0">
              <a:solidFill>
                <a:schemeClr val="tx1"/>
              </a:solidFill>
            </a:endParaRPr>
          </a:p>
        </p:txBody>
      </p:sp>
      <p:sp>
        <p:nvSpPr>
          <p:cNvPr id="7" name="Прямоугольник 6"/>
          <p:cNvSpPr/>
          <p:nvPr/>
        </p:nvSpPr>
        <p:spPr>
          <a:xfrm>
            <a:off x="7164288" y="5805264"/>
            <a:ext cx="1957137" cy="41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solidFill>
                  <a:schemeClr val="tx1"/>
                </a:solidFill>
              </a:rPr>
              <a:t>ლიმონა </a:t>
            </a:r>
            <a:endParaRPr lang="ru-RU" sz="2000" dirty="0">
              <a:solidFill>
                <a:schemeClr val="tx1"/>
              </a:solidFill>
            </a:endParaRPr>
          </a:p>
        </p:txBody>
      </p:sp>
    </p:spTree>
    <p:extLst>
      <p:ext uri="{BB962C8B-B14F-4D97-AF65-F5344CB8AC3E}">
        <p14:creationId xmlns:p14="http://schemas.microsoft.com/office/powerpoint/2010/main" val="40785354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irina\Desktop\პეპლების ფოტოები\მუქ-წითელა მრავალთვალ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55" y="188640"/>
            <a:ext cx="4414778" cy="315587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irina\Desktop\პეპლების ფოტოები\რაფსის ტეტრულა.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9533" y="260648"/>
            <a:ext cx="4245131" cy="316312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Users\irina\Desktop\Новая папка\Plebeius-arg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83" y="3632549"/>
            <a:ext cx="3974438" cy="29808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Users\irina\Desktop\Новая папка\Polyommates-thersit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219" y="3665881"/>
            <a:ext cx="3705757" cy="277931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528859" y="3100994"/>
            <a:ext cx="2122566" cy="4619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რაფსის თეთრულა</a:t>
            </a:r>
            <a:endParaRPr lang="ru-RU" dirty="0">
              <a:solidFill>
                <a:schemeClr val="tx1"/>
              </a:solidFill>
            </a:endParaRPr>
          </a:p>
        </p:txBody>
      </p:sp>
      <p:sp>
        <p:nvSpPr>
          <p:cNvPr id="3" name="Прямоугольник 2"/>
          <p:cNvSpPr/>
          <p:nvPr/>
        </p:nvSpPr>
        <p:spPr>
          <a:xfrm>
            <a:off x="2101112" y="2852936"/>
            <a:ext cx="2250393" cy="710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მუქწითელა</a:t>
            </a:r>
            <a:r>
              <a:rPr lang="ka-GE" dirty="0" smtClean="0"/>
              <a:t> </a:t>
            </a:r>
            <a:r>
              <a:rPr lang="ka-GE" dirty="0" smtClean="0">
                <a:solidFill>
                  <a:schemeClr val="tx1"/>
                </a:solidFill>
              </a:rPr>
              <a:t>მრავალთვალა</a:t>
            </a:r>
            <a:endParaRPr lang="ru-RU" dirty="0">
              <a:solidFill>
                <a:schemeClr val="tx1"/>
              </a:solidFill>
            </a:endParaRPr>
          </a:p>
        </p:txBody>
      </p:sp>
      <p:sp>
        <p:nvSpPr>
          <p:cNvPr id="4" name="Прямоугольник 3"/>
          <p:cNvSpPr/>
          <p:nvPr/>
        </p:nvSpPr>
        <p:spPr>
          <a:xfrm>
            <a:off x="107504" y="6237312"/>
            <a:ext cx="2520280" cy="5611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Plebeius</a:t>
            </a:r>
            <a:r>
              <a:rPr lang="en-US" dirty="0"/>
              <a:t> </a:t>
            </a:r>
            <a:r>
              <a:rPr lang="en-US" dirty="0" err="1">
                <a:solidFill>
                  <a:schemeClr val="tx1"/>
                </a:solidFill>
              </a:rPr>
              <a:t>argus</a:t>
            </a:r>
            <a:endParaRPr lang="ru-RU" dirty="0">
              <a:solidFill>
                <a:schemeClr val="tx1"/>
              </a:solidFill>
            </a:endParaRPr>
          </a:p>
        </p:txBody>
      </p:sp>
      <p:sp>
        <p:nvSpPr>
          <p:cNvPr id="5" name="Прямоугольник 4"/>
          <p:cNvSpPr/>
          <p:nvPr/>
        </p:nvSpPr>
        <p:spPr>
          <a:xfrm>
            <a:off x="6804248" y="5877271"/>
            <a:ext cx="1760728" cy="567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Polyommatus</a:t>
            </a:r>
            <a:r>
              <a:rPr lang="en-US" sz="1400" dirty="0">
                <a:solidFill>
                  <a:schemeClr val="tx1"/>
                </a:solidFill>
              </a:rPr>
              <a:t> </a:t>
            </a:r>
            <a:r>
              <a:rPr lang="en-US" sz="1400" dirty="0" err="1">
                <a:solidFill>
                  <a:schemeClr val="tx1"/>
                </a:solidFill>
              </a:rPr>
              <a:t>thersites</a:t>
            </a:r>
            <a:endParaRPr lang="ru-RU" sz="1400" dirty="0">
              <a:solidFill>
                <a:schemeClr val="tx1"/>
              </a:solidFill>
            </a:endParaRPr>
          </a:p>
        </p:txBody>
      </p:sp>
    </p:spTree>
    <p:extLst>
      <p:ext uri="{BB962C8B-B14F-4D97-AF65-F5344CB8AC3E}">
        <p14:creationId xmlns:p14="http://schemas.microsoft.com/office/powerpoint/2010/main" val="4028056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Users\irina\Desktop\Новая папка\thu566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14" y="275964"/>
            <a:ext cx="3137681" cy="3137681"/>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Users\irina\Desktop\Новая папка\thjgg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5529" y="272556"/>
            <a:ext cx="3353869" cy="335386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Users\irina\Desktop\Новая папка\thfgt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201" y="3455170"/>
            <a:ext cx="3353705" cy="335370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d:\Users\irina\Desktop\Новая папка\Thetidia smaragdari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6297" y="3678962"/>
            <a:ext cx="4012334" cy="300925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796926" y="3136961"/>
            <a:ext cx="1562472" cy="424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Limenitis</a:t>
            </a:r>
            <a:r>
              <a:rPr lang="en-US" sz="1400" dirty="0"/>
              <a:t> </a:t>
            </a:r>
            <a:r>
              <a:rPr lang="en-US" sz="1400" dirty="0" err="1">
                <a:solidFill>
                  <a:schemeClr val="tx1"/>
                </a:solidFill>
              </a:rPr>
              <a:t>reducta</a:t>
            </a:r>
            <a:endParaRPr lang="ru-RU" sz="1400" dirty="0">
              <a:solidFill>
                <a:schemeClr val="tx1"/>
              </a:solidFill>
            </a:endParaRPr>
          </a:p>
        </p:txBody>
      </p:sp>
      <p:sp>
        <p:nvSpPr>
          <p:cNvPr id="3" name="Прямоугольник 2"/>
          <p:cNvSpPr/>
          <p:nvPr/>
        </p:nvSpPr>
        <p:spPr>
          <a:xfrm>
            <a:off x="1528823" y="6329864"/>
            <a:ext cx="2282552" cy="528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Minois</a:t>
            </a:r>
            <a:r>
              <a:rPr lang="en-US" dirty="0"/>
              <a:t> </a:t>
            </a:r>
            <a:r>
              <a:rPr lang="en-US" dirty="0" err="1">
                <a:solidFill>
                  <a:schemeClr val="tx1"/>
                </a:solidFill>
              </a:rPr>
              <a:t>dryas</a:t>
            </a:r>
            <a:endParaRPr lang="ru-RU" dirty="0">
              <a:solidFill>
                <a:schemeClr val="tx1"/>
              </a:solidFill>
            </a:endParaRPr>
          </a:p>
        </p:txBody>
      </p:sp>
      <p:sp>
        <p:nvSpPr>
          <p:cNvPr id="4" name="Прямоугольник 3"/>
          <p:cNvSpPr/>
          <p:nvPr/>
        </p:nvSpPr>
        <p:spPr>
          <a:xfrm>
            <a:off x="6955088" y="6329865"/>
            <a:ext cx="2195736" cy="358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Thetidia</a:t>
            </a:r>
            <a:r>
              <a:rPr lang="en-US" sz="1400" dirty="0"/>
              <a:t> </a:t>
            </a:r>
            <a:r>
              <a:rPr lang="en-US" sz="1400" dirty="0" err="1">
                <a:solidFill>
                  <a:schemeClr val="tx1"/>
                </a:solidFill>
              </a:rPr>
              <a:t>smaragdaria</a:t>
            </a:r>
            <a:endParaRPr lang="ru-RU" sz="1400" dirty="0">
              <a:solidFill>
                <a:schemeClr val="tx1"/>
              </a:solidFill>
            </a:endParaRPr>
          </a:p>
        </p:txBody>
      </p:sp>
      <p:sp>
        <p:nvSpPr>
          <p:cNvPr id="12" name="Прямоугольник 11"/>
          <p:cNvSpPr/>
          <p:nvPr/>
        </p:nvSpPr>
        <p:spPr>
          <a:xfrm>
            <a:off x="2267744" y="2852936"/>
            <a:ext cx="1490464" cy="6022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Antocharis</a:t>
            </a:r>
            <a:r>
              <a:rPr lang="en-US" sz="1400" dirty="0">
                <a:solidFill>
                  <a:schemeClr val="tx1"/>
                </a:solidFill>
              </a:rPr>
              <a:t> </a:t>
            </a:r>
            <a:r>
              <a:rPr lang="en-US" sz="1400" dirty="0" err="1">
                <a:solidFill>
                  <a:schemeClr val="tx1"/>
                </a:solidFill>
              </a:rPr>
              <a:t>cardamines</a:t>
            </a:r>
            <a:endParaRPr lang="ru-RU" sz="1400" dirty="0">
              <a:solidFill>
                <a:schemeClr val="tx1"/>
              </a:solidFill>
            </a:endParaRPr>
          </a:p>
        </p:txBody>
      </p:sp>
    </p:spTree>
    <p:extLst>
      <p:ext uri="{BB962C8B-B14F-4D97-AF65-F5344CB8AC3E}">
        <p14:creationId xmlns:p14="http://schemas.microsoft.com/office/powerpoint/2010/main" val="151982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Users\irina\Desktop\Новая папка\therdtyym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6632"/>
            <a:ext cx="3024336" cy="3024336"/>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Users\irina\Desktop\Новая папка\Thetidia smaragdaria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9392" y="260648"/>
            <a:ext cx="365760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sers\irina\Desktop\Новая папка\t12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3302610"/>
            <a:ext cx="3168352" cy="3168352"/>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Users\irina\Desktop\Новая папка\Polyommatus-icarus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6606" y="3140968"/>
            <a:ext cx="4476420" cy="3357315"/>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724128" y="2420888"/>
            <a:ext cx="2210544" cy="4779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Thetidia</a:t>
            </a:r>
            <a:r>
              <a:rPr lang="en-US" dirty="0">
                <a:solidFill>
                  <a:schemeClr val="tx1"/>
                </a:solidFill>
              </a:rPr>
              <a:t> </a:t>
            </a:r>
            <a:r>
              <a:rPr lang="en-US" dirty="0" err="1">
                <a:solidFill>
                  <a:schemeClr val="tx1"/>
                </a:solidFill>
              </a:rPr>
              <a:t>smaragdaria</a:t>
            </a:r>
            <a:endParaRPr lang="ru-RU" dirty="0">
              <a:solidFill>
                <a:schemeClr val="tx1"/>
              </a:solidFill>
            </a:endParaRPr>
          </a:p>
        </p:txBody>
      </p:sp>
      <p:sp>
        <p:nvSpPr>
          <p:cNvPr id="3" name="Прямоугольник 2"/>
          <p:cNvSpPr/>
          <p:nvPr/>
        </p:nvSpPr>
        <p:spPr>
          <a:xfrm>
            <a:off x="1403648" y="2659844"/>
            <a:ext cx="1994520" cy="4811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Parnassius</a:t>
            </a:r>
            <a:r>
              <a:rPr lang="en-US" dirty="0"/>
              <a:t> </a:t>
            </a:r>
            <a:r>
              <a:rPr lang="en-US" dirty="0" err="1">
                <a:solidFill>
                  <a:schemeClr val="tx1"/>
                </a:solidFill>
              </a:rPr>
              <a:t>apollo</a:t>
            </a:r>
            <a:endParaRPr lang="ru-RU" dirty="0">
              <a:solidFill>
                <a:schemeClr val="tx1"/>
              </a:solidFill>
            </a:endParaRPr>
          </a:p>
        </p:txBody>
      </p:sp>
      <p:sp>
        <p:nvSpPr>
          <p:cNvPr id="4" name="Прямоугольник 3"/>
          <p:cNvSpPr/>
          <p:nvPr/>
        </p:nvSpPr>
        <p:spPr>
          <a:xfrm>
            <a:off x="1619672" y="5949280"/>
            <a:ext cx="1778496" cy="549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Issoria</a:t>
            </a:r>
            <a:r>
              <a:rPr lang="en-US" dirty="0">
                <a:solidFill>
                  <a:schemeClr val="tx1"/>
                </a:solidFill>
              </a:rPr>
              <a:t> </a:t>
            </a:r>
            <a:r>
              <a:rPr lang="en-US" dirty="0" err="1">
                <a:solidFill>
                  <a:schemeClr val="tx1"/>
                </a:solidFill>
              </a:rPr>
              <a:t>lathonia</a:t>
            </a:r>
            <a:endParaRPr lang="ru-RU" dirty="0">
              <a:solidFill>
                <a:schemeClr val="tx1"/>
              </a:solidFill>
            </a:endParaRPr>
          </a:p>
        </p:txBody>
      </p:sp>
      <p:sp>
        <p:nvSpPr>
          <p:cNvPr id="5" name="Прямоугольник 4"/>
          <p:cNvSpPr/>
          <p:nvPr/>
        </p:nvSpPr>
        <p:spPr>
          <a:xfrm>
            <a:off x="7236296" y="5949280"/>
            <a:ext cx="1612776" cy="549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Polyommatus</a:t>
            </a:r>
            <a:r>
              <a:rPr lang="en-US" sz="1400" dirty="0"/>
              <a:t> </a:t>
            </a:r>
            <a:r>
              <a:rPr lang="en-US" sz="1400" dirty="0" err="1">
                <a:solidFill>
                  <a:schemeClr val="tx1"/>
                </a:solidFill>
              </a:rPr>
              <a:t>icarus</a:t>
            </a:r>
            <a:endParaRPr lang="ru-RU" sz="1400" dirty="0">
              <a:solidFill>
                <a:schemeClr val="tx1"/>
              </a:solidFill>
            </a:endParaRPr>
          </a:p>
        </p:txBody>
      </p:sp>
    </p:spTree>
    <p:extLst>
      <p:ext uri="{BB962C8B-B14F-4D97-AF65-F5344CB8AC3E}">
        <p14:creationId xmlns:p14="http://schemas.microsoft.com/office/powerpoint/2010/main" val="42472313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Users\irina\Desktop\Новая папка\f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68215"/>
            <a:ext cx="3433589" cy="343358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Users\irina\Desktop\Новая папка\f201507295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003" y="188640"/>
            <a:ext cx="4718174" cy="353863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d:\Users\irina\Desktop\Новая папка\Glaucopsyche alexi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618" y="3727271"/>
            <a:ext cx="3525507" cy="290373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d:\Users\irina\Desktop\Новая папка\Lycaena dispa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6055" y="3881694"/>
            <a:ext cx="2823906" cy="282390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162346" y="6173807"/>
            <a:ext cx="2641501"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tx1"/>
                </a:solidFill>
              </a:rPr>
              <a:t>Glaucopsyche</a:t>
            </a:r>
            <a:r>
              <a:rPr lang="en-US" sz="1400" dirty="0">
                <a:solidFill>
                  <a:schemeClr val="tx1"/>
                </a:solidFill>
              </a:rPr>
              <a:t> </a:t>
            </a:r>
            <a:r>
              <a:rPr lang="en-US" sz="1400" dirty="0" err="1">
                <a:solidFill>
                  <a:schemeClr val="tx1"/>
                </a:solidFill>
              </a:rPr>
              <a:t>alexis</a:t>
            </a:r>
            <a:endParaRPr lang="ru-RU" sz="1400" dirty="0">
              <a:solidFill>
                <a:schemeClr val="tx1"/>
              </a:solidFill>
            </a:endParaRPr>
          </a:p>
        </p:txBody>
      </p:sp>
      <p:sp>
        <p:nvSpPr>
          <p:cNvPr id="3" name="Прямоугольник 2"/>
          <p:cNvSpPr/>
          <p:nvPr/>
        </p:nvSpPr>
        <p:spPr>
          <a:xfrm>
            <a:off x="6766090" y="6173807"/>
            <a:ext cx="1982374" cy="5317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Lycaena</a:t>
            </a:r>
            <a:r>
              <a:rPr lang="en-US" sz="1600" dirty="0"/>
              <a:t> </a:t>
            </a:r>
            <a:r>
              <a:rPr lang="en-US" sz="1600" dirty="0" err="1">
                <a:solidFill>
                  <a:schemeClr val="tx1"/>
                </a:solidFill>
              </a:rPr>
              <a:t>dispar</a:t>
            </a:r>
            <a:endParaRPr lang="ru-RU" sz="1600" dirty="0">
              <a:solidFill>
                <a:schemeClr val="tx1"/>
              </a:solidFill>
            </a:endParaRPr>
          </a:p>
        </p:txBody>
      </p:sp>
      <p:sp>
        <p:nvSpPr>
          <p:cNvPr id="4" name="Прямоугольник 3"/>
          <p:cNvSpPr/>
          <p:nvPr/>
        </p:nvSpPr>
        <p:spPr>
          <a:xfrm>
            <a:off x="1876399" y="209253"/>
            <a:ext cx="1922512" cy="524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Chazara</a:t>
            </a:r>
            <a:r>
              <a:rPr lang="en-US" dirty="0"/>
              <a:t> </a:t>
            </a:r>
            <a:r>
              <a:rPr lang="en-US" dirty="0" err="1">
                <a:solidFill>
                  <a:schemeClr val="tx1"/>
                </a:solidFill>
              </a:rPr>
              <a:t>briseis</a:t>
            </a:r>
            <a:endParaRPr lang="ru-RU" dirty="0">
              <a:solidFill>
                <a:schemeClr val="tx1"/>
              </a:solidFill>
            </a:endParaRPr>
          </a:p>
        </p:txBody>
      </p:sp>
      <p:sp>
        <p:nvSpPr>
          <p:cNvPr id="5" name="Прямоугольник 4"/>
          <p:cNvSpPr/>
          <p:nvPr/>
        </p:nvSpPr>
        <p:spPr>
          <a:xfrm>
            <a:off x="6766090" y="175345"/>
            <a:ext cx="2267743" cy="5142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rPr>
              <a:t>Aglais</a:t>
            </a:r>
            <a:r>
              <a:rPr lang="en-US" dirty="0"/>
              <a:t> </a:t>
            </a:r>
            <a:r>
              <a:rPr lang="en-US" dirty="0" err="1">
                <a:solidFill>
                  <a:schemeClr val="tx1"/>
                </a:solidFill>
              </a:rPr>
              <a:t>urticae</a:t>
            </a:r>
            <a:endParaRPr lang="ru-RU" dirty="0">
              <a:solidFill>
                <a:schemeClr val="tx1"/>
              </a:solidFill>
            </a:endParaRPr>
          </a:p>
        </p:txBody>
      </p:sp>
    </p:spTree>
    <p:extLst>
      <p:ext uri="{BB962C8B-B14F-4D97-AF65-F5344CB8AC3E}">
        <p14:creationId xmlns:p14="http://schemas.microsoft.com/office/powerpoint/2010/main" val="3799004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Users\irina\Desktop\Новая папка\2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106" y="188640"/>
            <a:ext cx="3162266" cy="316226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d:\Users\irina\Desktop\Новая папка\Celastrina-argiol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04664"/>
            <a:ext cx="4029472" cy="302210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79712" y="2924944"/>
            <a:ext cx="1418456" cy="4259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solidFill>
                  <a:schemeClr val="tx1"/>
                </a:solidFill>
              </a:rPr>
              <a:t>Agrynnis</a:t>
            </a:r>
            <a:r>
              <a:rPr lang="en-US" sz="1200" dirty="0"/>
              <a:t> </a:t>
            </a:r>
            <a:r>
              <a:rPr lang="en-US" sz="1200" dirty="0" err="1">
                <a:solidFill>
                  <a:schemeClr val="tx1"/>
                </a:solidFill>
              </a:rPr>
              <a:t>paphia</a:t>
            </a:r>
            <a:endParaRPr lang="ru-RU" sz="1200" dirty="0">
              <a:solidFill>
                <a:schemeClr val="tx1"/>
              </a:solidFill>
            </a:endParaRPr>
          </a:p>
        </p:txBody>
      </p:sp>
      <p:pic>
        <p:nvPicPr>
          <p:cNvPr id="5122" name="Picture 2" descr="d:\Users\irina\Desktop\thum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230" y="3552850"/>
            <a:ext cx="3223170" cy="322317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7236296" y="6237312"/>
            <a:ext cx="1562472" cy="538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Vanessa </a:t>
            </a:r>
            <a:r>
              <a:rPr lang="en-US" sz="1400" dirty="0" err="1">
                <a:solidFill>
                  <a:schemeClr val="tx1"/>
                </a:solidFill>
              </a:rPr>
              <a:t>atlanta</a:t>
            </a:r>
            <a:endParaRPr lang="ru-RU" sz="1400" dirty="0">
              <a:solidFill>
                <a:schemeClr val="tx1"/>
              </a:solidFill>
            </a:endParaRPr>
          </a:p>
        </p:txBody>
      </p:sp>
      <p:pic>
        <p:nvPicPr>
          <p:cNvPr id="5123" name="Picture 3" descr="d:\Users\irina\Desktop\thum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752750"/>
            <a:ext cx="3024336" cy="3024336"/>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2411760" y="6237312"/>
            <a:ext cx="2199692" cy="5387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Amata</a:t>
            </a:r>
            <a:r>
              <a:rPr lang="en-US" sz="1600" dirty="0"/>
              <a:t> </a:t>
            </a:r>
            <a:r>
              <a:rPr lang="en-US" sz="1600" dirty="0" err="1">
                <a:solidFill>
                  <a:schemeClr val="tx1"/>
                </a:solidFill>
              </a:rPr>
              <a:t>nigricornis</a:t>
            </a:r>
            <a:endParaRPr lang="ru-RU" sz="1600" dirty="0">
              <a:solidFill>
                <a:schemeClr val="tx1"/>
              </a:solidFill>
            </a:endParaRPr>
          </a:p>
        </p:txBody>
      </p:sp>
      <p:sp>
        <p:nvSpPr>
          <p:cNvPr id="5" name="Прямоугольник 4"/>
          <p:cNvSpPr/>
          <p:nvPr/>
        </p:nvSpPr>
        <p:spPr>
          <a:xfrm>
            <a:off x="6372200" y="2924944"/>
            <a:ext cx="1869232" cy="5018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chemeClr val="tx1"/>
                </a:solidFill>
              </a:rPr>
              <a:t>Celastrina</a:t>
            </a:r>
            <a:r>
              <a:rPr lang="en-US" sz="1600" dirty="0">
                <a:solidFill>
                  <a:schemeClr val="tx1"/>
                </a:solidFill>
              </a:rPr>
              <a:t> </a:t>
            </a:r>
            <a:r>
              <a:rPr lang="en-US" sz="1600" dirty="0" err="1">
                <a:solidFill>
                  <a:schemeClr val="tx1"/>
                </a:solidFill>
              </a:rPr>
              <a:t>argiolus</a:t>
            </a:r>
            <a:endParaRPr lang="ru-RU" sz="1600" dirty="0">
              <a:solidFill>
                <a:schemeClr val="tx1"/>
              </a:solidFill>
            </a:endParaRPr>
          </a:p>
        </p:txBody>
      </p:sp>
    </p:spTree>
    <p:extLst>
      <p:ext uri="{BB962C8B-B14F-4D97-AF65-F5344CB8AC3E}">
        <p14:creationId xmlns:p14="http://schemas.microsoft.com/office/powerpoint/2010/main" val="3558040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image_2kOgCi0kncaYd8vEuqq55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24744"/>
            <a:ext cx="8352928" cy="563468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1047749" y="116632"/>
            <a:ext cx="7125113" cy="936104"/>
          </a:xfrm>
        </p:spPr>
        <p:txBody>
          <a:bodyPr/>
          <a:lstStyle/>
          <a:p>
            <a:r>
              <a:rPr lang="ka-GE" sz="2400" dirty="0" smtClean="0"/>
              <a:t>პალეონტოლოგიური, ჩრჩილის მსგავსი პეპელა</a:t>
            </a:r>
            <a:endParaRPr lang="ru-RU" sz="2400" dirty="0"/>
          </a:p>
        </p:txBody>
      </p:sp>
    </p:spTree>
    <p:extLst>
      <p:ext uri="{BB962C8B-B14F-4D97-AF65-F5344CB8AC3E}">
        <p14:creationId xmlns:p14="http://schemas.microsoft.com/office/powerpoint/2010/main" val="10525173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Users\irina\Desktop\ჟოლოს ცისფერ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2656"/>
            <a:ext cx="4392488" cy="313565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18556" y="2819983"/>
            <a:ext cx="2653444" cy="6153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ჟოლოს ცისფერა</a:t>
            </a:r>
            <a:endParaRPr lang="ru-RU" dirty="0">
              <a:solidFill>
                <a:schemeClr val="tx1"/>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7360" y="263743"/>
            <a:ext cx="3956640" cy="3273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7380312" y="2924944"/>
            <a:ext cx="1656184" cy="5104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კომბოსტოს</a:t>
            </a:r>
            <a:r>
              <a:rPr lang="ka-GE" dirty="0" smtClean="0"/>
              <a:t> </a:t>
            </a:r>
            <a:r>
              <a:rPr lang="ka-GE" dirty="0">
                <a:solidFill>
                  <a:schemeClr val="tx1"/>
                </a:solidFill>
              </a:rPr>
              <a:t>თ</a:t>
            </a:r>
            <a:r>
              <a:rPr lang="ka-GE" dirty="0" smtClean="0">
                <a:solidFill>
                  <a:schemeClr val="tx1"/>
                </a:solidFill>
              </a:rPr>
              <a:t>ეთრულა</a:t>
            </a:r>
            <a:endParaRPr lang="ru-RU" dirty="0">
              <a:solidFill>
                <a:schemeClr val="tx1"/>
              </a:solidFill>
            </a:endParaRPr>
          </a:p>
        </p:txBody>
      </p:sp>
      <p:pic>
        <p:nvPicPr>
          <p:cNvPr id="1026" name="Picture 2" descr="d:\Users\irina\Desktop\ამერიკული პეპელა.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077072"/>
            <a:ext cx="4104456" cy="240029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572000" y="5013176"/>
            <a:ext cx="3744416" cy="1178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dirty="0" smtClean="0">
                <a:solidFill>
                  <a:schemeClr val="tx1"/>
                </a:solidFill>
              </a:rPr>
              <a:t>ამერიკული თეთრი პეპელა, ჩვენში მიგრანტი სახეობაა,</a:t>
            </a:r>
          </a:p>
          <a:p>
            <a:pPr algn="ctr"/>
            <a:r>
              <a:rPr lang="ka-GE" sz="2000" dirty="0" smtClean="0">
                <a:solidFill>
                  <a:schemeClr val="tx1"/>
                </a:solidFill>
              </a:rPr>
              <a:t>მავნებელია</a:t>
            </a:r>
            <a:endParaRPr lang="ru-RU" sz="2000" dirty="0">
              <a:solidFill>
                <a:schemeClr val="tx1"/>
              </a:solidFill>
            </a:endParaRPr>
          </a:p>
        </p:txBody>
      </p:sp>
    </p:spTree>
    <p:extLst>
      <p:ext uri="{BB962C8B-B14F-4D97-AF65-F5344CB8AC3E}">
        <p14:creationId xmlns:p14="http://schemas.microsoft.com/office/powerpoint/2010/main" val="16389549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4294967295"/>
          </p:nvPr>
        </p:nvSpPr>
        <p:spPr>
          <a:xfrm>
            <a:off x="395536" y="260350"/>
            <a:ext cx="8424936" cy="5904954"/>
          </a:xfrm>
          <a:ln/>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ka-GE" sz="3600" dirty="0" smtClean="0"/>
              <a:t>     </a:t>
            </a:r>
            <a:r>
              <a:rPr lang="ka-GE" sz="3600" dirty="0" smtClean="0">
                <a:solidFill>
                  <a:schemeClr val="tx1"/>
                </a:solidFill>
              </a:rPr>
              <a:t>ხარიტონ </a:t>
            </a:r>
            <a:r>
              <a:rPr lang="ka-GE" sz="3600" dirty="0">
                <a:solidFill>
                  <a:schemeClr val="tx1"/>
                </a:solidFill>
              </a:rPr>
              <a:t>ახვლედიანის სახელობის მუზეუმის ბუნების ექსპოზიციაში ნაჩვენებია პეპლების </a:t>
            </a:r>
            <a:r>
              <a:rPr lang="ka-GE" sz="3600" dirty="0" smtClean="0">
                <a:solidFill>
                  <a:schemeClr val="tx1"/>
                </a:solidFill>
              </a:rPr>
              <a:t>კოლექცია. </a:t>
            </a:r>
          </a:p>
          <a:p>
            <a:pPr marL="0" indent="0">
              <a:buNone/>
            </a:pPr>
            <a:r>
              <a:rPr lang="en-US" sz="3600" dirty="0" smtClean="0">
                <a:solidFill>
                  <a:schemeClr val="tx1"/>
                </a:solidFill>
              </a:rPr>
              <a:t>    </a:t>
            </a:r>
            <a:r>
              <a:rPr lang="ka-GE" sz="3600" dirty="0" smtClean="0">
                <a:solidFill>
                  <a:schemeClr val="tx1"/>
                </a:solidFill>
              </a:rPr>
              <a:t>ასევე,</a:t>
            </a:r>
            <a:r>
              <a:rPr lang="en-US" sz="3600" dirty="0" smtClean="0">
                <a:solidFill>
                  <a:schemeClr val="tx1"/>
                </a:solidFill>
              </a:rPr>
              <a:t> </a:t>
            </a:r>
            <a:r>
              <a:rPr lang="ka-GE" sz="3600" dirty="0" smtClean="0">
                <a:solidFill>
                  <a:schemeClr val="tx1"/>
                </a:solidFill>
              </a:rPr>
              <a:t>ბუნების </a:t>
            </a:r>
            <a:r>
              <a:rPr lang="ka-GE" sz="3600" dirty="0">
                <a:solidFill>
                  <a:schemeClr val="tx1"/>
                </a:solidFill>
              </a:rPr>
              <a:t>ფონდში </a:t>
            </a:r>
            <a:endParaRPr lang="en-US" sz="3600" dirty="0" smtClean="0">
              <a:solidFill>
                <a:schemeClr val="tx1"/>
              </a:solidFill>
            </a:endParaRPr>
          </a:p>
          <a:p>
            <a:pPr marL="0" indent="0">
              <a:buNone/>
            </a:pPr>
            <a:r>
              <a:rPr lang="ka-GE" sz="3600" dirty="0" smtClean="0">
                <a:solidFill>
                  <a:schemeClr val="tx1"/>
                </a:solidFill>
              </a:rPr>
              <a:t>დაცულია პეპლების საინტერესო ეგზემპლიარები, რომელთა სახეობები ახლახან დადგინდა. მათ </a:t>
            </a:r>
            <a:r>
              <a:rPr lang="ka-GE" sz="3600" dirty="0">
                <a:solidFill>
                  <a:schemeClr val="tx1"/>
                </a:solidFill>
              </a:rPr>
              <a:t>დიდი მნიშვნელობა </a:t>
            </a:r>
            <a:r>
              <a:rPr lang="ka-GE" sz="3600" dirty="0" smtClean="0">
                <a:solidFill>
                  <a:schemeClr val="tx1"/>
                </a:solidFill>
              </a:rPr>
              <a:t>აქვს კავკასიის ფაუნის გასაცნობად. </a:t>
            </a:r>
            <a:endParaRPr lang="ru-RU" sz="3600" dirty="0">
              <a:solidFill>
                <a:schemeClr val="tx1"/>
              </a:solidFill>
            </a:endParaRPr>
          </a:p>
        </p:txBody>
      </p:sp>
    </p:spTree>
    <p:extLst>
      <p:ext uri="{BB962C8B-B14F-4D97-AF65-F5344CB8AC3E}">
        <p14:creationId xmlns:p14="http://schemas.microsoft.com/office/powerpoint/2010/main" val="17617238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5" y="116633"/>
            <a:ext cx="6264696" cy="936103"/>
          </a:xfrm>
        </p:spPr>
        <p:style>
          <a:lnRef idx="2">
            <a:schemeClr val="dk1"/>
          </a:lnRef>
          <a:fillRef idx="1">
            <a:schemeClr val="lt1"/>
          </a:fillRef>
          <a:effectRef idx="0">
            <a:schemeClr val="dk1"/>
          </a:effectRef>
          <a:fontRef idx="minor">
            <a:schemeClr val="dk1"/>
          </a:fontRef>
        </p:style>
        <p:txBody>
          <a:bodyPr/>
          <a:lstStyle/>
          <a:p>
            <a:r>
              <a:rPr lang="en-US" sz="1800" dirty="0" smtClean="0"/>
              <a:t/>
            </a:r>
            <a:br>
              <a:rPr lang="en-US" sz="1800" dirty="0" smtClean="0"/>
            </a:br>
            <a:r>
              <a:rPr lang="en-US" sz="2400" dirty="0" err="1" smtClean="0"/>
              <a:t>Rothschildia</a:t>
            </a:r>
            <a:r>
              <a:rPr lang="en-US" sz="2400" dirty="0" smtClean="0"/>
              <a:t> </a:t>
            </a:r>
            <a:r>
              <a:rPr lang="en-US" sz="2400" dirty="0" err="1" smtClean="0"/>
              <a:t>forbesi</a:t>
            </a:r>
            <a:r>
              <a:rPr lang="en-US" sz="2400" dirty="0" smtClean="0"/>
              <a:t> (</a:t>
            </a:r>
            <a:r>
              <a:rPr lang="en-US" sz="2400" dirty="0" err="1" smtClean="0"/>
              <a:t>Bengamin</a:t>
            </a:r>
            <a:r>
              <a:rPr lang="en-US" sz="2400" dirty="0" smtClean="0"/>
              <a:t>, 1934)</a:t>
            </a:r>
            <a:endParaRPr lang="ru-RU" sz="2400" dirty="0"/>
          </a:p>
        </p:txBody>
      </p:sp>
      <p:sp>
        <p:nvSpPr>
          <p:cNvPr id="3" name="Объект 2"/>
          <p:cNvSpPr>
            <a:spLocks noGrp="1"/>
          </p:cNvSpPr>
          <p:nvPr>
            <p:ph idx="1"/>
          </p:nvPr>
        </p:nvSpPr>
        <p:spPr/>
        <p:txBody>
          <a:bodyPr/>
          <a:lstStyle/>
          <a:p>
            <a:endParaRPr lang="ru-RU"/>
          </a:p>
        </p:txBody>
      </p:sp>
      <p:pic>
        <p:nvPicPr>
          <p:cNvPr id="2050" name="Picture 2" descr="d:\Users\irina\Desktop\ჩვენი პეპლები\4. Rothschildia forbesi  (Bengamin, 19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24744"/>
            <a:ext cx="8650980" cy="5552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7803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260648"/>
            <a:ext cx="7125113" cy="720080"/>
          </a:xfrm>
        </p:spPr>
        <p:style>
          <a:lnRef idx="2">
            <a:schemeClr val="dk1"/>
          </a:lnRef>
          <a:fillRef idx="1">
            <a:schemeClr val="lt1"/>
          </a:fillRef>
          <a:effectRef idx="0">
            <a:schemeClr val="dk1"/>
          </a:effectRef>
          <a:fontRef idx="minor">
            <a:schemeClr val="dk1"/>
          </a:fontRef>
        </p:style>
        <p:txBody>
          <a:bodyPr/>
          <a:lstStyle/>
          <a:p>
            <a:r>
              <a:rPr lang="en-US" sz="2800" dirty="0" smtClean="0"/>
              <a:t> </a:t>
            </a:r>
            <a:r>
              <a:rPr lang="en-US" sz="2800" dirty="0" err="1"/>
              <a:t>Ascelapha</a:t>
            </a:r>
            <a:r>
              <a:rPr lang="en-US" sz="2800" dirty="0"/>
              <a:t> </a:t>
            </a:r>
            <a:r>
              <a:rPr lang="en-US" sz="2800" dirty="0" err="1"/>
              <a:t>odorata</a:t>
            </a:r>
            <a:r>
              <a:rPr lang="en-US" sz="2800" dirty="0"/>
              <a:t> (Linnaeus, 1758)</a:t>
            </a:r>
            <a:endParaRPr lang="ru-RU" sz="2800" dirty="0"/>
          </a:p>
        </p:txBody>
      </p:sp>
      <p:sp>
        <p:nvSpPr>
          <p:cNvPr id="3" name="Объект 2"/>
          <p:cNvSpPr>
            <a:spLocks noGrp="1"/>
          </p:cNvSpPr>
          <p:nvPr>
            <p:ph idx="1"/>
          </p:nvPr>
        </p:nvSpPr>
        <p:spPr/>
        <p:txBody>
          <a:bodyPr/>
          <a:lstStyle/>
          <a:p>
            <a:endParaRPr lang="ru-RU"/>
          </a:p>
        </p:txBody>
      </p:sp>
      <p:pic>
        <p:nvPicPr>
          <p:cNvPr id="3074" name="Picture 2" descr="d:\Users\irina\Desktop\ჩვენი პეპლები\2. Ascelapha odorata (Linnaeus, 17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76738"/>
            <a:ext cx="8496944" cy="5664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43621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260648"/>
            <a:ext cx="7125113" cy="792088"/>
          </a:xfrm>
        </p:spPr>
        <p:style>
          <a:lnRef idx="2">
            <a:schemeClr val="dk1"/>
          </a:lnRef>
          <a:fillRef idx="1">
            <a:schemeClr val="lt1"/>
          </a:fillRef>
          <a:effectRef idx="0">
            <a:schemeClr val="dk1"/>
          </a:effectRef>
          <a:fontRef idx="minor">
            <a:schemeClr val="dk1"/>
          </a:fontRef>
        </p:style>
        <p:txBody>
          <a:bodyPr/>
          <a:lstStyle/>
          <a:p>
            <a:r>
              <a:rPr lang="fi-FI" dirty="0" smtClean="0"/>
              <a:t> </a:t>
            </a:r>
            <a:r>
              <a:rPr lang="fi-FI" sz="2800" dirty="0"/>
              <a:t>Ascelapha odorata  (Llinnaeus, 1758)</a:t>
            </a:r>
            <a:endParaRPr lang="ru-RU" sz="2800" dirty="0"/>
          </a:p>
        </p:txBody>
      </p:sp>
      <p:sp>
        <p:nvSpPr>
          <p:cNvPr id="3" name="Объект 2"/>
          <p:cNvSpPr>
            <a:spLocks noGrp="1"/>
          </p:cNvSpPr>
          <p:nvPr>
            <p:ph idx="1"/>
          </p:nvPr>
        </p:nvSpPr>
        <p:spPr/>
        <p:txBody>
          <a:bodyPr/>
          <a:lstStyle/>
          <a:p>
            <a:endParaRPr lang="ru-RU" dirty="0"/>
          </a:p>
        </p:txBody>
      </p:sp>
      <p:pic>
        <p:nvPicPr>
          <p:cNvPr id="4098" name="Picture 2" descr="d:\Users\irina\Desktop\ჩვენი პეპლები\3. Ascelapha odorata  (Llinnaeus, 17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299074"/>
            <a:ext cx="8889542" cy="55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0652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Объект 14"/>
          <p:cNvSpPr>
            <a:spLocks noGrp="1"/>
          </p:cNvSpPr>
          <p:nvPr>
            <p:ph sz="half" idx="4294967295"/>
          </p:nvPr>
        </p:nvSpPr>
        <p:spPr>
          <a:xfrm>
            <a:off x="0" y="1809750"/>
            <a:ext cx="3471863" cy="4051300"/>
          </a:xfrm>
        </p:spPr>
        <p:txBody>
          <a:bodyPr/>
          <a:lstStyle/>
          <a:p>
            <a:r>
              <a:rPr lang="en-US" dirty="0" smtClean="0"/>
              <a:t> </a:t>
            </a:r>
            <a:endParaRPr lang="ru-RU" dirty="0"/>
          </a:p>
        </p:txBody>
      </p:sp>
      <p:pic>
        <p:nvPicPr>
          <p:cNvPr id="5123" name="Picture 3" descr="d:\Users\irina\Desktop\ჩვენი პეპლები\1.  Odonestis pruni  (Llinnaeus, 17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83697"/>
            <a:ext cx="5234419" cy="36689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Users\irina\Desktop\ჩვენი პეპლები\5. Arctia caja (linnaeus, 1758) -დათუნელა კაია.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1825361"/>
            <a:ext cx="5400600" cy="3727651"/>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56759" y="332656"/>
            <a:ext cx="4176464" cy="13235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a-GE" dirty="0" smtClean="0">
                <a:solidFill>
                  <a:schemeClr val="tx1"/>
                </a:solidFill>
              </a:rPr>
              <a:t>ქლიავის პარკმხვევია</a:t>
            </a:r>
            <a:br>
              <a:rPr lang="ka-GE" dirty="0" smtClean="0">
                <a:solidFill>
                  <a:schemeClr val="tx1"/>
                </a:solidFill>
              </a:rPr>
            </a:br>
            <a:r>
              <a:rPr lang="ka-GE" dirty="0" smtClean="0">
                <a:solidFill>
                  <a:schemeClr val="tx1"/>
                </a:solidFill>
              </a:rPr>
              <a:t> </a:t>
            </a:r>
            <a:r>
              <a:rPr lang="en-US" dirty="0" err="1" smtClean="0">
                <a:solidFill>
                  <a:schemeClr val="tx1"/>
                </a:solidFill>
              </a:rPr>
              <a:t>Odonestis</a:t>
            </a:r>
            <a:r>
              <a:rPr lang="en-US" dirty="0" smtClean="0">
                <a:solidFill>
                  <a:schemeClr val="tx1"/>
                </a:solidFill>
              </a:rPr>
              <a:t> </a:t>
            </a:r>
            <a:r>
              <a:rPr lang="en-US" dirty="0" err="1" smtClean="0">
                <a:solidFill>
                  <a:schemeClr val="tx1"/>
                </a:solidFill>
              </a:rPr>
              <a:t>pruni</a:t>
            </a:r>
            <a:endParaRPr lang="ka-GE" dirty="0" smtClean="0">
              <a:solidFill>
                <a:schemeClr val="tx1"/>
              </a:solidFill>
            </a:endParaRPr>
          </a:p>
          <a:p>
            <a:pPr algn="ctr"/>
            <a:r>
              <a:rPr lang="ka-GE" sz="1600" dirty="0" smtClean="0">
                <a:solidFill>
                  <a:schemeClr val="tx1"/>
                </a:solidFill>
              </a:rPr>
              <a:t>(</a:t>
            </a:r>
            <a:r>
              <a:rPr lang="en-US" sz="1600" dirty="0" smtClean="0">
                <a:solidFill>
                  <a:schemeClr val="tx1"/>
                </a:solidFill>
              </a:rPr>
              <a:t>Linnaeus, 1758)</a:t>
            </a:r>
            <a:endParaRPr lang="ru-RU" sz="1600" dirty="0">
              <a:solidFill>
                <a:schemeClr val="tx1"/>
              </a:solidFill>
            </a:endParaRPr>
          </a:p>
        </p:txBody>
      </p:sp>
      <p:sp>
        <p:nvSpPr>
          <p:cNvPr id="5" name="Прямоугольник 4"/>
          <p:cNvSpPr/>
          <p:nvPr/>
        </p:nvSpPr>
        <p:spPr>
          <a:xfrm>
            <a:off x="4860032" y="404664"/>
            <a:ext cx="4104456" cy="125152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a-GE" dirty="0">
                <a:solidFill>
                  <a:schemeClr val="tx1"/>
                </a:solidFill>
              </a:rPr>
              <a:t>დათუნელა კაია   </a:t>
            </a:r>
            <a:r>
              <a:rPr lang="en-US" dirty="0" err="1">
                <a:solidFill>
                  <a:schemeClr val="tx1"/>
                </a:solidFill>
              </a:rPr>
              <a:t>Arctia</a:t>
            </a:r>
            <a:r>
              <a:rPr lang="en-US" dirty="0">
                <a:solidFill>
                  <a:schemeClr val="tx1"/>
                </a:solidFill>
              </a:rPr>
              <a:t> </a:t>
            </a:r>
            <a:r>
              <a:rPr lang="en-US" dirty="0" err="1">
                <a:solidFill>
                  <a:schemeClr val="tx1"/>
                </a:solidFill>
              </a:rPr>
              <a:t>caja</a:t>
            </a:r>
            <a:r>
              <a:rPr lang="en-US" dirty="0">
                <a:solidFill>
                  <a:schemeClr val="tx1"/>
                </a:solidFill>
              </a:rPr>
              <a:t> </a:t>
            </a:r>
            <a:br>
              <a:rPr lang="en-US" dirty="0">
                <a:solidFill>
                  <a:schemeClr val="tx1"/>
                </a:solidFill>
              </a:rPr>
            </a:br>
            <a:r>
              <a:rPr lang="en-US" dirty="0">
                <a:solidFill>
                  <a:schemeClr val="tx1"/>
                </a:solidFill>
              </a:rPr>
              <a:t>                                                                             </a:t>
            </a:r>
            <a:r>
              <a:rPr lang="en-US" sz="1600" dirty="0">
                <a:solidFill>
                  <a:schemeClr val="tx1"/>
                </a:solidFill>
              </a:rPr>
              <a:t>(Linnaeus, 1758) </a:t>
            </a:r>
            <a:endParaRPr lang="ru-RU" sz="1600" dirty="0">
              <a:solidFill>
                <a:schemeClr val="tx1"/>
              </a:solidFill>
            </a:endParaRPr>
          </a:p>
        </p:txBody>
      </p:sp>
    </p:spTree>
    <p:extLst>
      <p:ext uri="{BB962C8B-B14F-4D97-AF65-F5344CB8AC3E}">
        <p14:creationId xmlns:p14="http://schemas.microsoft.com/office/powerpoint/2010/main" val="23719066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პეპლები\ჩვენი მუზეუმის პეპლები\DSC_17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4006709"/>
            <a:ext cx="4651259" cy="26187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irina\Desktop\პეპლები\ჩვენი მუზეუმის პეპლები\DSC_17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3875" y="-27384"/>
            <a:ext cx="2160240" cy="31536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sers\irina\Desktop\პეპლები\ჩვენი მუზეუმის პეპლები\DSC_16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59668" y="146918"/>
            <a:ext cx="1420386" cy="309303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d:\Users\irina\Desktop\პეპლები\ჩვენი მუზეუმის პეპლები\DSC_165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138" y="1550168"/>
            <a:ext cx="3956632" cy="26267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Users\irina\Desktop\პეპლები\ჩვენი მუზეუმის პეპლები\DSC_165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6891" y="4176944"/>
            <a:ext cx="3956632" cy="2278274"/>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6732240" y="6381328"/>
            <a:ext cx="2160240" cy="476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ფარშავანგთვალა</a:t>
            </a:r>
            <a:endParaRPr lang="ru-RU" dirty="0">
              <a:solidFill>
                <a:schemeClr val="tx1"/>
              </a:solidFill>
            </a:endParaRPr>
          </a:p>
        </p:txBody>
      </p:sp>
      <p:sp>
        <p:nvSpPr>
          <p:cNvPr id="11" name="Прямоугольник 10"/>
          <p:cNvSpPr/>
          <p:nvPr/>
        </p:nvSpPr>
        <p:spPr>
          <a:xfrm>
            <a:off x="7236296" y="3319472"/>
            <a:ext cx="1907703" cy="5415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smtClean="0">
                <a:solidFill>
                  <a:schemeClr val="tx1"/>
                </a:solidFill>
              </a:rPr>
              <a:t>ფარშავანგთვალას  პარკი</a:t>
            </a:r>
            <a:endParaRPr lang="ru-RU" sz="1600" dirty="0">
              <a:solidFill>
                <a:schemeClr val="tx1"/>
              </a:solidFill>
            </a:endParaRPr>
          </a:p>
        </p:txBody>
      </p:sp>
      <p:sp>
        <p:nvSpPr>
          <p:cNvPr id="12" name="Прямоугольник 11"/>
          <p:cNvSpPr/>
          <p:nvPr/>
        </p:nvSpPr>
        <p:spPr>
          <a:xfrm>
            <a:off x="1335088" y="6352062"/>
            <a:ext cx="2088231" cy="5059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smtClean="0">
                <a:solidFill>
                  <a:schemeClr val="tx1"/>
                </a:solidFill>
              </a:rPr>
              <a:t>ნარშავას ფრთაკუთხა</a:t>
            </a:r>
            <a:endParaRPr lang="ru-RU" sz="1600" dirty="0">
              <a:solidFill>
                <a:schemeClr val="tx1"/>
              </a:solidFill>
            </a:endParaRPr>
          </a:p>
        </p:txBody>
      </p:sp>
      <p:sp>
        <p:nvSpPr>
          <p:cNvPr id="13" name="Прямоугольник 12"/>
          <p:cNvSpPr/>
          <p:nvPr/>
        </p:nvSpPr>
        <p:spPr>
          <a:xfrm>
            <a:off x="2555776" y="3622308"/>
            <a:ext cx="169149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ადმირალი</a:t>
            </a:r>
            <a:endParaRPr lang="ru-RU" dirty="0">
              <a:solidFill>
                <a:schemeClr val="tx1"/>
              </a:solidFill>
            </a:endParaRPr>
          </a:p>
        </p:txBody>
      </p:sp>
      <p:sp>
        <p:nvSpPr>
          <p:cNvPr id="14" name="Прямоугольник 13"/>
          <p:cNvSpPr/>
          <p:nvPr/>
        </p:nvSpPr>
        <p:spPr>
          <a:xfrm>
            <a:off x="337138" y="146918"/>
            <a:ext cx="4150136" cy="10561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a-GE" sz="2400" dirty="0" smtClean="0">
                <a:solidFill>
                  <a:schemeClr val="tx1"/>
                </a:solidFill>
              </a:rPr>
              <a:t>ჩვენი ექსპოზიციის პეპლები</a:t>
            </a:r>
            <a:endParaRPr lang="ru-RU" sz="2400" dirty="0">
              <a:solidFill>
                <a:schemeClr val="tx1"/>
              </a:solidFill>
            </a:endParaRPr>
          </a:p>
        </p:txBody>
      </p:sp>
      <p:sp>
        <p:nvSpPr>
          <p:cNvPr id="16" name="Прямоугольник 15"/>
          <p:cNvSpPr/>
          <p:nvPr/>
        </p:nvSpPr>
        <p:spPr>
          <a:xfrm>
            <a:off x="4932040" y="3094176"/>
            <a:ext cx="2052075" cy="6228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smtClean="0">
                <a:solidFill>
                  <a:schemeClr val="tx1"/>
                </a:solidFill>
                <a:latin typeface="+mj-lt"/>
              </a:rPr>
              <a:t>ქლიავის</a:t>
            </a:r>
            <a:r>
              <a:rPr lang="ka-GE" sz="1600" dirty="0" smtClean="0">
                <a:latin typeface="+mj-lt"/>
              </a:rPr>
              <a:t> </a:t>
            </a:r>
            <a:r>
              <a:rPr lang="ka-GE" sz="1600" dirty="0" smtClean="0">
                <a:solidFill>
                  <a:schemeClr val="tx1"/>
                </a:solidFill>
                <a:latin typeface="+mj-lt"/>
              </a:rPr>
              <a:t>პარკმხვევია</a:t>
            </a:r>
            <a:endParaRPr lang="ru-RU" sz="1600" dirty="0">
              <a:solidFill>
                <a:schemeClr val="tx1"/>
              </a:solidFill>
              <a:latin typeface="+mj-lt"/>
            </a:endParaRPr>
          </a:p>
        </p:txBody>
      </p:sp>
    </p:spTree>
    <p:extLst>
      <p:ext uri="{BB962C8B-B14F-4D97-AF65-F5344CB8AC3E}">
        <p14:creationId xmlns:p14="http://schemas.microsoft.com/office/powerpoint/2010/main" val="34130064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14" y="260648"/>
            <a:ext cx="9009586" cy="2477024"/>
          </a:xfrm>
        </p:spPr>
        <p:txBody>
          <a:bodyPr/>
          <a:lstStyle/>
          <a:p>
            <a:r>
              <a:rPr lang="ka-GE" sz="4400" dirty="0" smtClean="0"/>
              <a:t>მსოფლიოს ულამაზესი პეპლები</a:t>
            </a:r>
            <a:r>
              <a:rPr lang="ka-GE" dirty="0" smtClean="0"/>
              <a:t/>
            </a:r>
            <a:br>
              <a:rPr lang="ka-GE" dirty="0" smtClean="0"/>
            </a:br>
            <a:r>
              <a:rPr lang="ka-GE" dirty="0" smtClean="0"/>
              <a:t/>
            </a:r>
            <a:br>
              <a:rPr lang="ka-GE" dirty="0" smtClean="0"/>
            </a:br>
            <a:r>
              <a:rPr lang="ka-GE" dirty="0" smtClean="0"/>
              <a:t>            </a:t>
            </a:r>
            <a:r>
              <a:rPr lang="ka-GE" sz="2800" dirty="0" smtClean="0"/>
              <a:t>მორფოს ჯგუფის ლურჯი პეპლები</a:t>
            </a:r>
            <a:endParaRPr lang="ru-RU" sz="2800" dirty="0"/>
          </a:p>
        </p:txBody>
      </p:sp>
      <p:sp>
        <p:nvSpPr>
          <p:cNvPr id="3" name="Объект 2"/>
          <p:cNvSpPr>
            <a:spLocks noGrp="1"/>
          </p:cNvSpPr>
          <p:nvPr>
            <p:ph sz="half" idx="1"/>
          </p:nvPr>
        </p:nvSpPr>
        <p:spPr>
          <a:xfrm>
            <a:off x="134414" y="1809749"/>
            <a:ext cx="4346305" cy="5507683"/>
          </a:xfrm>
        </p:spPr>
        <p:txBody>
          <a:bodyPr/>
          <a:lstStyle/>
          <a:p>
            <a:endParaRPr lang="ka-GE" dirty="0" smtClean="0"/>
          </a:p>
          <a:p>
            <a:endParaRPr lang="ka-GE" dirty="0"/>
          </a:p>
          <a:p>
            <a:endParaRPr lang="ka-GE" dirty="0" smtClean="0"/>
          </a:p>
          <a:p>
            <a:endParaRPr lang="ka-GE" dirty="0"/>
          </a:p>
          <a:p>
            <a:endParaRPr lang="ka-GE" dirty="0" smtClean="0"/>
          </a:p>
          <a:p>
            <a:endParaRPr lang="ka-GE" dirty="0"/>
          </a:p>
          <a:p>
            <a:endParaRPr lang="ka-GE" dirty="0" smtClean="0"/>
          </a:p>
          <a:p>
            <a:endParaRPr lang="ka-GE" dirty="0"/>
          </a:p>
          <a:p>
            <a:r>
              <a:rPr lang="ka-GE" dirty="0" smtClean="0"/>
              <a:t>მორფო ამატონტე</a:t>
            </a:r>
            <a:endParaRPr lang="ru-RU" dirty="0"/>
          </a:p>
        </p:txBody>
      </p:sp>
      <p:sp>
        <p:nvSpPr>
          <p:cNvPr id="4" name="Объект 3"/>
          <p:cNvSpPr>
            <a:spLocks noGrp="1"/>
          </p:cNvSpPr>
          <p:nvPr>
            <p:ph sz="half" idx="2"/>
          </p:nvPr>
        </p:nvSpPr>
        <p:spPr>
          <a:xfrm>
            <a:off x="4663281" y="1809748"/>
            <a:ext cx="3469242" cy="5579692"/>
          </a:xfrm>
        </p:spPr>
        <p:txBody>
          <a:bodyPr/>
          <a:lstStyle/>
          <a:p>
            <a:endParaRPr lang="ka-GE" dirty="0" smtClean="0"/>
          </a:p>
          <a:p>
            <a:endParaRPr lang="ka-GE" dirty="0"/>
          </a:p>
          <a:p>
            <a:endParaRPr lang="ka-GE" dirty="0" smtClean="0"/>
          </a:p>
          <a:p>
            <a:endParaRPr lang="ka-GE" dirty="0"/>
          </a:p>
          <a:p>
            <a:endParaRPr lang="ka-GE" dirty="0" smtClean="0"/>
          </a:p>
          <a:p>
            <a:endParaRPr lang="ka-GE" dirty="0"/>
          </a:p>
          <a:p>
            <a:endParaRPr lang="ka-GE" dirty="0" smtClean="0"/>
          </a:p>
          <a:p>
            <a:endParaRPr lang="ka-GE" dirty="0"/>
          </a:p>
          <a:p>
            <a:r>
              <a:rPr lang="ka-GE" dirty="0" smtClean="0"/>
              <a:t>ლურჯი მორფა</a:t>
            </a:r>
            <a:endParaRPr lang="ru-RU" dirty="0"/>
          </a:p>
        </p:txBody>
      </p:sp>
      <p:pic>
        <p:nvPicPr>
          <p:cNvPr id="1026" name="Picture 2" descr="d:\Users\irina\Desktop\ყველაზე ლამაზი პეპლები\მორფო ამატონტე.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91" y="2594914"/>
            <a:ext cx="4465035" cy="33463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sers\irina\Desktop\ყველაზე ლამაზი პეპლები\ლურჯი მორფ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128" y="2599952"/>
            <a:ext cx="4547872" cy="3410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4662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4294967295"/>
          </p:nvPr>
        </p:nvSpPr>
        <p:spPr>
          <a:xfrm>
            <a:off x="-23548" y="548680"/>
            <a:ext cx="3471863" cy="3240360"/>
          </a:xfrm>
        </p:spPr>
        <p:txBody>
          <a:bodyPr>
            <a:normAutofit/>
          </a:bodyPr>
          <a:lstStyle/>
          <a:p>
            <a:endParaRPr lang="ka-GE" dirty="0" smtClean="0"/>
          </a:p>
          <a:p>
            <a:endParaRPr lang="ka-GE" dirty="0"/>
          </a:p>
          <a:p>
            <a:endParaRPr lang="ka-GE" dirty="0" smtClean="0"/>
          </a:p>
          <a:p>
            <a:endParaRPr lang="ka-GE" dirty="0"/>
          </a:p>
          <a:p>
            <a:endParaRPr lang="ka-GE" dirty="0" smtClean="0"/>
          </a:p>
          <a:p>
            <a:endParaRPr lang="ka-GE" dirty="0"/>
          </a:p>
          <a:p>
            <a:endParaRPr lang="ka-GE" dirty="0" smtClean="0"/>
          </a:p>
        </p:txBody>
      </p:sp>
      <p:sp>
        <p:nvSpPr>
          <p:cNvPr id="4" name="Объект 3"/>
          <p:cNvSpPr>
            <a:spLocks noGrp="1"/>
          </p:cNvSpPr>
          <p:nvPr>
            <p:ph sz="half" idx="4294967295"/>
          </p:nvPr>
        </p:nvSpPr>
        <p:spPr>
          <a:xfrm>
            <a:off x="5148065" y="1809750"/>
            <a:ext cx="3995936" cy="2267322"/>
          </a:xfrm>
        </p:spPr>
        <p:txBody>
          <a:bodyPr>
            <a:normAutofit/>
          </a:bodyPr>
          <a:lstStyle/>
          <a:p>
            <a:endParaRPr lang="ka-GE" dirty="0" smtClean="0"/>
          </a:p>
          <a:p>
            <a:endParaRPr lang="ka-GE" dirty="0"/>
          </a:p>
          <a:p>
            <a:endParaRPr lang="ka-GE" dirty="0" smtClean="0"/>
          </a:p>
          <a:p>
            <a:endParaRPr lang="ka-GE" dirty="0"/>
          </a:p>
          <a:p>
            <a:endParaRPr lang="ka-GE" dirty="0" smtClean="0"/>
          </a:p>
          <a:p>
            <a:endParaRPr lang="ka-GE" dirty="0"/>
          </a:p>
        </p:txBody>
      </p:sp>
      <p:pic>
        <p:nvPicPr>
          <p:cNvPr id="2050" name="Picture 2" descr="d:\Users\irina\Desktop\ყველაზე ლამაზი პეპლები\lurji mor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52"/>
            <a:ext cx="3600400" cy="36004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Users\irina\Desktop\ყველაზე ლამაზი პეპლები\ლურჯი მორფო.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080" y="330812"/>
            <a:ext cx="4565956" cy="325535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d:\Users\irina\Desktop\ყველაზე ლამაზი პეპლები\5 -ცისფერი მორფოmg11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259" y="3589470"/>
            <a:ext cx="4146435" cy="3327797"/>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d:\Users\irina\Desktop\ყველაზე ლამაზი პეპლები\6. იალქნიანი ულისესი.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469" y="3806468"/>
            <a:ext cx="4067729" cy="3253389"/>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1547664" y="6669359"/>
            <a:ext cx="2752416" cy="390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იალქნიანი ულისესი</a:t>
            </a:r>
            <a:endParaRPr lang="ru-RU" dirty="0">
              <a:solidFill>
                <a:schemeClr val="tx1"/>
              </a:solidFill>
            </a:endParaRPr>
          </a:p>
        </p:txBody>
      </p:sp>
      <p:sp>
        <p:nvSpPr>
          <p:cNvPr id="6" name="Прямоугольник 5"/>
          <p:cNvSpPr/>
          <p:nvPr/>
        </p:nvSpPr>
        <p:spPr>
          <a:xfrm>
            <a:off x="7112846" y="6525039"/>
            <a:ext cx="2072284" cy="4266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ცისფერი მორფო</a:t>
            </a:r>
            <a:endParaRPr lang="ru-RU" dirty="0">
              <a:solidFill>
                <a:schemeClr val="tx1"/>
              </a:solidFill>
            </a:endParaRPr>
          </a:p>
        </p:txBody>
      </p:sp>
      <p:sp>
        <p:nvSpPr>
          <p:cNvPr id="7" name="Прямоугольник 6"/>
          <p:cNvSpPr/>
          <p:nvPr/>
        </p:nvSpPr>
        <p:spPr>
          <a:xfrm>
            <a:off x="7151728" y="3072534"/>
            <a:ext cx="1994520"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ლურჯი მორფო</a:t>
            </a:r>
            <a:endParaRPr lang="ru-RU" dirty="0">
              <a:solidFill>
                <a:schemeClr val="tx1"/>
              </a:solidFill>
            </a:endParaRPr>
          </a:p>
        </p:txBody>
      </p:sp>
      <p:sp>
        <p:nvSpPr>
          <p:cNvPr id="8" name="Прямоугольник 7"/>
          <p:cNvSpPr/>
          <p:nvPr/>
        </p:nvSpPr>
        <p:spPr>
          <a:xfrm>
            <a:off x="899592" y="3284984"/>
            <a:ext cx="2259141" cy="3774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ლურჯი მორფო</a:t>
            </a:r>
            <a:endParaRPr lang="ru-RU" dirty="0">
              <a:solidFill>
                <a:schemeClr val="tx1"/>
              </a:solidFill>
            </a:endParaRPr>
          </a:p>
        </p:txBody>
      </p:sp>
    </p:spTree>
    <p:extLst>
      <p:ext uri="{BB962C8B-B14F-4D97-AF65-F5344CB8AC3E}">
        <p14:creationId xmlns:p14="http://schemas.microsoft.com/office/powerpoint/2010/main" val="33197689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d:\Users\irina\Desktop\ყველაზე ლამაზი პეპლები\ბუტანის დიდებ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9850" y="19819"/>
            <a:ext cx="3333750" cy="2524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Users\irina\Desktop\ყველაზე ლამაზი პეპლები\გიგანტური მერცხალი.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29" y="2996952"/>
            <a:ext cx="44386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d:\Users\irina\Desktop\ყველაზე ლამაზი პეპლები\ლეოპარდი პეპელა.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8380" y="2724212"/>
            <a:ext cx="4173653" cy="3130240"/>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5868144" y="2359161"/>
            <a:ext cx="1643447" cy="333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ბუტანის დიდება</a:t>
            </a:r>
            <a:endParaRPr lang="ru-RU" sz="1400" dirty="0">
              <a:solidFill>
                <a:schemeClr val="tx1"/>
              </a:solidFill>
            </a:endParaRPr>
          </a:p>
        </p:txBody>
      </p:sp>
      <p:sp>
        <p:nvSpPr>
          <p:cNvPr id="9" name="Прямоугольник 8"/>
          <p:cNvSpPr/>
          <p:nvPr/>
        </p:nvSpPr>
        <p:spPr>
          <a:xfrm>
            <a:off x="5364089" y="5854452"/>
            <a:ext cx="3119512" cy="598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ლეოპარდი პეპელა</a:t>
            </a:r>
            <a:endParaRPr lang="ru-RU" dirty="0">
              <a:solidFill>
                <a:schemeClr val="tx1"/>
              </a:solidFill>
            </a:endParaRPr>
          </a:p>
        </p:txBody>
      </p:sp>
      <p:sp>
        <p:nvSpPr>
          <p:cNvPr id="10" name="Прямоугольник 9"/>
          <p:cNvSpPr/>
          <p:nvPr/>
        </p:nvSpPr>
        <p:spPr>
          <a:xfrm>
            <a:off x="899592" y="5854452"/>
            <a:ext cx="2664296" cy="598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გიგანტური მერცხალი</a:t>
            </a:r>
            <a:endParaRPr lang="ru-RU" dirty="0">
              <a:solidFill>
                <a:schemeClr val="tx1"/>
              </a:solidFill>
            </a:endParaRPr>
          </a:p>
        </p:txBody>
      </p:sp>
      <p:pic>
        <p:nvPicPr>
          <p:cNvPr id="3074" name="Picture 2" descr="d:\Users\irina\Desktop\პეპლების ფოტოები\ხავერდულა კალიგო – Caligo oileu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293" y="170121"/>
            <a:ext cx="4384086" cy="246679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03848" y="1988840"/>
            <a:ext cx="1266530"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400" dirty="0" smtClean="0">
                <a:solidFill>
                  <a:schemeClr val="tx1"/>
                </a:solidFill>
              </a:rPr>
              <a:t>ხავერდულა</a:t>
            </a:r>
            <a:r>
              <a:rPr lang="ka-GE" sz="1400" dirty="0" smtClean="0"/>
              <a:t> </a:t>
            </a:r>
            <a:r>
              <a:rPr lang="ka-GE" sz="1400" dirty="0" smtClean="0">
                <a:solidFill>
                  <a:schemeClr val="tx1"/>
                </a:solidFill>
              </a:rPr>
              <a:t>კალიგო</a:t>
            </a:r>
            <a:endParaRPr lang="ru-RU" sz="1400" dirty="0">
              <a:solidFill>
                <a:schemeClr val="tx1"/>
              </a:solidFill>
            </a:endParaRPr>
          </a:p>
        </p:txBody>
      </p:sp>
    </p:spTree>
    <p:extLst>
      <p:ext uri="{BB962C8B-B14F-4D97-AF65-F5344CB8AC3E}">
        <p14:creationId xmlns:p14="http://schemas.microsoft.com/office/powerpoint/2010/main" val="2066611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sers\irina\Desktop\330px-Prodry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84785"/>
            <a:ext cx="6696744" cy="5354758"/>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1039416" y="116632"/>
            <a:ext cx="7200800" cy="129614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a-GE" sz="2800" dirty="0" smtClean="0">
                <a:solidFill>
                  <a:schemeClr val="tx1"/>
                </a:solidFill>
              </a:rPr>
              <a:t>ნამარხი ლეპიდოპტერა ეოცენიდან </a:t>
            </a:r>
          </a:p>
          <a:p>
            <a:pPr algn="ctr"/>
            <a:r>
              <a:rPr lang="ka-GE" sz="2800" dirty="0" smtClean="0">
                <a:solidFill>
                  <a:schemeClr val="tx1"/>
                </a:solidFill>
              </a:rPr>
              <a:t>1887,  პროდრიას პერსეფონის გრავიურა. </a:t>
            </a:r>
            <a:endParaRPr lang="ru-RU" sz="2800" dirty="0">
              <a:solidFill>
                <a:schemeClr val="tx1"/>
              </a:solidFill>
            </a:endParaRPr>
          </a:p>
        </p:txBody>
      </p:sp>
    </p:spTree>
    <p:extLst>
      <p:ext uri="{BB962C8B-B14F-4D97-AF65-F5344CB8AC3E}">
        <p14:creationId xmlns:p14="http://schemas.microsoft.com/office/powerpoint/2010/main" val="31460336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Users\irina\Desktop\ყველაზე ლამაზი პეპლები\დიდი ლურჯი პეპელ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16" y="260648"/>
            <a:ext cx="4320480" cy="324036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Users\irina\Desktop\ყველაზე ლამაზი პეპლები\ზებრა გრძელი პეპელა.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0913" y="242024"/>
            <a:ext cx="40386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d:\Users\irina\Desktop\ყველაზე ლამაზი პეპლები\ზებრისებრფრთ^ა.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623" y="3615004"/>
            <a:ext cx="4227866" cy="3092382"/>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60913" y="3450332"/>
            <a:ext cx="4468813" cy="296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2627784" y="2924944"/>
            <a:ext cx="1994520" cy="5253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დიდი ლურჯი პეპელა</a:t>
            </a:r>
            <a:endParaRPr lang="ru-RU" dirty="0">
              <a:solidFill>
                <a:schemeClr val="tx1"/>
              </a:solidFill>
            </a:endParaRPr>
          </a:p>
        </p:txBody>
      </p:sp>
      <p:sp>
        <p:nvSpPr>
          <p:cNvPr id="6" name="Прямоугольник 5"/>
          <p:cNvSpPr/>
          <p:nvPr/>
        </p:nvSpPr>
        <p:spPr>
          <a:xfrm>
            <a:off x="7092281" y="2492896"/>
            <a:ext cx="1944216" cy="6066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ზებრა</a:t>
            </a:r>
            <a:r>
              <a:rPr lang="ka-GE" dirty="0" smtClean="0"/>
              <a:t> </a:t>
            </a:r>
            <a:r>
              <a:rPr lang="ka-GE" dirty="0" smtClean="0">
                <a:solidFill>
                  <a:schemeClr val="tx1"/>
                </a:solidFill>
              </a:rPr>
              <a:t>პეპელა</a:t>
            </a:r>
            <a:endParaRPr lang="ru-RU" dirty="0">
              <a:solidFill>
                <a:schemeClr val="tx1"/>
              </a:solidFill>
            </a:endParaRPr>
          </a:p>
        </p:txBody>
      </p:sp>
      <p:sp>
        <p:nvSpPr>
          <p:cNvPr id="7" name="Прямоугольник 6"/>
          <p:cNvSpPr/>
          <p:nvPr/>
        </p:nvSpPr>
        <p:spPr>
          <a:xfrm>
            <a:off x="2627784" y="6093296"/>
            <a:ext cx="1800200" cy="561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ზებრისებრთა</a:t>
            </a:r>
            <a:r>
              <a:rPr lang="ka-GE" dirty="0" smtClean="0"/>
              <a:t> </a:t>
            </a:r>
            <a:r>
              <a:rPr lang="ka-GE" dirty="0" smtClean="0">
                <a:solidFill>
                  <a:schemeClr val="tx1"/>
                </a:solidFill>
              </a:rPr>
              <a:t>პეპელა</a:t>
            </a:r>
            <a:endParaRPr lang="ru-RU" dirty="0">
              <a:solidFill>
                <a:schemeClr val="tx1"/>
              </a:solidFill>
            </a:endParaRPr>
          </a:p>
        </p:txBody>
      </p:sp>
      <p:sp>
        <p:nvSpPr>
          <p:cNvPr id="8" name="Прямоугольник 7"/>
          <p:cNvSpPr/>
          <p:nvPr/>
        </p:nvSpPr>
        <p:spPr>
          <a:xfrm>
            <a:off x="4932040" y="5927357"/>
            <a:ext cx="1944215" cy="446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ლურჯი მაქაონი</a:t>
            </a:r>
            <a:endParaRPr lang="ru-RU" dirty="0">
              <a:solidFill>
                <a:schemeClr val="tx1"/>
              </a:solidFill>
            </a:endParaRPr>
          </a:p>
        </p:txBody>
      </p:sp>
    </p:spTree>
    <p:extLst>
      <p:ext uri="{BB962C8B-B14F-4D97-AF65-F5344CB8AC3E}">
        <p14:creationId xmlns:p14="http://schemas.microsoft.com/office/powerpoint/2010/main" val="14969159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d:\Users\irina\Desktop\ყველაზე ლამაზი პეპლები\დედოფალა კუდიანი.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23" y="-22448"/>
            <a:ext cx="3810000" cy="3629025"/>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827584" y="5141675"/>
            <a:ext cx="331236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chemeClr val="tx1"/>
              </a:solidFill>
            </a:endParaRPr>
          </a:p>
        </p:txBody>
      </p:sp>
      <p:sp>
        <p:nvSpPr>
          <p:cNvPr id="6" name="Прямоугольник 5"/>
          <p:cNvSpPr/>
          <p:nvPr/>
        </p:nvSpPr>
        <p:spPr>
          <a:xfrm>
            <a:off x="1455843" y="2952328"/>
            <a:ext cx="144016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smtClean="0">
                <a:solidFill>
                  <a:schemeClr val="tx1"/>
                </a:solidFill>
              </a:rPr>
              <a:t>დედოფალა</a:t>
            </a:r>
            <a:r>
              <a:rPr lang="ka-GE" sz="1600" dirty="0" smtClean="0"/>
              <a:t> </a:t>
            </a:r>
            <a:r>
              <a:rPr lang="ka-GE" sz="1600" dirty="0" smtClean="0">
                <a:solidFill>
                  <a:schemeClr val="tx1"/>
                </a:solidFill>
              </a:rPr>
              <a:t>კუდიანი</a:t>
            </a:r>
            <a:endParaRPr lang="ru-RU" sz="1600" dirty="0">
              <a:solidFill>
                <a:schemeClr val="tx1"/>
              </a:solidFill>
            </a:endParaRPr>
          </a:p>
        </p:txBody>
      </p:sp>
      <p:pic>
        <p:nvPicPr>
          <p:cNvPr id="6147" name="Picture 3" descr="d:\Users\irina\Desktop\ფარშავანგტვალ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098" y="3554969"/>
            <a:ext cx="4242161" cy="2828107"/>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743875" y="6329767"/>
            <a:ext cx="2304256" cy="4838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ფარშავანგთვალა</a:t>
            </a:r>
            <a:endParaRPr lang="ru-RU" dirty="0">
              <a:solidFill>
                <a:schemeClr val="tx1"/>
              </a:solidFill>
            </a:endParaRPr>
          </a:p>
        </p:txBody>
      </p:sp>
      <p:pic>
        <p:nvPicPr>
          <p:cNvPr id="2050" name="Picture 2" descr="d:\Users\irina\Desktop\პეპლების ფოტოები\ცისფერი მერცხალკუდა – Papilio blumei.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1219" y="220979"/>
            <a:ext cx="4368180" cy="24578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Users\irina\Desktop\პეპლების ფოტოები\ფარშავანგთვალა არტემისი – Actias artemi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04839" y="3500671"/>
            <a:ext cx="4480298" cy="2520927"/>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084168" y="2806626"/>
            <a:ext cx="2066528" cy="4944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smtClean="0">
                <a:solidFill>
                  <a:schemeClr val="tx1"/>
                </a:solidFill>
              </a:rPr>
              <a:t>ცისფერი მერცხალკუდა</a:t>
            </a:r>
            <a:endParaRPr lang="ru-RU" sz="1600" dirty="0">
              <a:solidFill>
                <a:schemeClr val="tx1"/>
              </a:solidFill>
            </a:endParaRPr>
          </a:p>
        </p:txBody>
      </p:sp>
      <p:sp>
        <p:nvSpPr>
          <p:cNvPr id="3" name="Прямоугольник 2"/>
          <p:cNvSpPr/>
          <p:nvPr/>
        </p:nvSpPr>
        <p:spPr>
          <a:xfrm>
            <a:off x="5986036" y="6184365"/>
            <a:ext cx="1850504" cy="6292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smtClean="0">
                <a:solidFill>
                  <a:schemeClr val="tx1"/>
                </a:solidFill>
              </a:rPr>
              <a:t>ფარშევანგთვალა არტემისი</a:t>
            </a:r>
            <a:endParaRPr lang="ru-RU" sz="1600" dirty="0">
              <a:solidFill>
                <a:schemeClr val="tx1"/>
              </a:solidFill>
            </a:endParaRPr>
          </a:p>
        </p:txBody>
      </p:sp>
    </p:spTree>
    <p:extLst>
      <p:ext uri="{BB962C8B-B14F-4D97-AF65-F5344CB8AC3E}">
        <p14:creationId xmlns:p14="http://schemas.microsoft.com/office/powerpoint/2010/main" val="704224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Users\irina\Desktop\ყველაზე ლამაზი პეპლები\ნიმფალიდ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267" y="331515"/>
            <a:ext cx="4230027" cy="317252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d:\Users\irina\Desktop\ყველაზე ლამაზი პეპლები\ურანი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2537" y="234114"/>
            <a:ext cx="4337762" cy="330754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 y="3560946"/>
            <a:ext cx="4545314" cy="255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79513" y="6173758"/>
            <a:ext cx="4240254" cy="4235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ფრთაფრინველა პეგასი</a:t>
            </a:r>
            <a:endParaRPr lang="ru-RU" dirty="0">
              <a:solidFill>
                <a:schemeClr val="tx1"/>
              </a:solidFill>
            </a:endParaRPr>
          </a:p>
        </p:txBody>
      </p:sp>
      <p:sp>
        <p:nvSpPr>
          <p:cNvPr id="6" name="Прямоугольник 5"/>
          <p:cNvSpPr/>
          <p:nvPr/>
        </p:nvSpPr>
        <p:spPr>
          <a:xfrm>
            <a:off x="3707904" y="3140968"/>
            <a:ext cx="45719" cy="720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p:cNvSpPr/>
          <p:nvPr/>
        </p:nvSpPr>
        <p:spPr>
          <a:xfrm>
            <a:off x="2771800" y="2996952"/>
            <a:ext cx="1870494" cy="5070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ნიმფალიდა</a:t>
            </a:r>
            <a:endParaRPr lang="ru-RU" dirty="0">
              <a:solidFill>
                <a:schemeClr val="tx1"/>
              </a:solidFill>
            </a:endParaRPr>
          </a:p>
        </p:txBody>
      </p:sp>
      <p:sp>
        <p:nvSpPr>
          <p:cNvPr id="9" name="Прямоугольник 8"/>
          <p:cNvSpPr/>
          <p:nvPr/>
        </p:nvSpPr>
        <p:spPr>
          <a:xfrm>
            <a:off x="7596336" y="3140968"/>
            <a:ext cx="1368152" cy="4006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ურანია</a:t>
            </a:r>
            <a:endParaRPr lang="ru-RU" dirty="0">
              <a:solidFill>
                <a:schemeClr val="tx1"/>
              </a:solidFill>
            </a:endParaRPr>
          </a:p>
        </p:txBody>
      </p:sp>
      <p:pic>
        <p:nvPicPr>
          <p:cNvPr id="3074" name="Picture 2" descr="d:\Users\irina\Desktop\ავრორა.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3717032"/>
            <a:ext cx="4176464" cy="288032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156176" y="6385555"/>
            <a:ext cx="2210544" cy="355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ავრორა</a:t>
            </a:r>
            <a:endParaRPr lang="ru-RU" dirty="0">
              <a:solidFill>
                <a:schemeClr val="tx1"/>
              </a:solidFill>
            </a:endParaRPr>
          </a:p>
        </p:txBody>
      </p:sp>
    </p:spTree>
    <p:extLst>
      <p:ext uri="{BB962C8B-B14F-4D97-AF65-F5344CB8AC3E}">
        <p14:creationId xmlns:p14="http://schemas.microsoft.com/office/powerpoint/2010/main" val="2021327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Users\irina\Desktop\ყველაზე ლამაზი პეპლები\მადაგასკარის ურანია.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82" y="332656"/>
            <a:ext cx="4742095" cy="3279949"/>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Users\irina\Desktop\ყველაზე ლამაზი პეპლები\მთვარის პეპელა.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2213" y="543195"/>
            <a:ext cx="4037961" cy="30337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d:\Users\irina\Desktop\მოხატული ვეისკი.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203" y="3717032"/>
            <a:ext cx="5586469" cy="314096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012160" y="6309320"/>
            <a:ext cx="2520280" cy="5486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მოხატული ვეისკი</a:t>
            </a:r>
            <a:endParaRPr lang="ru-RU" dirty="0">
              <a:solidFill>
                <a:schemeClr val="tx1"/>
              </a:solidFill>
            </a:endParaRPr>
          </a:p>
        </p:txBody>
      </p:sp>
      <p:sp>
        <p:nvSpPr>
          <p:cNvPr id="6" name="Прямоугольник 5"/>
          <p:cNvSpPr/>
          <p:nvPr/>
        </p:nvSpPr>
        <p:spPr>
          <a:xfrm>
            <a:off x="6228184" y="507799"/>
            <a:ext cx="2577777"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dirty="0" smtClean="0">
                <a:solidFill>
                  <a:schemeClr val="tx1"/>
                </a:solidFill>
              </a:rPr>
              <a:t>მთვარის პეპელა</a:t>
            </a:r>
            <a:endParaRPr lang="ru-RU" dirty="0">
              <a:solidFill>
                <a:schemeClr val="tx1"/>
              </a:solidFill>
            </a:endParaRPr>
          </a:p>
        </p:txBody>
      </p:sp>
      <p:sp>
        <p:nvSpPr>
          <p:cNvPr id="7" name="Прямоугольник 6"/>
          <p:cNvSpPr/>
          <p:nvPr/>
        </p:nvSpPr>
        <p:spPr>
          <a:xfrm>
            <a:off x="2987824" y="332656"/>
            <a:ext cx="1584176" cy="632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1600" dirty="0" smtClean="0">
                <a:solidFill>
                  <a:schemeClr val="tx1"/>
                </a:solidFill>
              </a:rPr>
              <a:t>მადაგასკარის ურანია</a:t>
            </a:r>
            <a:endParaRPr lang="ru-RU" sz="1600" dirty="0">
              <a:solidFill>
                <a:schemeClr val="tx1"/>
              </a:solidFill>
            </a:endParaRPr>
          </a:p>
        </p:txBody>
      </p:sp>
    </p:spTree>
    <p:extLst>
      <p:ext uri="{BB962C8B-B14F-4D97-AF65-F5344CB8AC3E}">
        <p14:creationId xmlns:p14="http://schemas.microsoft.com/office/powerpoint/2010/main" val="289637162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67745" y="116633"/>
            <a:ext cx="3528391" cy="1080120"/>
          </a:xfrm>
        </p:spPr>
        <p:style>
          <a:lnRef idx="1">
            <a:schemeClr val="accent1"/>
          </a:lnRef>
          <a:fillRef idx="2">
            <a:schemeClr val="accent1"/>
          </a:fillRef>
          <a:effectRef idx="1">
            <a:schemeClr val="accent1"/>
          </a:effectRef>
          <a:fontRef idx="minor">
            <a:schemeClr val="dk1"/>
          </a:fontRef>
        </p:style>
        <p:txBody>
          <a:bodyPr/>
          <a:lstStyle/>
          <a:p>
            <a:r>
              <a:rPr lang="ka-GE" sz="2800" dirty="0" smtClean="0"/>
              <a:t>უცნაური პეპლები</a:t>
            </a:r>
            <a:endParaRPr lang="ru-RU" sz="2800" dirty="0"/>
          </a:p>
        </p:txBody>
      </p:sp>
      <p:sp>
        <p:nvSpPr>
          <p:cNvPr id="3" name="Объект 2"/>
          <p:cNvSpPr>
            <a:spLocks noGrp="1"/>
          </p:cNvSpPr>
          <p:nvPr>
            <p:ph sz="half" idx="1"/>
          </p:nvPr>
        </p:nvSpPr>
        <p:spPr>
          <a:xfrm>
            <a:off x="1009442" y="1809749"/>
            <a:ext cx="3471277" cy="3635475"/>
          </a:xfrm>
        </p:spPr>
        <p:txBody>
          <a:bodyPr/>
          <a:lstStyle/>
          <a:p>
            <a:endParaRPr lang="ka-GE" dirty="0" smtClean="0"/>
          </a:p>
          <a:p>
            <a:endParaRPr lang="ka-GE" dirty="0"/>
          </a:p>
          <a:p>
            <a:endParaRPr lang="ka-GE" dirty="0" smtClean="0"/>
          </a:p>
          <a:p>
            <a:endParaRPr lang="ka-GE" dirty="0"/>
          </a:p>
          <a:p>
            <a:endParaRPr lang="ka-GE" dirty="0" smtClean="0"/>
          </a:p>
          <a:p>
            <a:endParaRPr lang="ka-GE" dirty="0"/>
          </a:p>
          <a:p>
            <a:pPr marL="0" indent="0">
              <a:buNone/>
            </a:pPr>
            <a:r>
              <a:rPr lang="ka-GE" sz="2400" dirty="0" smtClean="0"/>
              <a:t>მკვდართავა</a:t>
            </a:r>
            <a:endParaRPr lang="ru-RU" sz="2400" dirty="0"/>
          </a:p>
        </p:txBody>
      </p:sp>
      <p:sp>
        <p:nvSpPr>
          <p:cNvPr id="4" name="Объект 3"/>
          <p:cNvSpPr>
            <a:spLocks noGrp="1"/>
          </p:cNvSpPr>
          <p:nvPr>
            <p:ph sz="half" idx="2"/>
          </p:nvPr>
        </p:nvSpPr>
        <p:spPr>
          <a:xfrm>
            <a:off x="4663281" y="1825970"/>
            <a:ext cx="3469242" cy="4051302"/>
          </a:xfrm>
        </p:spPr>
        <p:txBody>
          <a:bodyPr/>
          <a:lstStyle/>
          <a:p>
            <a:endParaRPr lang="ka-GE" dirty="0" smtClean="0"/>
          </a:p>
          <a:p>
            <a:endParaRPr lang="ka-GE" dirty="0"/>
          </a:p>
          <a:p>
            <a:endParaRPr lang="ka-GE" dirty="0" smtClean="0"/>
          </a:p>
          <a:p>
            <a:endParaRPr lang="ka-GE" dirty="0"/>
          </a:p>
          <a:p>
            <a:endParaRPr lang="ka-GE" dirty="0" smtClean="0"/>
          </a:p>
          <a:p>
            <a:r>
              <a:rPr lang="ka-GE" dirty="0" smtClean="0"/>
              <a:t>              </a:t>
            </a:r>
            <a:r>
              <a:rPr lang="ka-GE" sz="2400" dirty="0" smtClean="0"/>
              <a:t>მინის პეპელა</a:t>
            </a:r>
            <a:endParaRPr lang="ka-GE" sz="2400" dirty="0"/>
          </a:p>
          <a:p>
            <a:endParaRPr lang="ka-GE" dirty="0"/>
          </a:p>
          <a:p>
            <a:endParaRPr lang="ka-GE" dirty="0" smtClean="0"/>
          </a:p>
          <a:p>
            <a:pPr marL="0" indent="0">
              <a:buNone/>
            </a:pPr>
            <a:r>
              <a:rPr lang="ka-GE" dirty="0"/>
              <a:t>               </a:t>
            </a:r>
            <a:r>
              <a:rPr lang="ka-GE" dirty="0" smtClean="0"/>
              <a:t>         </a:t>
            </a:r>
          </a:p>
        </p:txBody>
      </p:sp>
      <p:pic>
        <p:nvPicPr>
          <p:cNvPr id="4098" name="Picture 2" descr="d:\Users\irina\Desktop\standard_shutterstock_23590393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25" y="1332301"/>
            <a:ext cx="4964323" cy="330954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Users\irina\Desktop\20180706170935734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339252"/>
            <a:ext cx="3607404" cy="2364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8691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79512" y="260648"/>
            <a:ext cx="8784976" cy="6480720"/>
          </a:xfrm>
        </p:spPr>
        <p:style>
          <a:lnRef idx="2">
            <a:schemeClr val="accent4"/>
          </a:lnRef>
          <a:fillRef idx="1">
            <a:schemeClr val="lt1"/>
          </a:fillRef>
          <a:effectRef idx="0">
            <a:schemeClr val="accent4"/>
          </a:effectRef>
          <a:fontRef idx="minor">
            <a:schemeClr val="dk1"/>
          </a:fontRef>
        </p:style>
        <p:txBody>
          <a:bodyPr/>
          <a:lstStyle/>
          <a:p>
            <a:r>
              <a:rPr lang="ka-GE" sz="2800" dirty="0" smtClean="0"/>
              <a:t>		</a:t>
            </a:r>
            <a:br>
              <a:rPr lang="ka-GE" sz="2800" dirty="0" smtClean="0"/>
            </a:br>
            <a:r>
              <a:rPr lang="ka-GE" sz="2800" dirty="0"/>
              <a:t>	</a:t>
            </a:r>
            <a:r>
              <a:rPr lang="ka-GE" sz="2800" dirty="0" smtClean="0"/>
              <a:t>როგორც </a:t>
            </a:r>
            <a:r>
              <a:rPr lang="ka-GE" sz="2800" dirty="0"/>
              <a:t>ხედავთ, პეპლები ბინადრობენ ჩვენს სამყაროში, ხდიან მას ლამაზს და ჰაეროვანს. პეპლებმა შთააგონეს არაერთი პოეტი,  მუსიკოსი თუ მხატვარი  შედევრების შესაქმნელად. ისინი გახდნენ უამრავი მითისა და ლეგენდის გმირები.  პეპლები ძალიან განსხვავდებიან ერთმანეთისაგან და ამით უნიკალურები არიან. ხანმოკლე სიცოცხლეც კი არ აკლებს მათ სიდიადეს.</a:t>
            </a:r>
            <a:br>
              <a:rPr lang="ka-GE" sz="2800" dirty="0"/>
            </a:br>
            <a:r>
              <a:rPr lang="ka-GE" sz="2800" dirty="0"/>
              <a:t>         მიუხედავად იმისა, რომ ლეპიდოპტერების </a:t>
            </a:r>
            <a:r>
              <a:rPr lang="ka-GE" sz="2800" dirty="0" smtClean="0"/>
              <a:t>165 000-ზე </a:t>
            </a:r>
            <a:r>
              <a:rPr lang="ka-GE" sz="2800" dirty="0"/>
              <a:t>მეტი სახეობა უკვე აღმოჩენილია და შესწავლილია, მათი საიდუმლოებები ბოლომდე არ არის ცნობილი. ყოველწლიურად მეცნიერები აღმოაჩენენ ახალ აქამდე უცნობ სახეობებს.</a:t>
            </a:r>
            <a:r>
              <a:rPr lang="ka-GE" dirty="0"/>
              <a:t/>
            </a:r>
            <a:br>
              <a:rPr lang="ka-GE" dirty="0"/>
            </a:br>
            <a:endParaRPr lang="ru-RU" dirty="0"/>
          </a:p>
        </p:txBody>
      </p:sp>
    </p:spTree>
    <p:extLst>
      <p:ext uri="{BB962C8B-B14F-4D97-AF65-F5344CB8AC3E}">
        <p14:creationId xmlns:p14="http://schemas.microsoft.com/office/powerpoint/2010/main" val="32763511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692696"/>
            <a:ext cx="8928992" cy="5070808"/>
          </a:xfrm>
          <a:prstGeom prst="rect">
            <a:avLst/>
          </a:prstGeom>
        </p:spPr>
      </p:pic>
    </p:spTree>
    <p:extLst>
      <p:ext uri="{BB962C8B-B14F-4D97-AF65-F5344CB8AC3E}">
        <p14:creationId xmlns:p14="http://schemas.microsoft.com/office/powerpoint/2010/main" val="21028344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9442" y="675724"/>
            <a:ext cx="7522998" cy="3905404"/>
          </a:xfrm>
        </p:spPr>
        <p:style>
          <a:lnRef idx="2">
            <a:schemeClr val="dk1"/>
          </a:lnRef>
          <a:fillRef idx="1">
            <a:schemeClr val="lt1"/>
          </a:fillRef>
          <a:effectRef idx="0">
            <a:schemeClr val="dk1"/>
          </a:effectRef>
          <a:fontRef idx="minor">
            <a:schemeClr val="dk1"/>
          </a:fontRef>
        </p:style>
        <p:txBody>
          <a:bodyPr/>
          <a:lstStyle/>
          <a:p>
            <a:r>
              <a:rPr lang="ka-GE" sz="6600" dirty="0" smtClean="0"/>
              <a:t>გმადლობთ   ყურადღებისათვის</a:t>
            </a:r>
            <a:endParaRPr lang="ru-RU" sz="6600" dirty="0"/>
          </a:p>
        </p:txBody>
      </p:sp>
    </p:spTree>
    <p:extLst>
      <p:ext uri="{BB962C8B-B14F-4D97-AF65-F5344CB8AC3E}">
        <p14:creationId xmlns:p14="http://schemas.microsoft.com/office/powerpoint/2010/main" val="31689930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7e3c6d82073bffdfd43152daa9a43f6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523" y="1268760"/>
            <a:ext cx="8307923" cy="511256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67744" y="116632"/>
            <a:ext cx="4464496" cy="86409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ka-GE" sz="2800" dirty="0" smtClean="0">
                <a:solidFill>
                  <a:schemeClr val="tx1"/>
                </a:solidFill>
              </a:rPr>
              <a:t>მწერები ქარვაში</a:t>
            </a:r>
            <a:endParaRPr lang="en-US" sz="2800" dirty="0">
              <a:solidFill>
                <a:schemeClr val="tx1"/>
              </a:solidFill>
            </a:endParaRPr>
          </a:p>
        </p:txBody>
      </p:sp>
    </p:spTree>
    <p:extLst>
      <p:ext uri="{BB962C8B-B14F-4D97-AF65-F5344CB8AC3E}">
        <p14:creationId xmlns:p14="http://schemas.microsoft.com/office/powerpoint/2010/main" val="1448754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Users\irina\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9405"/>
            <a:ext cx="8350816" cy="6096413"/>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39552" y="5733256"/>
            <a:ext cx="8350816" cy="10601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ka-GE" sz="2400" dirty="0" smtClean="0">
                <a:solidFill>
                  <a:schemeClr val="tx1"/>
                </a:solidFill>
              </a:rPr>
              <a:t>პეპლის გამოსახულება ეგვიპტურ ფრესკაზე. 3 500 წლის </a:t>
            </a:r>
            <a:endParaRPr lang="ru-RU" sz="2400" dirty="0">
              <a:solidFill>
                <a:schemeClr val="tx1"/>
              </a:solidFill>
            </a:endParaRPr>
          </a:p>
        </p:txBody>
      </p:sp>
    </p:spTree>
    <p:extLst>
      <p:ext uri="{BB962C8B-B14F-4D97-AF65-F5344CB8AC3E}">
        <p14:creationId xmlns:p14="http://schemas.microsoft.com/office/powerpoint/2010/main" val="2798495546"/>
      </p:ext>
    </p:extLst>
  </p:cSld>
  <p:clrMapOvr>
    <a:masterClrMapping/>
  </p:clrMapOvr>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TM02455596[[fn=Весна]]</Template>
  <TotalTime>1785</TotalTime>
  <Words>933</Words>
  <Application>Microsoft Office PowerPoint</Application>
  <PresentationFormat>Экран (4:3)</PresentationFormat>
  <Paragraphs>300</Paragraphs>
  <Slides>77</Slides>
  <Notes>7</Notes>
  <HiddenSlides>0</HiddenSlides>
  <MMClips>0</MMClips>
  <ScaleCrop>false</ScaleCrop>
  <HeadingPairs>
    <vt:vector size="4" baseType="variant">
      <vt:variant>
        <vt:lpstr>Тема</vt:lpstr>
      </vt:variant>
      <vt:variant>
        <vt:i4>1</vt:i4>
      </vt:variant>
      <vt:variant>
        <vt:lpstr>Заголовки слайдов</vt:lpstr>
      </vt:variant>
      <vt:variant>
        <vt:i4>77</vt:i4>
      </vt:variant>
    </vt:vector>
  </HeadingPairs>
  <TitlesOfParts>
    <vt:vector size="78" baseType="lpstr">
      <vt:lpstr>Spring</vt:lpstr>
      <vt:lpstr>Презентация PowerPoint</vt:lpstr>
      <vt:lpstr>პეპლების სამყარო</vt:lpstr>
      <vt:lpstr>             პეპლები ყველაზე ლამაზი და მრავალრიცხოვანი    ჯგუფია ცხოველთა სამყაროში. ისინი გვხვდება ყველა  კონტინენტზე ანტარქტიდის გარდა.          პეპლები  მიეკუთვნება მწერების კლასს,      ფეხსახსრიანების  გვარს,  ლეპიდოპტერების  (Lepidoptera) რიგს.    პეპლების  (ქერცლფრთიანების) შემსწავლელ  მეცნიერებას ლეპიდოპტეროლოგია ჰქვია.    ლეპიდოპტეროლოგია (ბერძ. lepis – ქერცლი, pteron  – ფრთა და logos – მოძღვრება).                         სპეციალისტს, რომელიც დაკავებულია პეპლების  შესწავლით ლეპიდოპტერისტი ეწოდება.  </vt:lpstr>
      <vt:lpstr>Презентация PowerPoint</vt:lpstr>
      <vt:lpstr>      მეცნიერებმა   წიაღისეულის  ნალექის  ნიმუშში  სულ მცირე 7  სახეობის პეპელა აღმოაჩინეს.              პალეონტოლოგების თქმით,  ადრინდელი პეპელა  დღევანდელ  ჩრჩილს ჩამოჰგავდა.  </vt:lpstr>
      <vt:lpstr>პალეონტოლოგიური, ჩრჩილის მსგავსი პეპელა</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პეპლის აგებულება:  თავი, მკერდი, მუცელი. წყვილი ანტენა, 3 წყვილი ფეხი, 4 ფრთა.</vt:lpstr>
      <vt:lpstr>Презентация PowerPoint</vt:lpstr>
      <vt:lpstr>      პეპლებს  ფრთებზე აქვთ  კრამიტისებურად განლაგებულია  უამრავი ფერადი  და  ბრჭვიალა ქერცლი.</vt:lpstr>
      <vt:lpstr>მსოფლიოში ყველაზე  დიდი პეპლებია:</vt:lpstr>
      <vt:lpstr>ფარშევანგთვალა ატლასი</vt:lpstr>
      <vt:lpstr>მსოფლიოში ყველაზე პატარა პეპელა</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პეპლის ჭუპრები</vt:lpstr>
      <vt:lpstr>Презентация PowerPoint</vt:lpstr>
      <vt:lpstr>              პეპლები მიგრირებენ</vt:lpstr>
      <vt:lpstr> პეპლები, რომლებიც ყველაზე მეტად მიგრირებენ:                          </vt:lpstr>
      <vt:lpstr>მონარქი პეპლების მიგრაცია</vt:lpstr>
      <vt:lpstr>Презентация PowerPoint</vt:lpstr>
      <vt:lpstr>          ზაფხულის ბოლოს მილიონობით ,,ნარშავას ფრთაკუთხა’’   გეზს   აფრიკის კონტინენტისკენ იღებს. უმეტესწილად, ისინი 500  მეტრ სიმაღლეზე მიფრინავენ, რის გამოც მათი დანახვა  ადამიანის თვალისთვის  თითქმის  შეუძლებელია. პეპლები ელოდებიან   იმ  დროს,  როცა  ქარი  სასურველი მიმართულებით დაუბერავს. ქარის  დახმარებით ისინი 45 კმ/სთ სიჩქარით ფრენენ.      ყოველწლიურად  დაახლოებით 15 000 კმ-ს ფარავენ.  გადაფრენას იწყებენ  ჩრდილოეთი არქტიკის   საზღვრებიდან   და  ასრულებენ დასავლეთ  აფრიკაში. ნარშავას ფრთაკუთხა გზადაგზა  მრავლდება და მთელ  ცხოვრებას ფრენაში ატარებს.</vt:lpstr>
      <vt:lpstr>    ფრთაკუთხა ნარშავა (vanessa cardui)  </vt:lpstr>
      <vt:lpstr>  მეტად სასარგებლოა აბრეშუმის პეპელა. იგი ადამიანმა  5 000  წლის  წინ  შინ  შემოიყვანა  და  ისეთი საოცრება  შეაქმნევინა,  როგორიც აბრეშუმის ძაფია.            ერთი  პეპელა 500 ცალამდე  კვერცხს  დებს, დაახლოებით  20 დღეში კვერცხიდან  ჭია იჩეკება,  რომელიც  დღედაღამ  მხოლოდ  თუთის ფოთლებს  ჭამს.                ზრდასრული აბრეშუმის ჭია გარშემო იხვევს ქსელს, რომელიც აბრეშუმის პარკის სახეს იღებს.  აბრეშუმის ჭია ერთი პარკის ამოსახვევად თავს 400 ათასჯერ  ატრიალებს და 60 000 "რვიანს" აკეთებს!                        პარკისაგან იღებენ აბრეშუმის ძაფს და აწარმოებენ  ნატურალურ აბრეშუმს.  </vt:lpstr>
      <vt:lpstr>       თუთის აბრეშუმხვევია</vt:lpstr>
      <vt:lpstr>Презентация PowerPoint</vt:lpstr>
      <vt:lpstr>    საქართველოს  ეროვნული  მუზეუმის  ზოოლოგიურ  ფონდში  დაცულია 2 500  სახეობის  პეპელა. </vt:lpstr>
      <vt:lpstr>კავკასიური ზერინთია</vt:lpstr>
      <vt:lpstr>კვიპაროსის მსხვილტანა</vt:lpstr>
      <vt:lpstr> კომაროვის  სფინქსი </vt:lpstr>
      <vt:lpstr>      მღვიმის     ამიერკავკასიური  დათუნელა</vt:lpstr>
      <vt:lpstr>ნორდმანის აპოლონი</vt:lpstr>
      <vt:lpstr>რომანოვის ცისფერა</vt:lpstr>
      <vt:lpstr>კრისტოფის ბრამეა</vt:lpstr>
      <vt:lpstr>შამილის წმინდადმახვიარა</vt:lpstr>
      <vt:lpstr>    ჭრელურა თამარა</vt:lpstr>
      <vt:lpstr>ჰევისტონის შავტუხა</vt:lpstr>
      <vt:lpstr> საქართველოში  დღის პეპლების  6  სახეობაა ფართოდ გავრცელებული:  მაქაონი, აპოლონი, შავი აპოლონი, ნორდმანის აპოლონი, პოდალირიუსი (მერცხალკუდა), კავკასიური თაისი.</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Rothschildia forbesi (Bengamin, 1934)</vt:lpstr>
      <vt:lpstr> Ascelapha odorata (Linnaeus, 1758)</vt:lpstr>
      <vt:lpstr> Ascelapha odorata  (Llinnaeus, 1758)</vt:lpstr>
      <vt:lpstr>Презентация PowerPoint</vt:lpstr>
      <vt:lpstr>Презентация PowerPoint</vt:lpstr>
      <vt:lpstr>მსოფლიოს ულამაზესი პეპლები              მორფოს ჯგუფის ლურჯი პეპლები</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უცნაური პეპლები</vt:lpstr>
      <vt:lpstr>    როგორც ხედავთ, პეპლები ბინადრობენ ჩვენს სამყაროში, ხდიან მას ლამაზს და ჰაეროვანს. პეპლებმა შთააგონეს არაერთი პოეტი,  მუსიკოსი თუ მხატვარი  შედევრების შესაქმნელად. ისინი გახდნენ უამრავი მითისა და ლეგენდის გმირები.  პეპლები ძალიან განსხვავდებიან ერთმანეთისაგან და ამით უნიკალურები არიან. ხანმოკლე სიცოცხლეც კი არ აკლებს მათ სიდიადეს.          მიუხედავად იმისა, რომ ლეპიდოპტერების 165 000-ზე მეტი სახეობა უკვე აღმოჩენილია და შესწავლილია, მათი საიდუმლოებები ბოლომდე არ არის ცნობილი. ყოველწლიურად მეცნიერები აღმოაჩენენ ახალ აქამდე უცნობ სახეობებს. </vt:lpstr>
      <vt:lpstr>Презентация PowerPoint</vt:lpstr>
      <vt:lpstr>გმადლობთ   ყურადღებისათვის</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irina</dc:creator>
  <cp:lastModifiedBy>irina</cp:lastModifiedBy>
  <cp:revision>236</cp:revision>
  <dcterms:created xsi:type="dcterms:W3CDTF">2023-02-01T10:21:20Z</dcterms:created>
  <dcterms:modified xsi:type="dcterms:W3CDTF">2023-06-12T09:46:01Z</dcterms:modified>
</cp:coreProperties>
</file>