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1" r:id="rId3"/>
    <p:sldId id="282" r:id="rId4"/>
    <p:sldId id="280" r:id="rId5"/>
    <p:sldId id="283" r:id="rId6"/>
    <p:sldId id="284" r:id="rId7"/>
    <p:sldId id="286" r:id="rId8"/>
    <p:sldId id="257" r:id="rId9"/>
    <p:sldId id="265" r:id="rId10"/>
    <p:sldId id="261" r:id="rId11"/>
    <p:sldId id="274" r:id="rId12"/>
    <p:sldId id="276" r:id="rId13"/>
    <p:sldId id="262" r:id="rId14"/>
    <p:sldId id="259" r:id="rId15"/>
    <p:sldId id="285" r:id="rId16"/>
    <p:sldId id="263" r:id="rId17"/>
    <p:sldId id="278" r:id="rId18"/>
    <p:sldId id="277" r:id="rId19"/>
    <p:sldId id="279" r:id="rId20"/>
    <p:sldId id="287" r:id="rId21"/>
    <p:sldId id="267" r:id="rId22"/>
    <p:sldId id="264" r:id="rId23"/>
    <p:sldId id="258" r:id="rId24"/>
    <p:sldId id="268" r:id="rId25"/>
    <p:sldId id="260" r:id="rId26"/>
    <p:sldId id="271" r:id="rId27"/>
    <p:sldId id="269" r:id="rId28"/>
    <p:sldId id="272" r:id="rId29"/>
    <p:sldId id="270" r:id="rId30"/>
    <p:sldId id="273"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7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0" autoAdjust="0"/>
    <p:restoredTop sz="86057" autoAdjust="0"/>
  </p:normalViewPr>
  <p:slideViewPr>
    <p:cSldViewPr>
      <p:cViewPr varScale="1">
        <p:scale>
          <a:sx n="96" d="100"/>
          <a:sy n="96" d="100"/>
        </p:scale>
        <p:origin x="-822" y="-1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265D8-5E6A-4F93-83CC-E2E939CF095B}" type="datetimeFigureOut">
              <a:rPr lang="ru-RU" smtClean="0"/>
              <a:t>19.01.2024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27BD0-26DA-47E4-954C-451681A16E5A}" type="slidenum">
              <a:rPr lang="ru-RU" smtClean="0"/>
              <a:t>‹#›</a:t>
            </a:fld>
            <a:endParaRPr lang="ru-RU"/>
          </a:p>
        </p:txBody>
      </p:sp>
    </p:spTree>
    <p:extLst>
      <p:ext uri="{BB962C8B-B14F-4D97-AF65-F5344CB8AC3E}">
        <p14:creationId xmlns:p14="http://schemas.microsoft.com/office/powerpoint/2010/main" val="320198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127BD0-26DA-47E4-954C-451681A16E5A}" type="slidenum">
              <a:rPr lang="ru-RU" smtClean="0"/>
              <a:t>8</a:t>
            </a:fld>
            <a:endParaRPr lang="ru-RU"/>
          </a:p>
        </p:txBody>
      </p:sp>
    </p:spTree>
    <p:extLst>
      <p:ext uri="{BB962C8B-B14F-4D97-AF65-F5344CB8AC3E}">
        <p14:creationId xmlns:p14="http://schemas.microsoft.com/office/powerpoint/2010/main" val="200638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127BD0-26DA-47E4-954C-451681A16E5A}" type="slidenum">
              <a:rPr lang="ru-RU" smtClean="0"/>
              <a:t>20</a:t>
            </a:fld>
            <a:endParaRPr lang="ru-RU"/>
          </a:p>
        </p:txBody>
      </p:sp>
    </p:spTree>
    <p:extLst>
      <p:ext uri="{BB962C8B-B14F-4D97-AF65-F5344CB8AC3E}">
        <p14:creationId xmlns:p14="http://schemas.microsoft.com/office/powerpoint/2010/main" val="62200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19.01.2024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19.01.2024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19.01.2024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19.01.2024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19.01.2024</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87688" y="836712"/>
            <a:ext cx="8640960" cy="3600400"/>
          </a:xfrm>
          <a:ln w="57150"/>
        </p:spPr>
        <p:style>
          <a:lnRef idx="1">
            <a:schemeClr val="accent1"/>
          </a:lnRef>
          <a:fillRef idx="2">
            <a:schemeClr val="accent1"/>
          </a:fillRef>
          <a:effectRef idx="1">
            <a:schemeClr val="accent1"/>
          </a:effectRef>
          <a:fontRef idx="minor">
            <a:schemeClr val="dk1"/>
          </a:fontRef>
        </p:style>
        <p:txBody>
          <a:bodyPr>
            <a:normAutofit/>
          </a:bodyPr>
          <a:lstStyle/>
          <a:p>
            <a:r>
              <a:rPr lang="ka-GE" sz="8000" b="1" dirty="0"/>
              <a:t>აჭარის ტბები</a:t>
            </a:r>
            <a:endParaRPr lang="ru-RU" sz="8000" b="1" dirty="0"/>
          </a:p>
        </p:txBody>
      </p:sp>
      <p:sp>
        <p:nvSpPr>
          <p:cNvPr id="3" name="Подзаголовок 2"/>
          <p:cNvSpPr>
            <a:spLocks noGrp="1"/>
          </p:cNvSpPr>
          <p:nvPr>
            <p:ph type="subTitle" idx="1"/>
          </p:nvPr>
        </p:nvSpPr>
        <p:spPr>
          <a:xfrm>
            <a:off x="3071664" y="4725144"/>
            <a:ext cx="8856984" cy="2088232"/>
          </a:xfrm>
          <a:ln w="38100">
            <a:solidFill>
              <a:schemeClr val="accent1"/>
            </a:solidFill>
          </a:ln>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endParaRPr lang="en-US" sz="2400" dirty="0" smtClean="0">
              <a:solidFill>
                <a:schemeClr val="tx1"/>
              </a:solidFill>
            </a:endParaRPr>
          </a:p>
          <a:p>
            <a:r>
              <a:rPr lang="ka-GE" sz="2400" dirty="0" smtClean="0">
                <a:solidFill>
                  <a:schemeClr val="tx1"/>
                </a:solidFill>
              </a:rPr>
              <a:t>ლამარა </a:t>
            </a:r>
            <a:r>
              <a:rPr lang="ka-GE" sz="2400" dirty="0" smtClean="0">
                <a:solidFill>
                  <a:schemeClr val="tx1"/>
                </a:solidFill>
              </a:rPr>
              <a:t>გულორდავა</a:t>
            </a:r>
          </a:p>
          <a:p>
            <a:r>
              <a:rPr lang="ka-GE" sz="2000" dirty="0" smtClean="0">
                <a:solidFill>
                  <a:schemeClr val="tx1"/>
                </a:solidFill>
              </a:rPr>
              <a:t>ხარიტონ ახვლედიანის სახელობის მუზეუმის საბუნებისმეტყველო მიმართულების ხელმძღვანელი</a:t>
            </a:r>
          </a:p>
          <a:p>
            <a:r>
              <a:rPr lang="ka-GE" sz="2000" dirty="0" smtClean="0">
                <a:solidFill>
                  <a:schemeClr val="tx1"/>
                </a:solidFill>
              </a:rPr>
              <a:t>ბათუმი </a:t>
            </a:r>
            <a:endParaRPr lang="en-US" sz="2000" dirty="0">
              <a:solidFill>
                <a:schemeClr val="tx1"/>
              </a:solidFill>
            </a:endParaRPr>
          </a:p>
          <a:p>
            <a:r>
              <a:rPr lang="ka-GE" sz="2000" dirty="0" smtClean="0">
                <a:solidFill>
                  <a:schemeClr val="tx1"/>
                </a:solidFill>
              </a:rPr>
              <a:t>2024</a:t>
            </a:r>
            <a:endParaRPr lang="ru-RU" sz="2000"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124744"/>
            <a:ext cx="2773976" cy="2773976"/>
          </a:xfrm>
          <a:prstGeom prst="rect">
            <a:avLst/>
          </a:prstGeom>
          <a:ln w="57150">
            <a:solidFill>
              <a:schemeClr val="accent1"/>
            </a:solidFill>
            <a:prstDash val="solid"/>
          </a:ln>
        </p:spPr>
      </p:pic>
    </p:spTree>
    <p:extLst>
      <p:ext uri="{BB962C8B-B14F-4D97-AF65-F5344CB8AC3E}">
        <p14:creationId xmlns:p14="http://schemas.microsoft.com/office/powerpoint/2010/main" val="347822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35" y="620688"/>
            <a:ext cx="2880321" cy="936104"/>
          </a:xfrm>
        </p:spPr>
        <p:style>
          <a:lnRef idx="2">
            <a:schemeClr val="accent1"/>
          </a:lnRef>
          <a:fillRef idx="1">
            <a:schemeClr val="lt1"/>
          </a:fillRef>
          <a:effectRef idx="0">
            <a:schemeClr val="accent1"/>
          </a:effectRef>
          <a:fontRef idx="minor">
            <a:schemeClr val="dk1"/>
          </a:fontRef>
        </p:style>
        <p:txBody>
          <a:bodyPr>
            <a:normAutofit/>
          </a:bodyPr>
          <a:lstStyle/>
          <a:p>
            <a:r>
              <a:rPr lang="ka-GE" sz="3200" dirty="0" smtClean="0"/>
              <a:t>საბანელას ტბა</a:t>
            </a:r>
            <a:endParaRPr lang="ru-RU" sz="3200" dirty="0"/>
          </a:p>
        </p:txBody>
      </p:sp>
      <p:sp>
        <p:nvSpPr>
          <p:cNvPr id="4" name="Текст 3"/>
          <p:cNvSpPr>
            <a:spLocks noGrp="1"/>
          </p:cNvSpPr>
          <p:nvPr>
            <p:ph type="body" sz="half" idx="2"/>
          </p:nvPr>
        </p:nvSpPr>
        <p:spPr>
          <a:xfrm>
            <a:off x="119336" y="1988841"/>
            <a:ext cx="2880320" cy="4248472"/>
          </a:xfrm>
        </p:spPr>
        <p:style>
          <a:lnRef idx="2">
            <a:schemeClr val="accent1"/>
          </a:lnRef>
          <a:fillRef idx="1">
            <a:schemeClr val="lt1"/>
          </a:fillRef>
          <a:effectRef idx="0">
            <a:schemeClr val="accent1"/>
          </a:effectRef>
          <a:fontRef idx="minor">
            <a:schemeClr val="dk1"/>
          </a:fontRef>
        </p:style>
        <p:txBody>
          <a:bodyPr>
            <a:noAutofit/>
          </a:bodyPr>
          <a:lstStyle/>
          <a:p>
            <a:r>
              <a:rPr lang="ka-GE" sz="2400" dirty="0" smtClean="0"/>
              <a:t>მდებარეობა -აჭარა, ხულოს მუნიციპალიტეტი, (პატარა მწვანე ტბა). მდებარეობს მაღლა მთაზე  დიდი მწვანე ტბიდან დაახლოებით 20-25 წთ-ის სავალზე. </a:t>
            </a:r>
            <a:endParaRPr lang="ru-RU" sz="2400" dirty="0"/>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3672" y="297485"/>
            <a:ext cx="8948577" cy="5964262"/>
          </a:xfrm>
        </p:spPr>
      </p:pic>
    </p:spTree>
    <p:extLst>
      <p:ext uri="{BB962C8B-B14F-4D97-AF65-F5344CB8AC3E}">
        <p14:creationId xmlns:p14="http://schemas.microsoft.com/office/powerpoint/2010/main" val="311434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5" y="116632"/>
            <a:ext cx="3456382" cy="648072"/>
          </a:xfrm>
          <a:ln w="38100">
            <a:solidFill>
              <a:srgbClr val="0070C0"/>
            </a:solidFill>
          </a:ln>
        </p:spPr>
        <p:txBody>
          <a:bodyPr>
            <a:normAutofit/>
          </a:bodyPr>
          <a:lstStyle/>
          <a:p>
            <a:r>
              <a:rPr lang="ka-GE" sz="2800" dirty="0" smtClean="0"/>
              <a:t>სანხლიას ტბები</a:t>
            </a:r>
            <a:endParaRPr lang="ru-RU" sz="2800"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752" y="1033697"/>
            <a:ext cx="8162412" cy="4591356"/>
          </a:xfrm>
        </p:spPr>
      </p:pic>
      <p:sp>
        <p:nvSpPr>
          <p:cNvPr id="4" name="Текст 3"/>
          <p:cNvSpPr>
            <a:spLocks noGrp="1"/>
          </p:cNvSpPr>
          <p:nvPr>
            <p:ph type="body" sz="half" idx="2"/>
          </p:nvPr>
        </p:nvSpPr>
        <p:spPr>
          <a:xfrm>
            <a:off x="191344" y="908720"/>
            <a:ext cx="3456383" cy="5832648"/>
          </a:xfrm>
          <a:ln w="57150">
            <a:solidFill>
              <a:schemeClr val="tx2">
                <a:lumMod val="60000"/>
                <a:lumOff val="40000"/>
              </a:schemeClr>
            </a:solidFill>
          </a:ln>
        </p:spPr>
        <p:txBody>
          <a:bodyPr>
            <a:noAutofit/>
          </a:bodyPr>
          <a:lstStyle/>
          <a:p>
            <a:r>
              <a:rPr lang="ka-GE" sz="2000" dirty="0" smtClean="0"/>
              <a:t>მდებარეობა -აჭარა</a:t>
            </a:r>
            <a:r>
              <a:rPr lang="ka-GE" sz="2000" dirty="0" smtClean="0"/>
              <a:t>, ხულოს </a:t>
            </a:r>
            <a:r>
              <a:rPr lang="ka-GE" sz="2000" dirty="0" smtClean="0"/>
              <a:t>მუნიციპალიტეტი</a:t>
            </a:r>
            <a:r>
              <a:rPr lang="ka-GE" sz="2000" dirty="0"/>
              <a:t>, </a:t>
            </a:r>
            <a:r>
              <a:rPr lang="ka-GE" sz="2000" dirty="0" smtClean="0"/>
              <a:t>(ღორჯომის თემი). ს. </a:t>
            </a:r>
            <a:r>
              <a:rPr lang="ka-GE" sz="2000" dirty="0"/>
              <a:t>ჭახაურის </a:t>
            </a:r>
            <a:r>
              <a:rPr lang="ka-GE" sz="2000" dirty="0" smtClean="0"/>
              <a:t>დას.-ით, 2200 მ.-ში.  ზღ</a:t>
            </a:r>
            <a:r>
              <a:rPr lang="ka-GE" sz="2000" dirty="0"/>
              <a:t>. დ.-დან 1748 </a:t>
            </a:r>
            <a:r>
              <a:rPr lang="ka-GE" sz="2000" dirty="0" smtClean="0"/>
              <a:t>მ</a:t>
            </a:r>
            <a:r>
              <a:rPr lang="ka-GE" sz="2000" dirty="0"/>
              <a:t>.</a:t>
            </a:r>
            <a:r>
              <a:rPr lang="ka-GE" sz="2000" dirty="0" smtClean="0"/>
              <a:t> სანხლიას ტბები </a:t>
            </a:r>
            <a:r>
              <a:rPr lang="ka-GE" sz="2000" dirty="0"/>
              <a:t>წარმოდგენილია მცირე ზომის 8 უსახელო გუბურით და ერთი მოზრდილი სანხლიას ტბით. </a:t>
            </a:r>
            <a:br>
              <a:rPr lang="ka-GE" sz="2000" dirty="0"/>
            </a:br>
            <a:r>
              <a:rPr lang="ka-GE" sz="2000" dirty="0"/>
              <a:t>სანხლიას ტბის მაქსიმალური სიგრძე 155 </a:t>
            </a:r>
            <a:r>
              <a:rPr lang="ka-GE" sz="2000" dirty="0" smtClean="0"/>
              <a:t>მ. </a:t>
            </a:r>
            <a:r>
              <a:rPr lang="ka-GE" sz="2000" dirty="0"/>
              <a:t>ხოლო მაქსიმალური სიგანე 55 </a:t>
            </a:r>
            <a:r>
              <a:rPr lang="ka-GE" sz="2000" dirty="0" smtClean="0"/>
              <a:t>მ. ტბის </a:t>
            </a:r>
            <a:r>
              <a:rPr lang="ka-GE" sz="2000" dirty="0"/>
              <a:t>ფართობია 6000 </a:t>
            </a:r>
            <a:r>
              <a:rPr lang="ka-GE" sz="2000" dirty="0" smtClean="0"/>
              <a:t>კვ. მ. მაქსიმალური </a:t>
            </a:r>
            <a:r>
              <a:rPr lang="ka-GE" sz="2000" dirty="0"/>
              <a:t>სიღრმე 5 </a:t>
            </a:r>
            <a:r>
              <a:rPr lang="ka-GE" sz="2000" dirty="0" smtClean="0"/>
              <a:t>მ, </a:t>
            </a:r>
            <a:r>
              <a:rPr lang="ka-GE" sz="2000" dirty="0"/>
              <a:t>ხოლო საშუალო სიღრმე 2.5 </a:t>
            </a:r>
            <a:r>
              <a:rPr lang="ka-GE" sz="2000" dirty="0" smtClean="0"/>
              <a:t>მ-ია. </a:t>
            </a:r>
            <a:r>
              <a:rPr lang="ka-GE" sz="2000" dirty="0"/>
              <a:t>წყლის მოცულობაა დაახლოებით 15 000 მ3.</a:t>
            </a:r>
            <a:r>
              <a:rPr lang="ka-GE" dirty="0"/>
              <a:t/>
            </a:r>
            <a:br>
              <a:rPr lang="ka-GE" dirty="0"/>
            </a:br>
            <a:endParaRPr lang="ru-RU" dirty="0"/>
          </a:p>
        </p:txBody>
      </p:sp>
    </p:spTree>
    <p:extLst>
      <p:ext uri="{BB962C8B-B14F-4D97-AF65-F5344CB8AC3E}">
        <p14:creationId xmlns:p14="http://schemas.microsoft.com/office/powerpoint/2010/main" val="302787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63352" y="116632"/>
            <a:ext cx="11737304" cy="6696744"/>
          </a:xfrm>
          <a:ln w="76200">
            <a:solidFill>
              <a:srgbClr val="00B0F0"/>
            </a:solidFill>
          </a:ln>
        </p:spPr>
        <p:txBody>
          <a:bodyPr>
            <a:normAutofit fontScale="90000"/>
          </a:bodyPr>
          <a:lstStyle/>
          <a:p>
            <a:pPr algn="l"/>
            <a:r>
              <a:rPr lang="ka-GE" sz="3100" dirty="0" smtClean="0"/>
              <a:t>      სანხლიას </a:t>
            </a:r>
            <a:r>
              <a:rPr lang="ka-GE" sz="3100" dirty="0" smtClean="0"/>
              <a:t>ტბათა </a:t>
            </a:r>
            <a:r>
              <a:rPr lang="ka-GE" sz="3100" dirty="0"/>
              <a:t>სისტემა განლაგებულია სანხლიას მცირე ქვაბულში, სადაც ასევე მრავლად ამოდის გრუნტის </a:t>
            </a:r>
            <a:r>
              <a:rPr lang="ka-GE" sz="3100" dirty="0" smtClean="0"/>
              <a:t>წყლები. ქვაბულში </a:t>
            </a:r>
            <a:r>
              <a:rPr lang="ka-GE" sz="3100" dirty="0"/>
              <a:t>იგრძნობა გოგირდის </a:t>
            </a:r>
            <a:r>
              <a:rPr lang="ka-GE" sz="3100" dirty="0" smtClean="0"/>
              <a:t>სუნიც.</a:t>
            </a:r>
            <a:r>
              <a:rPr lang="ka-GE" sz="3100" dirty="0"/>
              <a:t/>
            </a:r>
            <a:br>
              <a:rPr lang="ka-GE" sz="3100" dirty="0"/>
            </a:br>
            <a:r>
              <a:rPr lang="ka-GE" sz="3100" dirty="0" smtClean="0"/>
              <a:t>      წყლის </a:t>
            </a:r>
            <a:r>
              <a:rPr lang="ka-GE" sz="3100" dirty="0"/>
              <a:t>მაქსიმალური დონის დროს ტბის ფართობი და მოცულობა მნიშვნელოვნად იზრდება, რა </a:t>
            </a:r>
            <a:r>
              <a:rPr lang="ka-GE" sz="3100" dirty="0" smtClean="0"/>
              <a:t>ტბასთან </a:t>
            </a:r>
            <a:r>
              <a:rPr lang="ka-GE" sz="3100" dirty="0"/>
              <a:t>ერთიანდება მის სიახლოვეს არსებული რამოდენიმე გუბური.  ტბა გამდინარეა მასში ჩაედინება ერთი მუდმივი და ორი დროებითი ნაკადული, ხოლო გამოედინება ერთი ნაკადული. ამჟამად ტბაში მიმდინარეობს დაჭაობების პროცესი. </a:t>
            </a:r>
            <a:br>
              <a:rPr lang="ka-GE" sz="3100" dirty="0"/>
            </a:br>
            <a:r>
              <a:rPr lang="ka-GE" sz="3100" dirty="0" smtClean="0"/>
              <a:t>      ტბა </a:t>
            </a:r>
            <a:r>
              <a:rPr lang="ka-GE" sz="3100" dirty="0"/>
              <a:t>გამოირჩევა მაღალი ბიოლოგიური მრავალფეროვნებით (წყლის მცენარეულობა, მწერები, ამფიბიები და სხვა), თუმცა მსგავსად აჭარის სხვა მაღალმთიანი ტბებიდან მოკლებულია იქთიოფაუნას. </a:t>
            </a:r>
            <a:br>
              <a:rPr lang="ka-GE" sz="3100" dirty="0"/>
            </a:br>
            <a:r>
              <a:rPr lang="ka-GE" sz="3100" dirty="0" smtClean="0"/>
              <a:t>      ტბის </a:t>
            </a:r>
            <a:r>
              <a:rPr lang="ka-GE" sz="3100" dirty="0"/>
              <a:t>დონის </a:t>
            </a:r>
            <a:r>
              <a:rPr lang="ka-GE" sz="3100" dirty="0" smtClean="0"/>
              <a:t>რეგულირებითი კიდევ </a:t>
            </a:r>
            <a:r>
              <a:rPr lang="ka-GE" sz="3100" dirty="0"/>
              <a:t>უფრო </a:t>
            </a:r>
            <a:r>
              <a:rPr lang="ka-GE" sz="3100" dirty="0" smtClean="0"/>
              <a:t>გაიზრდება </a:t>
            </a:r>
            <a:r>
              <a:rPr lang="ka-GE" sz="3100" dirty="0"/>
              <a:t>ტბის </a:t>
            </a:r>
            <a:r>
              <a:rPr lang="ka-GE" sz="3100" dirty="0" smtClean="0"/>
              <a:t>ტურისტული </a:t>
            </a:r>
            <a:r>
              <a:rPr lang="ka-GE" sz="3100" dirty="0"/>
              <a:t>მიმზიდველობას.</a:t>
            </a:r>
            <a:r>
              <a:rPr lang="ka-GE" sz="2400" dirty="0"/>
              <a:t/>
            </a:r>
            <a:br>
              <a:rPr lang="ka-GE" sz="2400" dirty="0"/>
            </a:br>
            <a:endParaRPr lang="ru-RU" sz="2400" dirty="0"/>
          </a:p>
        </p:txBody>
      </p:sp>
    </p:spTree>
    <p:extLst>
      <p:ext uri="{BB962C8B-B14F-4D97-AF65-F5344CB8AC3E}">
        <p14:creationId xmlns:p14="http://schemas.microsoft.com/office/powerpoint/2010/main" val="3747909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055440" y="273050"/>
            <a:ext cx="3600400" cy="1162050"/>
          </a:xfrm>
          <a:ln w="57150"/>
        </p:spPr>
        <p:style>
          <a:lnRef idx="2">
            <a:schemeClr val="accent5"/>
          </a:lnRef>
          <a:fillRef idx="1">
            <a:schemeClr val="lt1"/>
          </a:fillRef>
          <a:effectRef idx="0">
            <a:schemeClr val="accent5"/>
          </a:effectRef>
          <a:fontRef idx="minor">
            <a:schemeClr val="dk1"/>
          </a:fontRef>
        </p:style>
        <p:txBody>
          <a:bodyPr>
            <a:noAutofit/>
          </a:bodyPr>
          <a:lstStyle/>
          <a:p>
            <a:r>
              <a:rPr lang="ka-GE" sz="3200" dirty="0" smtClean="0"/>
              <a:t>ოწინარის ტბა</a:t>
            </a:r>
            <a:endParaRPr lang="ru-RU" sz="3200" dirty="0"/>
          </a:p>
        </p:txBody>
      </p:sp>
      <p:sp>
        <p:nvSpPr>
          <p:cNvPr id="4" name="Текст 3"/>
          <p:cNvSpPr>
            <a:spLocks noGrp="1"/>
          </p:cNvSpPr>
          <p:nvPr>
            <p:ph type="body" sz="half" idx="4294967295"/>
          </p:nvPr>
        </p:nvSpPr>
        <p:spPr>
          <a:xfrm>
            <a:off x="1055440" y="1772816"/>
            <a:ext cx="3600400" cy="4752528"/>
          </a:xfrm>
          <a:ln w="38100">
            <a:solidFill>
              <a:srgbClr val="00B0F0"/>
            </a:solidFill>
          </a:ln>
        </p:spPr>
        <p:txBody>
          <a:bodyPr>
            <a:normAutofit fontScale="62500" lnSpcReduction="20000"/>
          </a:bodyPr>
          <a:lstStyle/>
          <a:p>
            <a:pPr marL="0" indent="0">
              <a:buNone/>
            </a:pPr>
            <a:r>
              <a:rPr lang="ka-GE" dirty="0" smtClean="0"/>
              <a:t>მდებარეობა - აჭარა, სხალთის ხეობა, სოფ. ფაჩხა ოწინარის მთაზე.</a:t>
            </a:r>
            <a:endParaRPr lang="ka-GE" dirty="0"/>
          </a:p>
          <a:p>
            <a:pPr marL="0" indent="0">
              <a:buNone/>
            </a:pPr>
            <a:r>
              <a:rPr lang="ka-GE" dirty="0"/>
              <a:t>ლეგენდის თანახმად მეფე თამარი თავის თანმხლებ ამალასთან ერთად მთაზე მიემართებოდა.</a:t>
            </a:r>
          </a:p>
          <a:p>
            <a:pPr marL="0" indent="0">
              <a:buNone/>
            </a:pPr>
            <a:r>
              <a:rPr lang="ka-GE" dirty="0" smtClean="0"/>
              <a:t>როდესაც </a:t>
            </a:r>
            <a:r>
              <a:rPr lang="ka-GE" dirty="0"/>
              <a:t>ვეზირებმა იკითხეს თუ სად იმყოფებოდა მეფე თამარი. </a:t>
            </a:r>
          </a:p>
          <a:p>
            <a:pPr marL="0" indent="0">
              <a:buNone/>
            </a:pPr>
            <a:r>
              <a:rPr lang="ka-GE" dirty="0" smtClean="0"/>
              <a:t>მსახურებმა </a:t>
            </a:r>
            <a:r>
              <a:rPr lang="ka-GE" dirty="0"/>
              <a:t>მიუგეს - "ოო! წინ არიო".</a:t>
            </a:r>
          </a:p>
          <a:p>
            <a:pPr marL="0" indent="0">
              <a:buNone/>
            </a:pPr>
            <a:r>
              <a:rPr lang="ka-GE" dirty="0" smtClean="0"/>
              <a:t>მთასაც </a:t>
            </a:r>
            <a:r>
              <a:rPr lang="ka-GE" dirty="0"/>
              <a:t>და ტბასაც ასე დაერქვა “ოწინარი”. </a:t>
            </a:r>
            <a:endParaRPr lang="ka-GE" dirty="0" smtClean="0"/>
          </a:p>
          <a:p>
            <a:pPr marL="0" indent="0">
              <a:buNone/>
            </a:pPr>
            <a:r>
              <a:rPr lang="ka-GE" dirty="0" smtClean="0"/>
              <a:t>ტბაში </a:t>
            </a:r>
            <a:r>
              <a:rPr lang="ka-GE" dirty="0"/>
              <a:t>ცურვა შესაძლებელია მხოლოდ ივნისის ბოლომდე, ტბის </a:t>
            </a:r>
            <a:r>
              <a:rPr lang="ka-GE" dirty="0" smtClean="0"/>
              <a:t>დაშრობამდე.</a:t>
            </a:r>
            <a:endParaRPr lang="ru-RU" dirty="0"/>
          </a:p>
        </p:txBody>
      </p:sp>
      <p:pic>
        <p:nvPicPr>
          <p:cNvPr id="6146" name="Picture 2" descr="D:\ტბები და ჩანჩქერები\ოწინარის ტბა, ს. ფაჩხა. სხალთის ხეობ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464" y="106788"/>
            <a:ext cx="5112568" cy="675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3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63353" y="188640"/>
            <a:ext cx="3960440" cy="864096"/>
          </a:xfrm>
          <a:ln w="57150">
            <a:solidFill>
              <a:schemeClr val="accent5"/>
            </a:solidFill>
          </a:ln>
        </p:spPr>
        <p:txBody>
          <a:bodyPr>
            <a:normAutofit/>
          </a:bodyPr>
          <a:lstStyle/>
          <a:p>
            <a:r>
              <a:rPr lang="ka-GE" sz="2400" dirty="0"/>
              <a:t>ლელთის ტბა</a:t>
            </a:r>
            <a:endParaRPr lang="ru-RU" sz="2400" dirty="0"/>
          </a:p>
        </p:txBody>
      </p:sp>
      <p:sp>
        <p:nvSpPr>
          <p:cNvPr id="4" name="Текст 3"/>
          <p:cNvSpPr>
            <a:spLocks noGrp="1"/>
          </p:cNvSpPr>
          <p:nvPr>
            <p:ph type="body" sz="half" idx="4294967295"/>
          </p:nvPr>
        </p:nvSpPr>
        <p:spPr>
          <a:xfrm>
            <a:off x="263353" y="1412776"/>
            <a:ext cx="3888432" cy="5328592"/>
          </a:xfrm>
          <a:ln w="57150">
            <a:solidFill>
              <a:srgbClr val="00B0F0"/>
            </a:solidFill>
          </a:ln>
        </p:spPr>
        <p:txBody>
          <a:bodyPr>
            <a:noAutofit/>
          </a:bodyPr>
          <a:lstStyle/>
          <a:p>
            <a:pPr marL="0" indent="0">
              <a:buNone/>
            </a:pPr>
            <a:r>
              <a:rPr lang="ka-GE" sz="1800" dirty="0"/>
              <a:t> </a:t>
            </a:r>
            <a:r>
              <a:rPr lang="ka-GE" sz="1800" dirty="0" smtClean="0"/>
              <a:t>      მდებარეობა  </a:t>
            </a:r>
            <a:r>
              <a:rPr lang="ka-GE" sz="1800" dirty="0"/>
              <a:t>- </a:t>
            </a:r>
            <a:r>
              <a:rPr lang="ka-GE" sz="1800" dirty="0" smtClean="0"/>
              <a:t>აჭარა, შუახევის მუნიციპალიტეტი</a:t>
            </a:r>
            <a:r>
              <a:rPr lang="ka-GE" sz="1800" dirty="0"/>
              <a:t>, ჭვანას ხეობა. </a:t>
            </a:r>
            <a:r>
              <a:rPr lang="ka-GE" sz="1800" dirty="0" smtClean="0"/>
              <a:t>სოფ. ნაღვარევი</a:t>
            </a:r>
            <a:r>
              <a:rPr lang="ka-GE" sz="1800" dirty="0"/>
              <a:t>. ბათუმიდან 58 </a:t>
            </a:r>
            <a:r>
              <a:rPr lang="ka-GE" sz="1800" dirty="0" smtClean="0"/>
              <a:t>კმ-ში</a:t>
            </a:r>
            <a:r>
              <a:rPr lang="ka-GE" sz="1800" dirty="0"/>
              <a:t>, ზღ. დ-დან 1347 მ. </a:t>
            </a:r>
            <a:r>
              <a:rPr lang="ka-GE" sz="1800" dirty="0" smtClean="0"/>
              <a:t> სიმაღლეზე. </a:t>
            </a:r>
          </a:p>
          <a:p>
            <a:pPr marL="0" indent="0">
              <a:buNone/>
            </a:pPr>
            <a:r>
              <a:rPr lang="ka-GE" sz="1800" dirty="0" smtClean="0"/>
              <a:t>      ტბის მახლობლად </a:t>
            </a:r>
            <a:r>
              <a:rPr lang="ka-GE" sz="1800" dirty="0"/>
              <a:t>არის გაზაფხულსა და ზაფხულში გვირილებით </a:t>
            </a:r>
            <a:r>
              <a:rPr lang="ka-GE" sz="1800" dirty="0" smtClean="0"/>
              <a:t> დაფარული მინდვრები, შერეულფოთლოვანი </a:t>
            </a:r>
            <a:r>
              <a:rPr lang="ka-GE" sz="1800" dirty="0"/>
              <a:t>ტყით დაფარული </a:t>
            </a:r>
            <a:r>
              <a:rPr lang="ka-GE" sz="1800" dirty="0" smtClean="0"/>
              <a:t>მაღლობები .    </a:t>
            </a:r>
          </a:p>
          <a:p>
            <a:pPr marL="0" indent="0">
              <a:buNone/>
            </a:pPr>
            <a:r>
              <a:rPr lang="ka-GE" sz="1800" dirty="0"/>
              <a:t> </a:t>
            </a:r>
            <a:r>
              <a:rPr lang="ka-GE" sz="1800" dirty="0" smtClean="0"/>
              <a:t>     ტბაში ბინადრობს კავკასიური ტრიტონი. </a:t>
            </a:r>
          </a:p>
          <a:p>
            <a:pPr marL="0" indent="0">
              <a:buNone/>
            </a:pPr>
            <a:r>
              <a:rPr lang="ka-GE" sz="1800" dirty="0" smtClean="0"/>
              <a:t>     </a:t>
            </a:r>
            <a:r>
              <a:rPr lang="ka-GE" sz="1800" dirty="0"/>
              <a:t>ლელთის ტბის ახლოს აჭარაში ერთადერთი გადახურული ხიდი მდებარეობს, რომელსაც ხაბელაშვილების ხიდს უწოდებენ. ეს ხის ხიდი 3 საუკუნეს ითვლის და ახლაც მწყობრშია. </a:t>
            </a:r>
            <a:endParaRPr lang="ru-RU" sz="1800" dirty="0"/>
          </a:p>
        </p:txBody>
      </p:sp>
      <p:pic>
        <p:nvPicPr>
          <p:cNvPr id="3074" name="Picture 2" descr="D:\ტბები\ლელთის ტბა. ს. ნაღვარევ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2" y="95516"/>
            <a:ext cx="6768752" cy="676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27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რუკები ტბებზე\Безымянный7899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404664"/>
            <a:ext cx="9529476" cy="6042161"/>
          </a:xfrm>
          <a:prstGeom prst="rect">
            <a:avLst/>
          </a:prstGeom>
          <a:noFill/>
          <a:extLst>
            <a:ext uri="{909E8E84-426E-40DD-AFC4-6F175D3DCCD1}">
              <a14:hiddenFill xmlns:a14="http://schemas.microsoft.com/office/drawing/2010/main">
                <a:solidFill>
                  <a:srgbClr val="FFFFFF"/>
                </a:solidFill>
              </a14:hiddenFill>
            </a:ext>
          </a:extLst>
        </p:spPr>
      </p:pic>
      <p:sp>
        <p:nvSpPr>
          <p:cNvPr id="6" name="Текст 5"/>
          <p:cNvSpPr>
            <a:spLocks noGrp="1"/>
          </p:cNvSpPr>
          <p:nvPr>
            <p:ph type="body" sz="half" idx="4294967295"/>
          </p:nvPr>
        </p:nvSpPr>
        <p:spPr>
          <a:xfrm>
            <a:off x="74288" y="1124744"/>
            <a:ext cx="2376488" cy="3816350"/>
          </a:xfrm>
        </p:spPr>
        <p:style>
          <a:lnRef idx="1">
            <a:schemeClr val="accent5"/>
          </a:lnRef>
          <a:fillRef idx="2">
            <a:schemeClr val="accent5"/>
          </a:fillRef>
          <a:effectRef idx="1">
            <a:schemeClr val="accent5"/>
          </a:effectRef>
          <a:fontRef idx="minor">
            <a:schemeClr val="dk1"/>
          </a:fontRef>
        </p:style>
        <p:txBody>
          <a:bodyPr>
            <a:normAutofit/>
          </a:bodyPr>
          <a:lstStyle/>
          <a:p>
            <a:pPr marL="457200" indent="-457200">
              <a:buAutoNum type="arabicPeriod"/>
            </a:pPr>
            <a:r>
              <a:rPr lang="ka-GE" sz="2000" dirty="0" smtClean="0"/>
              <a:t>შუამთის დიდი ტბა</a:t>
            </a:r>
          </a:p>
          <a:p>
            <a:pPr marL="457200" indent="-457200">
              <a:buAutoNum type="arabicPeriod"/>
            </a:pPr>
            <a:r>
              <a:rPr lang="ka-GE" sz="2000" dirty="0" smtClean="0"/>
              <a:t> შუამთის პატარა ტბა</a:t>
            </a:r>
          </a:p>
          <a:p>
            <a:pPr marL="457200" indent="-457200">
              <a:buAutoNum type="arabicPeriod"/>
            </a:pPr>
            <a:r>
              <a:rPr lang="ka-GE" sz="2000" dirty="0" smtClean="0"/>
              <a:t>ტბა ალპურ ზონაში</a:t>
            </a:r>
          </a:p>
          <a:p>
            <a:pPr marL="457200" indent="-457200">
              <a:buAutoNum type="arabicPeriod"/>
            </a:pPr>
            <a:r>
              <a:rPr lang="ka-GE" sz="2000" dirty="0" smtClean="0"/>
              <a:t>  ხირხათის ტბა</a:t>
            </a:r>
          </a:p>
          <a:p>
            <a:pPr marL="457200" indent="-457200">
              <a:buAutoNum type="arabicPeriod"/>
            </a:pPr>
            <a:endParaRPr lang="ka-GE" sz="2000" dirty="0"/>
          </a:p>
          <a:p>
            <a:pPr marL="457200" indent="-457200">
              <a:buAutoNum type="arabicPeriod"/>
            </a:pPr>
            <a:endParaRPr lang="ru-RU" sz="2000" dirty="0"/>
          </a:p>
        </p:txBody>
      </p:sp>
      <p:sp>
        <p:nvSpPr>
          <p:cNvPr id="7" name="Овал 6"/>
          <p:cNvSpPr/>
          <p:nvPr/>
        </p:nvSpPr>
        <p:spPr>
          <a:xfrm>
            <a:off x="7471556" y="404664"/>
            <a:ext cx="280628"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1</a:t>
            </a:r>
            <a:endParaRPr lang="ru-RU" dirty="0"/>
          </a:p>
        </p:txBody>
      </p:sp>
      <p:sp>
        <p:nvSpPr>
          <p:cNvPr id="8" name="Овал 7"/>
          <p:cNvSpPr/>
          <p:nvPr/>
        </p:nvSpPr>
        <p:spPr>
          <a:xfrm>
            <a:off x="7572164" y="1816605"/>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2</a:t>
            </a:r>
            <a:endParaRPr lang="ru-RU" dirty="0"/>
          </a:p>
        </p:txBody>
      </p:sp>
      <p:sp>
        <p:nvSpPr>
          <p:cNvPr id="9" name="Овал 8"/>
          <p:cNvSpPr/>
          <p:nvPr/>
        </p:nvSpPr>
        <p:spPr>
          <a:xfrm>
            <a:off x="9264352" y="2973960"/>
            <a:ext cx="360040" cy="284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3</a:t>
            </a:r>
            <a:endParaRPr lang="ru-RU" dirty="0"/>
          </a:p>
        </p:txBody>
      </p:sp>
      <p:sp>
        <p:nvSpPr>
          <p:cNvPr id="10" name="Овал 9"/>
          <p:cNvSpPr/>
          <p:nvPr/>
        </p:nvSpPr>
        <p:spPr>
          <a:xfrm>
            <a:off x="10848528" y="57655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4</a:t>
            </a:r>
            <a:endParaRPr lang="ru-RU" dirty="0"/>
          </a:p>
        </p:txBody>
      </p:sp>
    </p:spTree>
    <p:extLst>
      <p:ext uri="{BB962C8B-B14F-4D97-AF65-F5344CB8AC3E}">
        <p14:creationId xmlns:p14="http://schemas.microsoft.com/office/powerpoint/2010/main" val="3187980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5" y="404664"/>
            <a:ext cx="4248471" cy="864096"/>
          </a:xfrm>
          <a:ln w="57150"/>
        </p:spPr>
        <p:style>
          <a:lnRef idx="2">
            <a:schemeClr val="accent1"/>
          </a:lnRef>
          <a:fillRef idx="1">
            <a:schemeClr val="lt1"/>
          </a:fillRef>
          <a:effectRef idx="0">
            <a:schemeClr val="accent1"/>
          </a:effectRef>
          <a:fontRef idx="minor">
            <a:schemeClr val="dk1"/>
          </a:fontRef>
        </p:style>
        <p:txBody>
          <a:bodyPr>
            <a:normAutofit/>
          </a:bodyPr>
          <a:lstStyle/>
          <a:p>
            <a:r>
              <a:rPr lang="ka-GE" sz="3200" dirty="0" smtClean="0"/>
              <a:t>      შუამთის ტბები</a:t>
            </a:r>
            <a:endParaRPr lang="ru-RU" sz="3200" dirty="0"/>
          </a:p>
        </p:txBody>
      </p:sp>
      <p:sp>
        <p:nvSpPr>
          <p:cNvPr id="4" name="Текст 3"/>
          <p:cNvSpPr>
            <a:spLocks noGrp="1"/>
          </p:cNvSpPr>
          <p:nvPr>
            <p:ph type="body" sz="half" idx="2"/>
          </p:nvPr>
        </p:nvSpPr>
        <p:spPr>
          <a:xfrm>
            <a:off x="191344" y="1556792"/>
            <a:ext cx="4320480" cy="4320480"/>
          </a:xfrm>
          <a:ln w="57150">
            <a:solidFill>
              <a:srgbClr val="00B0F0"/>
            </a:solidFill>
          </a:ln>
        </p:spPr>
        <p:txBody>
          <a:bodyPr>
            <a:noAutofit/>
          </a:bodyPr>
          <a:lstStyle/>
          <a:p>
            <a:r>
              <a:rPr lang="ka-GE" sz="1800" dirty="0" smtClean="0">
                <a:solidFill>
                  <a:srgbClr val="FF0000"/>
                </a:solidFill>
              </a:rPr>
              <a:t>      </a:t>
            </a:r>
            <a:r>
              <a:rPr lang="ka-GE" sz="2000" dirty="0" smtClean="0"/>
              <a:t>მდებარეობა - აჭარა, ხულოს მუნიციპალიტეტი.  ზღ. დ-დან 2150 მ. </a:t>
            </a:r>
            <a:r>
              <a:rPr lang="ka-GE" sz="2000" dirty="0"/>
              <a:t>სიმაღლეზე, ბათუმიდან  დაშორებულია  </a:t>
            </a:r>
            <a:r>
              <a:rPr lang="ka-GE" sz="2000" dirty="0" smtClean="0"/>
              <a:t>92 კმ.-ით,  ჩირუხიდან </a:t>
            </a:r>
            <a:r>
              <a:rPr lang="ka-GE" sz="2000" dirty="0"/>
              <a:t>33 კმ.-</a:t>
            </a:r>
            <a:r>
              <a:rPr lang="ka-GE" sz="2000" dirty="0" smtClean="0"/>
              <a:t>ში, მთებთან  ახლოს ბუნებრივად  მდებარე ქვაბულში. </a:t>
            </a:r>
          </a:p>
          <a:p>
            <a:r>
              <a:rPr lang="ka-GE" sz="2000" dirty="0" smtClean="0"/>
              <a:t>      შუამთის </a:t>
            </a:r>
            <a:r>
              <a:rPr lang="ka-GE" sz="2000" dirty="0"/>
              <a:t>სოფლიდან ულამაზესი ხედები იშლება ხიხანის ციხეზე და მის შემოგარენზე. </a:t>
            </a:r>
            <a:endParaRPr lang="ka-GE" sz="2000" dirty="0" smtClean="0"/>
          </a:p>
          <a:p>
            <a:r>
              <a:rPr lang="ka-GE" sz="2000" dirty="0" smtClean="0"/>
              <a:t>მეორე ტბაში </a:t>
            </a:r>
            <a:r>
              <a:rPr lang="ka-GE" sz="2000" dirty="0"/>
              <a:t>კალმახიც ბინადრობს</a:t>
            </a:r>
            <a:r>
              <a:rPr lang="ka-GE" sz="2000" dirty="0" smtClean="0"/>
              <a:t>.</a:t>
            </a:r>
          </a:p>
          <a:p>
            <a:endParaRPr lang="ka-GE" sz="1800" dirty="0" smtClean="0">
              <a:solidFill>
                <a:srgbClr val="FF0000"/>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5964" y="942092"/>
            <a:ext cx="7342037" cy="4863172"/>
          </a:xfrm>
        </p:spPr>
      </p:pic>
    </p:spTree>
    <p:extLst>
      <p:ext uri="{BB962C8B-B14F-4D97-AF65-F5344CB8AC3E}">
        <p14:creationId xmlns:p14="http://schemas.microsoft.com/office/powerpoint/2010/main" val="119575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39416" y="476672"/>
            <a:ext cx="4752528" cy="958428"/>
          </a:xfrm>
          <a:ln/>
        </p:spPr>
        <p:style>
          <a:lnRef idx="2">
            <a:schemeClr val="accent3"/>
          </a:lnRef>
          <a:fillRef idx="1">
            <a:schemeClr val="lt1"/>
          </a:fillRef>
          <a:effectRef idx="0">
            <a:schemeClr val="accent3"/>
          </a:effectRef>
          <a:fontRef idx="minor">
            <a:schemeClr val="dk1"/>
          </a:fontRef>
        </p:style>
        <p:txBody>
          <a:bodyPr>
            <a:normAutofit/>
          </a:bodyPr>
          <a:lstStyle/>
          <a:p>
            <a:r>
              <a:rPr lang="ka-GE" sz="2800" dirty="0" smtClean="0"/>
              <a:t>შუამთის დიდი ტბა</a:t>
            </a:r>
            <a:endParaRPr lang="ru-RU" sz="2800" dirty="0"/>
          </a:p>
        </p:txBody>
      </p:sp>
      <p:sp>
        <p:nvSpPr>
          <p:cNvPr id="5" name="Прямоугольник 4"/>
          <p:cNvSpPr/>
          <p:nvPr/>
        </p:nvSpPr>
        <p:spPr>
          <a:xfrm>
            <a:off x="7149298" y="548680"/>
            <a:ext cx="4608512" cy="9361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a-GE" sz="2800" dirty="0" smtClean="0"/>
              <a:t>შუამთის პატარა ტბა</a:t>
            </a:r>
            <a:endParaRPr lang="ru-RU" sz="2800" dirty="0"/>
          </a:p>
        </p:txBody>
      </p:sp>
      <p:pic>
        <p:nvPicPr>
          <p:cNvPr id="3" name="Picture 2" descr="d:\Users\irina\Desktop\ტბებზე\ტბები რუკიდან\did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6" y="1844822"/>
            <a:ext cx="5968807" cy="39546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irina\Desktop\ტბებზე\ტბები რუკიდან\SuamTis pata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9091" y="1844822"/>
            <a:ext cx="5932045" cy="395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92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44450"/>
            <a:ext cx="7585622" cy="864270"/>
          </a:xfrm>
          <a:ln w="28575">
            <a:solidFill>
              <a:schemeClr val="accent1"/>
            </a:solidFill>
          </a:ln>
        </p:spPr>
        <p:txBody>
          <a:bodyPr>
            <a:normAutofit/>
          </a:bodyPr>
          <a:lstStyle/>
          <a:p>
            <a:r>
              <a:rPr lang="ka-GE" sz="3100" dirty="0" smtClean="0"/>
              <a:t>ტბა  </a:t>
            </a:r>
            <a:r>
              <a:rPr lang="ka-GE" sz="3100" dirty="0" smtClean="0"/>
              <a:t>გოდერძის  ალპურ  ზონაში</a:t>
            </a:r>
            <a:endParaRPr lang="ru-RU" sz="3100" dirty="0"/>
          </a:p>
        </p:txBody>
      </p:sp>
      <p:sp>
        <p:nvSpPr>
          <p:cNvPr id="4" name="Текст 3"/>
          <p:cNvSpPr>
            <a:spLocks noGrp="1"/>
          </p:cNvSpPr>
          <p:nvPr>
            <p:ph type="body" sz="half" idx="4294967295"/>
          </p:nvPr>
        </p:nvSpPr>
        <p:spPr>
          <a:xfrm>
            <a:off x="6935788" y="333375"/>
            <a:ext cx="5256212" cy="3167063"/>
          </a:xfrm>
        </p:spPr>
        <p:txBody>
          <a:bodyPr/>
          <a:lstStyle/>
          <a:p>
            <a:endParaRPr lang="en-US" dirty="0" smtClean="0"/>
          </a:p>
          <a:p>
            <a:endParaRPr lang="ka-GE" dirty="0" smtClean="0"/>
          </a:p>
          <a:p>
            <a:endParaRPr lang="ka-GE" dirty="0"/>
          </a:p>
          <a:p>
            <a:endParaRPr lang="ka-GE" dirty="0" smtClean="0"/>
          </a:p>
          <a:p>
            <a:endParaRPr lang="ka-GE" dirty="0"/>
          </a:p>
          <a:p>
            <a:endParaRPr lang="en-US" dirty="0" smtClean="0"/>
          </a:p>
          <a:p>
            <a:endParaRPr lang="en-US" dirty="0"/>
          </a:p>
        </p:txBody>
      </p:sp>
      <p:pic>
        <p:nvPicPr>
          <p:cNvPr id="3" name="Picture 2" descr="d:\Users\irina\Desktop\alpuri t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0" y="1196752"/>
            <a:ext cx="7519122" cy="51845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654662" y="152636"/>
            <a:ext cx="4418002" cy="65887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ka-GE" dirty="0" smtClean="0"/>
              <a:t>მდებარეობა </a:t>
            </a:r>
            <a:r>
              <a:rPr lang="ka-GE" dirty="0"/>
              <a:t>-  აჭარა, ხულოს მუნიციპალიტეი,  ქ. ბათუმიდან 112 კმ. ზღ. დ.-დან 1960 მ., აჭარა თრიალეთის ქედის სამხრეთ კალთაზე, კურორტ „გოდერძთან“ ახლოს „შქერნალის“ ტერიტორიაზე. ბაღი დაარსდა 2012 წელს. </a:t>
            </a:r>
          </a:p>
          <a:p>
            <a:pPr algn="ctr"/>
            <a:r>
              <a:rPr lang="ka-GE" dirty="0" smtClean="0"/>
              <a:t>ბაღის </a:t>
            </a:r>
            <a:r>
              <a:rPr lang="ka-GE" dirty="0"/>
              <a:t>ტერიტორიაზე წარმოდგენილია  </a:t>
            </a:r>
            <a:r>
              <a:rPr lang="ka-GE" dirty="0" smtClean="0"/>
              <a:t>ბუნებრივად მზარდი  </a:t>
            </a:r>
            <a:r>
              <a:rPr lang="ka-GE" dirty="0"/>
              <a:t>ველური ფლორის </a:t>
            </a:r>
            <a:r>
              <a:rPr lang="ka-GE" dirty="0" smtClean="0"/>
              <a:t>50ოჯახის</a:t>
            </a:r>
            <a:r>
              <a:rPr lang="ka-GE" dirty="0"/>
              <a:t>, 111 გვარის 161 </a:t>
            </a:r>
            <a:r>
              <a:rPr lang="ka-GE" dirty="0" smtClean="0"/>
              <a:t>სახეობა. მათგან -7 სახეობა  </a:t>
            </a:r>
            <a:r>
              <a:rPr lang="ka-GE" dirty="0"/>
              <a:t>ხე, 10 ბუჩქი და 144 ბალახოვანი მცენარეა. </a:t>
            </a:r>
            <a:r>
              <a:rPr lang="ka-GE" dirty="0" smtClean="0"/>
              <a:t>მეტად საინტერესოა წიფლნარი </a:t>
            </a:r>
            <a:r>
              <a:rPr lang="ka-GE" dirty="0"/>
              <a:t>ტყე </a:t>
            </a:r>
            <a:r>
              <a:rPr lang="ka-GE" dirty="0" smtClean="0"/>
              <a:t>გიგანტური </a:t>
            </a:r>
            <a:r>
              <a:rPr lang="ka-GE" dirty="0"/>
              <a:t>ხეების (30 მ სიმაღლის და 1,5 მ დიამეტრის) სახით</a:t>
            </a:r>
            <a:r>
              <a:rPr lang="ka-GE" dirty="0" smtClean="0"/>
              <a:t>.</a:t>
            </a:r>
          </a:p>
          <a:p>
            <a:pPr algn="ctr"/>
            <a:r>
              <a:rPr lang="ka-GE" dirty="0" smtClean="0"/>
              <a:t>ამ </a:t>
            </a:r>
            <a:r>
              <a:rPr lang="ka-GE" dirty="0"/>
              <a:t>ბაღში საკონსერვაციოდ შეირჩევა საქართველოს წითელი ნუსხის სახეობები.</a:t>
            </a:r>
            <a:endParaRPr lang="ka-GE" dirty="0" smtClean="0"/>
          </a:p>
          <a:p>
            <a:pPr algn="ctr"/>
            <a:r>
              <a:rPr lang="ka-GE" dirty="0" smtClean="0"/>
              <a:t>ალპურ </a:t>
            </a:r>
            <a:r>
              <a:rPr lang="ka-GE" dirty="0"/>
              <a:t>ბაღში მდებარეობს ტბა, რომლის მიმდებარედ ჭაობია </a:t>
            </a:r>
            <a:r>
              <a:rPr lang="ka-GE" dirty="0" smtClean="0"/>
              <a:t> ბუნებრივი </a:t>
            </a:r>
            <a:r>
              <a:rPr lang="ka-GE" dirty="0"/>
              <a:t>სახით, 600 კვ.მ ფართობზეა წარმოდგენილი.</a:t>
            </a:r>
            <a:endParaRPr lang="ka-GE" dirty="0" smtClean="0"/>
          </a:p>
          <a:p>
            <a:pPr algn="ctr"/>
            <a:endParaRPr lang="ka-GE" dirty="0"/>
          </a:p>
          <a:p>
            <a:pPr algn="ctr"/>
            <a:endParaRPr lang="ru-RU" dirty="0"/>
          </a:p>
        </p:txBody>
      </p:sp>
    </p:spTree>
    <p:extLst>
      <p:ext uri="{BB962C8B-B14F-4D97-AF65-F5344CB8AC3E}">
        <p14:creationId xmlns:p14="http://schemas.microsoft.com/office/powerpoint/2010/main" val="2649704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99456" y="188641"/>
            <a:ext cx="10513168" cy="576063"/>
          </a:xfrm>
        </p:spPr>
        <p:style>
          <a:lnRef idx="1">
            <a:schemeClr val="accent5"/>
          </a:lnRef>
          <a:fillRef idx="2">
            <a:schemeClr val="accent5"/>
          </a:fillRef>
          <a:effectRef idx="1">
            <a:schemeClr val="accent5"/>
          </a:effectRef>
          <a:fontRef idx="minor">
            <a:schemeClr val="dk1"/>
          </a:fontRef>
        </p:style>
        <p:txBody>
          <a:bodyPr>
            <a:normAutofit/>
          </a:bodyPr>
          <a:lstStyle/>
          <a:p>
            <a:r>
              <a:rPr lang="ka-GE" sz="2800" dirty="0" smtClean="0"/>
              <a:t>ხირხათის ტბა</a:t>
            </a:r>
            <a:endParaRPr lang="ru-RU" sz="2800" dirty="0"/>
          </a:p>
        </p:txBody>
      </p:sp>
      <p:pic>
        <p:nvPicPr>
          <p:cNvPr id="2050" name="Picture 2" descr="d:\Users\irina\Desktop\ტბებზე\ტბები რუკიდან\ხირხათის (მინდიას).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99456" y="840332"/>
            <a:ext cx="10488488" cy="590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5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839416" y="476672"/>
            <a:ext cx="10729192" cy="5976664"/>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0" indent="0">
              <a:buNone/>
            </a:pPr>
            <a:r>
              <a:rPr lang="ka-GE" dirty="0"/>
              <a:t> </a:t>
            </a:r>
            <a:r>
              <a:rPr lang="ka-GE" dirty="0" smtClean="0"/>
              <a:t>	დედამიწის </a:t>
            </a:r>
            <a:r>
              <a:rPr lang="ka-GE" dirty="0"/>
              <a:t>ზედაპირზე დიდი და მცირე ფართობის წყლით სავსე ჩაღრმავებას (ქვაბულს) ტბა ეწოდება.</a:t>
            </a:r>
          </a:p>
          <a:p>
            <a:pPr marL="0" indent="0">
              <a:buNone/>
            </a:pPr>
            <a:r>
              <a:rPr lang="ka-GE" dirty="0"/>
              <a:t>           დედამიწის ტბების საერთო ფართობი 2,7 მლნ. კმ²  (ხმელეთის ფართობის დაახლოებით 1,8%).</a:t>
            </a:r>
          </a:p>
          <a:p>
            <a:pPr marL="0" indent="0">
              <a:buNone/>
            </a:pPr>
            <a:r>
              <a:rPr lang="ka-GE" dirty="0"/>
              <a:t>          ტბებს შეისწავლის მეცნიერება ლიმნოლოგია (ტბათმცოდნეობა).  ლიმნოლოგია იკვლევს: ტბის ქვაბულების წარმოშობას, ზომებს, აგებულებასა და ქვაბულის გარდაქმნას, აგრეთვე სანაპიროებსა და სხვა საკითხებს. </a:t>
            </a:r>
          </a:p>
          <a:p>
            <a:pPr marL="0" indent="0">
              <a:buNone/>
            </a:pPr>
            <a:r>
              <a:rPr lang="ka-GE" dirty="0"/>
              <a:t>          მსოფლიოში არის დაახლოებით 5 მილიონი ტბა. ზოგიერთ დიდი ზომის ტბებს ზღვას უწოდებენ; ასეთია </a:t>
            </a:r>
            <a:r>
              <a:rPr lang="ka-GE" dirty="0" smtClean="0"/>
              <a:t>მაგ. კასპიის </a:t>
            </a:r>
            <a:r>
              <a:rPr lang="ka-GE" dirty="0"/>
              <a:t>ზღვა, რომელიც მსოფლიოში უდიდესია. </a:t>
            </a:r>
            <a:endParaRPr lang="ru-RU" dirty="0"/>
          </a:p>
        </p:txBody>
      </p:sp>
    </p:spTree>
    <p:extLst>
      <p:ext uri="{BB962C8B-B14F-4D97-AF65-F5344CB8AC3E}">
        <p14:creationId xmlns:p14="http://schemas.microsoft.com/office/powerpoint/2010/main" val="2520835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191344" y="5157192"/>
            <a:ext cx="11881320" cy="1584176"/>
          </a:xfrm>
        </p:spPr>
        <p:style>
          <a:lnRef idx="1">
            <a:schemeClr val="accent5"/>
          </a:lnRef>
          <a:fillRef idx="2">
            <a:schemeClr val="accent5"/>
          </a:fillRef>
          <a:effectRef idx="1">
            <a:schemeClr val="accent5"/>
          </a:effectRef>
          <a:fontRef idx="minor">
            <a:schemeClr val="dk1"/>
          </a:fontRef>
        </p:style>
        <p:txBody>
          <a:bodyPr>
            <a:noAutofit/>
          </a:bodyPr>
          <a:lstStyle/>
          <a:p>
            <a:r>
              <a:rPr lang="ka-GE" sz="2400" dirty="0" smtClean="0"/>
              <a:t>1.  შრატიანის </a:t>
            </a:r>
            <a:r>
              <a:rPr lang="ka-GE" sz="2400" dirty="0"/>
              <a:t/>
            </a:r>
            <a:br>
              <a:rPr lang="ka-GE" sz="2400" dirty="0"/>
            </a:br>
            <a:r>
              <a:rPr lang="ka-GE" sz="2400" dirty="0" smtClean="0"/>
              <a:t>               2. ყარა-გიოლის ტბა</a:t>
            </a:r>
            <a:br>
              <a:rPr lang="ka-GE" sz="2400" dirty="0" smtClean="0"/>
            </a:br>
            <a:r>
              <a:rPr lang="ka-GE" sz="2400" dirty="0" smtClean="0"/>
              <a:t>           3. გასალიანის ტბა</a:t>
            </a:r>
            <a:endParaRPr lang="ru-RU" sz="2400" dirty="0"/>
          </a:p>
        </p:txBody>
      </p:sp>
      <p:sp>
        <p:nvSpPr>
          <p:cNvPr id="9" name="Овал 8"/>
          <p:cNvSpPr/>
          <p:nvPr/>
        </p:nvSpPr>
        <p:spPr>
          <a:xfrm>
            <a:off x="4776374" y="393305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вал 9"/>
          <p:cNvSpPr/>
          <p:nvPr/>
        </p:nvSpPr>
        <p:spPr>
          <a:xfrm>
            <a:off x="8891736" y="1988840"/>
            <a:ext cx="3726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3</a:t>
            </a:r>
            <a:endParaRPr lang="ru-RU" dirty="0"/>
          </a:p>
        </p:txBody>
      </p:sp>
      <p:pic>
        <p:nvPicPr>
          <p:cNvPr id="1026" name="Picture 2" descr="d:\Users\irina\Desktop\Безымянный89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46" y="188640"/>
            <a:ext cx="11594423" cy="4745943"/>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p:cNvSpPr/>
          <p:nvPr/>
        </p:nvSpPr>
        <p:spPr>
          <a:xfrm>
            <a:off x="4921878" y="3969060"/>
            <a:ext cx="31002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ru-RU" dirty="0"/>
          </a:p>
        </p:txBody>
      </p:sp>
      <p:sp>
        <p:nvSpPr>
          <p:cNvPr id="3" name="Овал 2"/>
          <p:cNvSpPr/>
          <p:nvPr/>
        </p:nvSpPr>
        <p:spPr>
          <a:xfrm>
            <a:off x="8616280" y="131066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ru-RU" dirty="0"/>
          </a:p>
        </p:txBody>
      </p:sp>
      <p:sp>
        <p:nvSpPr>
          <p:cNvPr id="4" name="Овал 3"/>
          <p:cNvSpPr/>
          <p:nvPr/>
        </p:nvSpPr>
        <p:spPr>
          <a:xfrm>
            <a:off x="1055440" y="764704"/>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ru-RU" dirty="0"/>
          </a:p>
        </p:txBody>
      </p:sp>
    </p:spTree>
    <p:extLst>
      <p:ext uri="{BB962C8B-B14F-4D97-AF65-F5344CB8AC3E}">
        <p14:creationId xmlns:p14="http://schemas.microsoft.com/office/powerpoint/2010/main" val="111116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79376" y="273050"/>
            <a:ext cx="3121074" cy="923925"/>
          </a:xfrm>
          <a:ln w="57150">
            <a:solidFill>
              <a:srgbClr val="92D050"/>
            </a:solidFill>
          </a:ln>
        </p:spPr>
        <p:txBody>
          <a:bodyPr>
            <a:normAutofit/>
          </a:bodyPr>
          <a:lstStyle/>
          <a:p>
            <a:r>
              <a:rPr lang="ka-GE" sz="2800" dirty="0">
                <a:latin typeface="Sylfaen" panose="010A0502050306030303" pitchFamily="18" charset="0"/>
              </a:rPr>
              <a:t>შრატიანის ტბა. </a:t>
            </a:r>
            <a:endParaRPr lang="ru-RU" sz="2800" dirty="0">
              <a:latin typeface="Sylfaen" panose="010A0502050306030303" pitchFamily="18" charset="0"/>
            </a:endParaRPr>
          </a:p>
        </p:txBody>
      </p:sp>
      <p:sp>
        <p:nvSpPr>
          <p:cNvPr id="4" name="Текст 3"/>
          <p:cNvSpPr>
            <a:spLocks noGrp="1"/>
          </p:cNvSpPr>
          <p:nvPr>
            <p:ph type="body" sz="half" idx="4294967295"/>
          </p:nvPr>
        </p:nvSpPr>
        <p:spPr>
          <a:xfrm>
            <a:off x="335360" y="1435100"/>
            <a:ext cx="3474640" cy="4691063"/>
          </a:xfrm>
          <a:ln w="57150">
            <a:solidFill>
              <a:srgbClr val="92D050"/>
            </a:solidFill>
          </a:ln>
        </p:spPr>
        <p:txBody>
          <a:bodyPr>
            <a:normAutofit/>
          </a:bodyPr>
          <a:lstStyle/>
          <a:p>
            <a:endParaRPr lang="ka-GE" dirty="0"/>
          </a:p>
          <a:p>
            <a:pPr marL="0" indent="0">
              <a:buNone/>
            </a:pPr>
            <a:r>
              <a:rPr lang="ka-GE" sz="2000" dirty="0" smtClean="0"/>
              <a:t>მდებარეობა - აჭარა, შუახევის მუნიციპალიტეტი. ჩირუხის მთა. </a:t>
            </a:r>
          </a:p>
          <a:p>
            <a:pPr marL="0" indent="0">
              <a:buNone/>
            </a:pPr>
            <a:r>
              <a:rPr lang="ka-GE" sz="2000" dirty="0" smtClean="0"/>
              <a:t>ჩირუხთან </a:t>
            </a:r>
            <a:r>
              <a:rPr lang="ka-GE" sz="2000" dirty="0"/>
              <a:t>ძალიან ახლოს, 2 კმ.-ში მდებარეობს შრატიანის </a:t>
            </a:r>
            <a:r>
              <a:rPr lang="ka-GE" sz="2000" dirty="0" smtClean="0"/>
              <a:t>ტბა</a:t>
            </a:r>
            <a:r>
              <a:rPr lang="ka-GE" sz="2000" dirty="0"/>
              <a:t>, </a:t>
            </a:r>
            <a:r>
              <a:rPr lang="ka-GE" sz="2000" dirty="0" smtClean="0"/>
              <a:t>(ზღ</a:t>
            </a:r>
            <a:r>
              <a:rPr lang="ka-GE" sz="2000" dirty="0"/>
              <a:t>. დ.-დან 2170 მ</a:t>
            </a:r>
            <a:r>
              <a:rPr lang="ka-GE" sz="2000" dirty="0" smtClean="0"/>
              <a:t>.),</a:t>
            </a:r>
            <a:endParaRPr lang="ka-GE" sz="2000" dirty="0"/>
          </a:p>
          <a:p>
            <a:pPr marL="0" indent="0">
              <a:buNone/>
            </a:pPr>
            <a:r>
              <a:rPr lang="ka-GE" sz="2000" dirty="0" smtClean="0"/>
              <a:t>საიდანაც </a:t>
            </a:r>
            <a:r>
              <a:rPr lang="ka-GE" sz="2000" dirty="0"/>
              <a:t>5 კმ.-ში გვხვდება სარიჩაირის იაილები და ყარაგოლის </a:t>
            </a:r>
            <a:r>
              <a:rPr lang="ka-GE" sz="2000" dirty="0" smtClean="0"/>
              <a:t>ტბა.</a:t>
            </a:r>
            <a:endParaRPr lang="ru-RU" sz="2000" dirty="0"/>
          </a:p>
        </p:txBody>
      </p:sp>
      <p:sp>
        <p:nvSpPr>
          <p:cNvPr id="5" name="Прямоугольник 4"/>
          <p:cNvSpPr/>
          <p:nvPr/>
        </p:nvSpPr>
        <p:spPr>
          <a:xfrm>
            <a:off x="3810000" y="3105836"/>
            <a:ext cx="4572000" cy="646331"/>
          </a:xfrm>
          <a:prstGeom prst="rect">
            <a:avLst/>
          </a:prstGeom>
        </p:spPr>
        <p:txBody>
          <a:bodyPr>
            <a:spAutoFit/>
          </a:bodyPr>
          <a:lstStyle/>
          <a:p>
            <a:endParaRPr lang="ka-GE" dirty="0"/>
          </a:p>
          <a:p>
            <a:r>
              <a:rPr lang="ka-GE" dirty="0"/>
              <a:t> </a:t>
            </a:r>
          </a:p>
        </p:txBody>
      </p:sp>
      <p:pic>
        <p:nvPicPr>
          <p:cNvPr id="1026" name="Picture 2" descr="d:\Users\irina\Desktop\33040055_1561561677289177_708319169297881497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976" y="24743"/>
            <a:ext cx="6716624" cy="67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3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23392" y="69083"/>
            <a:ext cx="3312368" cy="767629"/>
          </a:xfrm>
          <a:ln w="57150">
            <a:solidFill>
              <a:srgbClr val="92D050"/>
            </a:solidFill>
          </a:ln>
        </p:spPr>
        <p:txBody>
          <a:bodyPr>
            <a:normAutofit/>
          </a:bodyPr>
          <a:lstStyle/>
          <a:p>
            <a:r>
              <a:rPr lang="ka-GE" sz="2800" dirty="0" smtClean="0"/>
              <a:t>გასალიანის ტბა</a:t>
            </a:r>
            <a:endParaRPr lang="ru-RU" sz="2800" dirty="0"/>
          </a:p>
        </p:txBody>
      </p:sp>
      <p:sp>
        <p:nvSpPr>
          <p:cNvPr id="4" name="Текст 3"/>
          <p:cNvSpPr>
            <a:spLocks noGrp="1"/>
          </p:cNvSpPr>
          <p:nvPr>
            <p:ph type="body" sz="half" idx="4294967295"/>
          </p:nvPr>
        </p:nvSpPr>
        <p:spPr>
          <a:xfrm>
            <a:off x="407368" y="1052514"/>
            <a:ext cx="3744416" cy="5616846"/>
          </a:xfrm>
          <a:ln w="57150">
            <a:solidFill>
              <a:srgbClr val="92D050"/>
            </a:solidFill>
          </a:ln>
        </p:spPr>
        <p:txBody>
          <a:bodyPr>
            <a:noAutofit/>
          </a:bodyPr>
          <a:lstStyle/>
          <a:p>
            <a:pPr marL="0" indent="0">
              <a:buNone/>
            </a:pPr>
            <a:r>
              <a:rPr lang="ka-GE" sz="1800" dirty="0" smtClean="0"/>
              <a:t>მდებარეობა -აჭარა, შუახევის მუნიციპალიტეტი. ჩირუხის მთებში,  იაილების მეზობლად.  ზღ. დ.-დან 2300მ. </a:t>
            </a:r>
          </a:p>
          <a:p>
            <a:pPr marL="0" indent="0">
              <a:buNone/>
            </a:pPr>
            <a:r>
              <a:rPr lang="ka-GE" sz="1800" dirty="0" smtClean="0"/>
              <a:t>ოვალური </a:t>
            </a:r>
            <a:r>
              <a:rPr lang="ka-GE" sz="1800" dirty="0"/>
              <a:t>ფორმის ტბა დაჭაობების სტადიაშია. შუა ზაფხულში ტბას ახასიათებს ე. წ. </a:t>
            </a:r>
            <a:r>
              <a:rPr lang="en-US" sz="1800" dirty="0" smtClean="0"/>
              <a:t>,,</a:t>
            </a:r>
            <a:r>
              <a:rPr lang="ka-GE" sz="1800" dirty="0" smtClean="0"/>
              <a:t>წყლის </a:t>
            </a:r>
            <a:r>
              <a:rPr lang="ka-GE" sz="1800" dirty="0"/>
              <a:t>ყვავილობა’’ და მაშინ მისი ფერი მწვანეა, ხოლო წლის სხვა დროს მომწვანო და უმეტესად ყვითელი ფერისაა. ტბა იკვებება ატმოსფერული ნალექებითა და მიწისქვეშა წყლებით. ახასიათებს წყლის დონის ცვალებადობა. ტბაში არის 15-20 მ. სიგრძისა და 10-15 მ. სიგანის კუნძული. წყლის დონის რყევისას კუნძული ზოგჯერ წყალში იძირება.</a:t>
            </a:r>
          </a:p>
        </p:txBody>
      </p:sp>
      <p:pic>
        <p:nvPicPr>
          <p:cNvPr id="6147" name="Picture 3" descr="d:\Users\irina\Desktop\12805743_918653134918967_805627723877907522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7778" y="2837742"/>
            <a:ext cx="5108822" cy="38316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irina\Desktop\ტბები\გასალიანის ტბა. სანდ.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69083"/>
            <a:ext cx="5118307" cy="383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55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7328" y="273051"/>
            <a:ext cx="2952328" cy="779685"/>
          </a:xfrm>
          <a:ln w="38100">
            <a:solidFill>
              <a:schemeClr val="tx2">
                <a:lumMod val="40000"/>
                <a:lumOff val="60000"/>
              </a:schemeClr>
            </a:solidFill>
          </a:ln>
        </p:spPr>
        <p:txBody>
          <a:bodyPr>
            <a:noAutofit/>
          </a:bodyPr>
          <a:lstStyle/>
          <a:p>
            <a:r>
              <a:rPr lang="ka-GE" sz="2400" dirty="0" smtClean="0"/>
              <a:t>ყარა-გოლის ტბა    (შავი ტბა)</a:t>
            </a:r>
            <a:endParaRPr lang="ru-RU" sz="2400" dirty="0"/>
          </a:p>
        </p:txBody>
      </p:sp>
      <p:pic>
        <p:nvPicPr>
          <p:cNvPr id="3" name="Объект 2"/>
          <p:cNvPicPr>
            <a:picLocks noGrp="1" noChangeAspect="1"/>
          </p:cNvPicPr>
          <p:nvPr>
            <p:ph idx="1"/>
          </p:nvPr>
        </p:nvPicPr>
        <p:blipFill>
          <a:blip r:embed="rId2"/>
          <a:stretch>
            <a:fillRect/>
          </a:stretch>
        </p:blipFill>
        <p:spPr>
          <a:xfrm>
            <a:off x="3162276" y="273051"/>
            <a:ext cx="8946393" cy="5964261"/>
          </a:xfrm>
          <a:prstGeom prst="rect">
            <a:avLst/>
          </a:prstGeom>
        </p:spPr>
      </p:pic>
      <p:sp>
        <p:nvSpPr>
          <p:cNvPr id="6" name="Текст 5"/>
          <p:cNvSpPr>
            <a:spLocks noGrp="1"/>
          </p:cNvSpPr>
          <p:nvPr>
            <p:ph type="body" sz="half" idx="2"/>
          </p:nvPr>
        </p:nvSpPr>
        <p:spPr>
          <a:xfrm>
            <a:off x="47328" y="1124745"/>
            <a:ext cx="3000673" cy="5688632"/>
          </a:xfrm>
          <a:ln w="38100">
            <a:solidFill>
              <a:srgbClr val="00B050"/>
            </a:solidFill>
          </a:ln>
        </p:spPr>
        <p:txBody>
          <a:bodyPr>
            <a:noAutofit/>
          </a:bodyPr>
          <a:lstStyle/>
          <a:p>
            <a:r>
              <a:rPr lang="ka-GE" sz="1800" dirty="0" smtClean="0"/>
              <a:t>მდებარეობა-აჭარა, ხულოს მუნიციპალიტეტი. ყარაგოლის </a:t>
            </a:r>
            <a:r>
              <a:rPr lang="ka-GE" sz="1800" dirty="0"/>
              <a:t>(შავი) ტბა 2 ტბისგან შედგება. </a:t>
            </a:r>
            <a:r>
              <a:rPr lang="ka-GE" sz="1800" dirty="0" smtClean="0"/>
              <a:t>სარი-ჩაირის </a:t>
            </a:r>
            <a:r>
              <a:rPr lang="ka-GE" sz="1800" dirty="0"/>
              <a:t>საზაფხულო საძოვრების მიმდებარედ, ზღვის დონიდან 2100-2200 მეტრ სიმაღლეზე. ტბები პანორამულად იშლება ბაკი-ბაკოს და სარი-ჩაირის იალების </a:t>
            </a:r>
            <a:r>
              <a:rPr lang="ka-GE" sz="1800" dirty="0" smtClean="0"/>
              <a:t>ფონზე. ტბასთან </a:t>
            </a:r>
            <a:r>
              <a:rPr lang="ka-GE" sz="1800" dirty="0"/>
              <a:t>მისვლა შესაძლებელია მაღალი გამავლობის ავტომობილით სოფელ ბაკი-ბაკოდან და ასევე შუახევის მხრიდან: ჩირუხი-ბაკი-ბაკოს დამაკავშირებელი სამხედრო გზით.</a:t>
            </a:r>
          </a:p>
        </p:txBody>
      </p:sp>
    </p:spTree>
    <p:extLst>
      <p:ext uri="{BB962C8B-B14F-4D97-AF65-F5344CB8AC3E}">
        <p14:creationId xmlns:p14="http://schemas.microsoft.com/office/powerpoint/2010/main" val="2179573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44624"/>
            <a:ext cx="2664296" cy="541456"/>
          </a:xfrm>
          <a:ln/>
        </p:spPr>
        <p:style>
          <a:lnRef idx="2">
            <a:schemeClr val="accent1"/>
          </a:lnRef>
          <a:fillRef idx="1">
            <a:schemeClr val="lt1"/>
          </a:fillRef>
          <a:effectRef idx="0">
            <a:schemeClr val="accent1"/>
          </a:effectRef>
          <a:fontRef idx="minor">
            <a:schemeClr val="dk1"/>
          </a:fontRef>
        </p:style>
        <p:txBody>
          <a:bodyPr>
            <a:normAutofit fontScale="90000"/>
          </a:bodyPr>
          <a:lstStyle/>
          <a:p>
            <a:r>
              <a:rPr lang="ka-GE" dirty="0" smtClean="0"/>
              <a:t/>
            </a:r>
            <a:br>
              <a:rPr lang="ka-GE" dirty="0" smtClean="0"/>
            </a:br>
            <a:r>
              <a:rPr lang="ka-GE" dirty="0"/>
              <a:t/>
            </a:r>
            <a:br>
              <a:rPr lang="ka-GE" dirty="0"/>
            </a:br>
            <a:r>
              <a:rPr lang="ka-GE" dirty="0" smtClean="0"/>
              <a:t>   </a:t>
            </a:r>
            <a:r>
              <a:rPr lang="ka-GE" sz="2700" dirty="0" smtClean="0"/>
              <a:t>ტბა  ტბიყელი </a:t>
            </a:r>
            <a:endParaRPr lang="ru-RU" sz="2700" dirty="0"/>
          </a:p>
        </p:txBody>
      </p:sp>
      <p:sp>
        <p:nvSpPr>
          <p:cNvPr id="4" name="Текст 3"/>
          <p:cNvSpPr>
            <a:spLocks noGrp="1"/>
          </p:cNvSpPr>
          <p:nvPr>
            <p:ph type="body" sz="half" idx="2"/>
          </p:nvPr>
        </p:nvSpPr>
        <p:spPr>
          <a:xfrm>
            <a:off x="191345" y="665312"/>
            <a:ext cx="2736304" cy="6076056"/>
          </a:xfrm>
          <a:ln w="38100">
            <a:solidFill>
              <a:schemeClr val="accent1"/>
            </a:solidFill>
          </a:ln>
        </p:spPr>
        <p:txBody>
          <a:bodyPr>
            <a:noAutofit/>
          </a:bodyPr>
          <a:lstStyle/>
          <a:p>
            <a:r>
              <a:rPr lang="ka-GE" sz="1800" dirty="0" smtClean="0">
                <a:latin typeface="Sylfaen" panose="010A0502050306030303" pitchFamily="18" charset="0"/>
              </a:rPr>
              <a:t>მდებარეობა - აჭარა, ქობულეთის მუნიციპალიტეტი, </a:t>
            </a:r>
            <a:r>
              <a:rPr lang="ka-GE" sz="1800" dirty="0">
                <a:latin typeface="Sylfaen" panose="010A0502050306030303" pitchFamily="18" charset="0"/>
              </a:rPr>
              <a:t>კინტრიშის ეროვნული პარკის ტერიტორიაზე, ზღვის დონიდან 2222 მეტრზე, მთა ნაბაძირის ჩრდილო </a:t>
            </a:r>
            <a:r>
              <a:rPr lang="ka-GE" sz="1800" dirty="0" smtClean="0">
                <a:latin typeface="Sylfaen" panose="010A0502050306030303" pitchFamily="18" charset="0"/>
              </a:rPr>
              <a:t>აღმოსავლეთ </a:t>
            </a:r>
            <a:r>
              <a:rPr lang="ka-GE" sz="1800" dirty="0">
                <a:latin typeface="Sylfaen" panose="010A0502050306030303" pitchFamily="18" charset="0"/>
              </a:rPr>
              <a:t>ფერდობზე. ტბის მაქსიმალური სიღრმე 8-10 მეტრს </a:t>
            </a:r>
            <a:r>
              <a:rPr lang="ka-GE" sz="1800" dirty="0" smtClean="0">
                <a:latin typeface="Sylfaen" panose="010A0502050306030303" pitchFamily="18" charset="0"/>
              </a:rPr>
              <a:t>აღწევს</a:t>
            </a:r>
            <a:r>
              <a:rPr lang="en-US" sz="1800" dirty="0" smtClean="0">
                <a:latin typeface="Sylfaen" panose="010A0502050306030303" pitchFamily="18" charset="0"/>
              </a:rPr>
              <a:t>.</a:t>
            </a:r>
            <a:r>
              <a:rPr lang="ka-GE" sz="1800" dirty="0" smtClean="0">
                <a:latin typeface="Sylfaen" panose="010A0502050306030303" pitchFamily="18" charset="0"/>
              </a:rPr>
              <a:t> საზრდოობს </a:t>
            </a:r>
            <a:r>
              <a:rPr lang="ka-GE" sz="1800" dirty="0">
                <a:latin typeface="Sylfaen" panose="010A0502050306030303" pitchFamily="18" charset="0"/>
              </a:rPr>
              <a:t>ატმოსფერული </a:t>
            </a:r>
            <a:r>
              <a:rPr lang="ka-GE" sz="1800" dirty="0" smtClean="0">
                <a:latin typeface="Sylfaen" panose="010A0502050306030303" pitchFamily="18" charset="0"/>
              </a:rPr>
              <a:t>ნალექებით, </a:t>
            </a:r>
            <a:r>
              <a:rPr lang="ka-GE" sz="1800" dirty="0">
                <a:latin typeface="Sylfaen" panose="010A0502050306030303" pitchFamily="18" charset="0"/>
              </a:rPr>
              <a:t>თოვლის ნადნობითა და გრუნტის წყლებით. ტბა ზამთარში თოვლით და ყინულით იფარება. ტბაში ბინადრობს კავკასიური ტრიტონი, რომელიც წითელ ნუსხაშია შეტანილი.</a:t>
            </a:r>
            <a:endParaRPr lang="ru-RU" sz="1800" dirty="0">
              <a:latin typeface="Sylfaen" panose="010A0502050306030303" pitchFamily="18"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5659" y="548680"/>
            <a:ext cx="8964997" cy="5976664"/>
          </a:xfrm>
          <a:ln w="57150">
            <a:solidFill>
              <a:srgbClr val="5D7865"/>
            </a:solidFill>
          </a:ln>
        </p:spPr>
      </p:pic>
    </p:spTree>
    <p:extLst>
      <p:ext uri="{BB962C8B-B14F-4D97-AF65-F5344CB8AC3E}">
        <p14:creationId xmlns:p14="http://schemas.microsoft.com/office/powerpoint/2010/main" val="82423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329" y="83145"/>
            <a:ext cx="3240359" cy="681560"/>
          </a:xfrm>
          <a:ln w="38100">
            <a:solidFill>
              <a:srgbClr val="92D050"/>
            </a:solidFill>
          </a:ln>
        </p:spPr>
        <p:txBody>
          <a:bodyPr>
            <a:normAutofit/>
          </a:bodyPr>
          <a:lstStyle/>
          <a:p>
            <a:r>
              <a:rPr lang="ka-GE" sz="2400" dirty="0" smtClean="0">
                <a:latin typeface="Sylfaen" panose="010A0502050306030303" pitchFamily="18" charset="0"/>
              </a:rPr>
              <a:t>ნური-გელის ტბა</a:t>
            </a:r>
            <a:endParaRPr lang="ru-RU" sz="2400" dirty="0">
              <a:latin typeface="Sylfaen" panose="010A0502050306030303" pitchFamily="18" charset="0"/>
            </a:endParaRPr>
          </a:p>
        </p:txBody>
      </p:sp>
      <p:sp>
        <p:nvSpPr>
          <p:cNvPr id="17" name="Объект 16"/>
          <p:cNvSpPr>
            <a:spLocks noGrp="1"/>
          </p:cNvSpPr>
          <p:nvPr>
            <p:ph idx="1"/>
          </p:nvPr>
        </p:nvSpPr>
        <p:spPr/>
        <p:txBody>
          <a:bodyPr/>
          <a:lstStyle/>
          <a:p>
            <a:endParaRPr lang="ru-RU" dirty="0"/>
          </a:p>
        </p:txBody>
      </p:sp>
      <p:sp>
        <p:nvSpPr>
          <p:cNvPr id="18" name="Текст 17"/>
          <p:cNvSpPr>
            <a:spLocks noGrp="1"/>
          </p:cNvSpPr>
          <p:nvPr>
            <p:ph type="body" sz="half" idx="2"/>
          </p:nvPr>
        </p:nvSpPr>
        <p:spPr>
          <a:xfrm>
            <a:off x="47329" y="836712"/>
            <a:ext cx="3240360" cy="5904655"/>
          </a:xfrm>
          <a:ln w="57150">
            <a:solidFill>
              <a:srgbClr val="92D050"/>
            </a:solidFill>
          </a:ln>
        </p:spPr>
        <p:txBody>
          <a:bodyPr>
            <a:noAutofit/>
          </a:bodyPr>
          <a:lstStyle/>
          <a:p>
            <a:endParaRPr lang="ka-GE" sz="1600" dirty="0" smtClean="0">
              <a:latin typeface="Sylfaen" panose="010A0502050306030303" pitchFamily="18" charset="0"/>
            </a:endParaRPr>
          </a:p>
          <a:p>
            <a:r>
              <a:rPr lang="ka-GE" sz="1600" dirty="0" smtClean="0">
                <a:latin typeface="Sylfaen" panose="010A0502050306030303" pitchFamily="18" charset="0"/>
              </a:rPr>
              <a:t>(სხვა </a:t>
            </a:r>
            <a:r>
              <a:rPr lang="ka-GE" sz="1600" dirty="0">
                <a:latin typeface="Sylfaen" panose="010A0502050306030303" pitchFamily="18" charset="0"/>
              </a:rPr>
              <a:t>სახელწოდებებია: ნურის ტბა, ნური-გელი ან </a:t>
            </a:r>
            <a:r>
              <a:rPr lang="ka-GE" sz="1600" dirty="0" smtClean="0">
                <a:latin typeface="Sylfaen" panose="010A0502050306030303" pitchFamily="18" charset="0"/>
              </a:rPr>
              <a:t>გელ-ბაში.)</a:t>
            </a:r>
          </a:p>
          <a:p>
            <a:r>
              <a:rPr lang="ka-GE" sz="1600" dirty="0" smtClean="0">
                <a:latin typeface="Sylfaen" panose="010A0502050306030303" pitchFamily="18" charset="0"/>
              </a:rPr>
              <a:t>მდებარეობა - აჭარის არ, </a:t>
            </a:r>
            <a:r>
              <a:rPr lang="ka-GE" sz="1600" dirty="0">
                <a:latin typeface="Sylfaen" panose="010A0502050306030303" pitchFamily="18" charset="0"/>
              </a:rPr>
              <a:t>ბათუმი, ოვალური ფორმის ბუნებრივი წარმოშობის </a:t>
            </a:r>
            <a:r>
              <a:rPr lang="ka-GE" sz="1600" dirty="0" smtClean="0">
                <a:latin typeface="Sylfaen" panose="010A0502050306030303" pitchFamily="18" charset="0"/>
              </a:rPr>
              <a:t>ტბაა </a:t>
            </a:r>
            <a:r>
              <a:rPr lang="ka-GE" sz="1600" dirty="0">
                <a:latin typeface="Sylfaen" panose="010A0502050306030303" pitchFamily="18" charset="0"/>
              </a:rPr>
              <a:t>შავი ზღვის </a:t>
            </a:r>
            <a:r>
              <a:rPr lang="ka-GE" sz="1600" dirty="0" smtClean="0">
                <a:latin typeface="Sylfaen" panose="010A0502050306030303" pitchFamily="18" charset="0"/>
              </a:rPr>
              <a:t>სანაპიროდან 130-140 მ.-ის დაშორებით.  </a:t>
            </a:r>
          </a:p>
          <a:p>
            <a:r>
              <a:rPr lang="ka-GE" sz="1600" dirty="0" smtClean="0">
                <a:latin typeface="Sylfaen" panose="010A0502050306030303" pitchFamily="18" charset="0"/>
              </a:rPr>
              <a:t>სიმაღლე ზღ. დ.-დან 0,2 მ,</a:t>
            </a:r>
            <a:endParaRPr lang="ka-GE" sz="1600" dirty="0">
              <a:latin typeface="Sylfaen" panose="010A0502050306030303" pitchFamily="18" charset="0"/>
            </a:endParaRPr>
          </a:p>
          <a:p>
            <a:r>
              <a:rPr lang="ka-GE" sz="1600" dirty="0" smtClean="0">
                <a:latin typeface="Sylfaen" panose="010A0502050306030303" pitchFamily="18" charset="0"/>
              </a:rPr>
              <a:t>ფართობი  0,07 კმ²,</a:t>
            </a:r>
          </a:p>
          <a:p>
            <a:r>
              <a:rPr lang="ka-GE" sz="1600" dirty="0" smtClean="0">
                <a:latin typeface="Sylfaen" panose="010A0502050306030303" pitchFamily="18" charset="0"/>
              </a:rPr>
              <a:t>მოცულობა 0,00024 კმ³.</a:t>
            </a:r>
            <a:endParaRPr lang="ka-GE" sz="1600" dirty="0">
              <a:latin typeface="Sylfaen" panose="010A0502050306030303" pitchFamily="18" charset="0"/>
            </a:endParaRPr>
          </a:p>
          <a:p>
            <a:r>
              <a:rPr lang="ka-GE" sz="1600" dirty="0">
                <a:latin typeface="Sylfaen" panose="010A0502050306030303" pitchFamily="18" charset="0"/>
              </a:rPr>
              <a:t>საშუალო </a:t>
            </a:r>
            <a:r>
              <a:rPr lang="ka-GE" sz="1600" dirty="0" smtClean="0">
                <a:latin typeface="Sylfaen" panose="010A0502050306030303" pitchFamily="18" charset="0"/>
              </a:rPr>
              <a:t>სიღრმე -3,42 </a:t>
            </a:r>
            <a:r>
              <a:rPr lang="ka-GE" sz="1600" dirty="0">
                <a:latin typeface="Sylfaen" panose="010A0502050306030303" pitchFamily="18" charset="0"/>
              </a:rPr>
              <a:t>მ</a:t>
            </a:r>
          </a:p>
          <a:p>
            <a:r>
              <a:rPr lang="ka-GE" sz="1600" dirty="0">
                <a:latin typeface="Sylfaen" panose="010A0502050306030303" pitchFamily="18" charset="0"/>
              </a:rPr>
              <a:t>მაქსიმალური </a:t>
            </a:r>
            <a:r>
              <a:rPr lang="ka-GE" sz="1600" dirty="0" smtClean="0">
                <a:latin typeface="Sylfaen" panose="010A0502050306030303" pitchFamily="18" charset="0"/>
              </a:rPr>
              <a:t>სიღრმე-5,1 </a:t>
            </a:r>
            <a:r>
              <a:rPr lang="ka-GE" sz="1600" dirty="0">
                <a:latin typeface="Sylfaen" panose="010A0502050306030303" pitchFamily="18" charset="0"/>
              </a:rPr>
              <a:t>მ</a:t>
            </a:r>
          </a:p>
          <a:p>
            <a:r>
              <a:rPr lang="ka-GE" sz="1600" dirty="0">
                <a:latin typeface="Sylfaen" panose="010A0502050306030303" pitchFamily="18" charset="0"/>
              </a:rPr>
              <a:t>აუზის </a:t>
            </a:r>
            <a:r>
              <a:rPr lang="ka-GE" sz="1600" dirty="0" smtClean="0">
                <a:latin typeface="Sylfaen" panose="010A0502050306030303" pitchFamily="18" charset="0"/>
              </a:rPr>
              <a:t>ფართობი 0,10 </a:t>
            </a:r>
            <a:r>
              <a:rPr lang="ka-GE" sz="1600" dirty="0">
                <a:latin typeface="Sylfaen" panose="010A0502050306030303" pitchFamily="18" charset="0"/>
              </a:rPr>
              <a:t>კმ²</a:t>
            </a:r>
          </a:p>
          <a:p>
            <a:r>
              <a:rPr lang="ka-GE" sz="1600" dirty="0" smtClean="0">
                <a:latin typeface="Sylfaen" panose="010A0502050306030303" pitchFamily="18" charset="0"/>
              </a:rPr>
              <a:t>წყლის </a:t>
            </a:r>
            <a:r>
              <a:rPr lang="ka-GE" sz="1600" dirty="0">
                <a:latin typeface="Sylfaen" panose="010A0502050306030303" pitchFamily="18" charset="0"/>
              </a:rPr>
              <a:t>მოცულობა 0,24 მლნ მ³.[2]</a:t>
            </a:r>
          </a:p>
          <a:p>
            <a:r>
              <a:rPr lang="ka-GE" sz="1600" dirty="0" smtClean="0">
                <a:latin typeface="Sylfaen" panose="010A0502050306030303" pitchFamily="18" charset="0"/>
              </a:rPr>
              <a:t>უმეტესწილად </a:t>
            </a:r>
            <a:r>
              <a:rPr lang="ka-GE" sz="1600" dirty="0">
                <a:latin typeface="Sylfaen" panose="010A0502050306030303" pitchFamily="18" charset="0"/>
              </a:rPr>
              <a:t>საზრდოობს მიწისქვეშა წყლით. ლაგუნური წარმოშობისაა. წარსულში ტბაში პატარა მდინარე „ანგისა“ ჩაედინებოდა</a:t>
            </a:r>
            <a:r>
              <a:rPr lang="ka-GE" sz="1600" dirty="0" smtClean="0">
                <a:latin typeface="Sylfaen" panose="010A0502050306030303" pitchFamily="18" charset="0"/>
              </a:rPr>
              <a:t>.</a:t>
            </a:r>
            <a:endParaRPr lang="ru-RU" sz="1600" dirty="0"/>
          </a:p>
        </p:txBody>
      </p:sp>
      <p:pic>
        <p:nvPicPr>
          <p:cNvPr id="4098" name="Picture 2" descr="D:\ტბები\NURIS T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428" y="260648"/>
            <a:ext cx="8784765" cy="585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56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51384" y="188640"/>
            <a:ext cx="11233248" cy="6480720"/>
          </a:xfrm>
          <a:ln/>
        </p:spPr>
        <p:style>
          <a:lnRef idx="1">
            <a:schemeClr val="accent1"/>
          </a:lnRef>
          <a:fillRef idx="2">
            <a:schemeClr val="accent1"/>
          </a:fillRef>
          <a:effectRef idx="1">
            <a:schemeClr val="accent1"/>
          </a:effectRef>
          <a:fontRef idx="minor">
            <a:schemeClr val="dk1"/>
          </a:fontRef>
        </p:style>
        <p:txBody>
          <a:bodyPr>
            <a:noAutofit/>
          </a:bodyPr>
          <a:lstStyle/>
          <a:p>
            <a:r>
              <a:rPr lang="en-US" sz="2000" dirty="0"/>
              <a:t/>
            </a:r>
            <a:br>
              <a:rPr lang="en-US" sz="2000" dirty="0"/>
            </a:br>
            <a:r>
              <a:rPr lang="en-US" sz="2000" dirty="0"/>
              <a:t>XIX </a:t>
            </a:r>
            <a:r>
              <a:rPr lang="ka-GE" sz="2000" dirty="0"/>
              <a:t>საუკუნეში ეს ადგილი ჭაობიან ტერიტორიასა და მალარიის გამავრცელებელი კოღოების ბუდეს წარმოადგენდა. 1933 წელს ქალაქის ბაღი ბავშვთა პარკად გადაკეთდა. მოხდა პარკისა და ტბის ნაპირების კეთილმოწყობა. არხით უკავშირდებოდა შავ ზღვას. 1947 წელს ტბაში პირველი გემი „პიონერი“ ჩაუშვეს, ხოლო 1988 წლის 28 ოქტომბერს გემი „აისი“.</a:t>
            </a:r>
            <a:br>
              <a:rPr lang="ka-GE" sz="2000" dirty="0"/>
            </a:br>
            <a:r>
              <a:rPr lang="ka-GE" sz="2000" dirty="0"/>
              <a:t/>
            </a:r>
            <a:br>
              <a:rPr lang="ka-GE" sz="2000" dirty="0"/>
            </a:br>
            <a:r>
              <a:rPr lang="ka-GE" sz="2000" dirty="0"/>
              <a:t>აღსანიშნავია, რომ 2016 წელს ნურიე გაიყინა. ტბის ზედაპირზე რამდენიმე სანტიმეტრიანი ყინულის ფენა წარმოიქმნა. მეტეოროლოგების ცნობით, ტბის გაყინვის ფაქტი მხოლოდ გასულ საუკუნეებში დაფიქსირდა, როცა ჰაერის ტემპერატურა ბათუმში — მინუს 5–7 გრადუსამდე დაეცა. ეს არის ბუნებრივი წარმოშობის ტბა და მისი გაყინვის ფაქტი იშვიათობაა. ძლიერი ყინვის შედეგად ტბა ოთხჯერ 1911, 1928, 1949, 1985 წლებში გაიყინა.</a:t>
            </a:r>
            <a:br>
              <a:rPr lang="ka-GE" sz="2000" dirty="0"/>
            </a:br>
            <a:r>
              <a:rPr lang="ka-GE" sz="2000" dirty="0"/>
              <a:t/>
            </a:r>
            <a:br>
              <a:rPr lang="ka-GE" sz="2000" dirty="0"/>
            </a:br>
            <a:r>
              <a:rPr lang="ka-GE" sz="2000" dirty="0"/>
              <a:t>ტბის </a:t>
            </a:r>
            <a:r>
              <a:rPr lang="ka-GE" sz="2000" dirty="0" smtClean="0"/>
              <a:t>გათევზიანებისთვის ტბაში </a:t>
            </a:r>
            <a:r>
              <a:rPr lang="ka-GE" sz="2000" dirty="0"/>
              <a:t>გაუშვეს ჭრელი სქელშუბლა, თეთრი ამური და კობრი.</a:t>
            </a:r>
            <a:br>
              <a:rPr lang="ka-GE" sz="2000" dirty="0"/>
            </a:br>
            <a:r>
              <a:rPr lang="ka-GE" sz="2000" dirty="0"/>
              <a:t/>
            </a:r>
            <a:br>
              <a:rPr lang="ka-GE" sz="2000" dirty="0"/>
            </a:br>
            <a:r>
              <a:rPr lang="ka-GE" sz="2000" dirty="0"/>
              <a:t>2018 წელს ნურიეში ასი წლის შემდეგ პირველად, წავის ქვესახეობა გამოჩნდა, რომელიც ტბაში ფიქსირდებოდა </a:t>
            </a:r>
            <a:r>
              <a:rPr lang="en-US" sz="2000" dirty="0"/>
              <a:t>XX </a:t>
            </a:r>
            <a:r>
              <a:rPr lang="ka-GE" sz="2000" dirty="0"/>
              <a:t>საუკუნის 30-იან წლებამდე, ხოლო შემდგომ წლებში მისი ნურიეს ტბაში პოვნის შესახებ ცნობები არ მოიპოვებოდა.</a:t>
            </a:r>
            <a:br>
              <a:rPr lang="ka-GE" sz="2000" dirty="0"/>
            </a:br>
            <a:r>
              <a:rPr lang="ka-GE" sz="2000" dirty="0"/>
              <a:t/>
            </a:r>
            <a:br>
              <a:rPr lang="ka-GE" sz="2000" dirty="0"/>
            </a:br>
            <a:r>
              <a:rPr lang="ka-GE" sz="2000" dirty="0"/>
              <a:t>ტბა მოქცეულია ბათუმის ცენტრალური პარკის ტერიტორიაზე. მას არაერთი ლეგენდა და ისტორიული ფაქტი უკავშირდება.</a:t>
            </a:r>
          </a:p>
        </p:txBody>
      </p:sp>
    </p:spTree>
    <p:extLst>
      <p:ext uri="{BB962C8B-B14F-4D97-AF65-F5344CB8AC3E}">
        <p14:creationId xmlns:p14="http://schemas.microsoft.com/office/powerpoint/2010/main" val="335529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07367" y="116632"/>
            <a:ext cx="3768723" cy="792088"/>
          </a:xfrm>
          <a:ln w="57150"/>
        </p:spPr>
        <p:style>
          <a:lnRef idx="2">
            <a:schemeClr val="accent1"/>
          </a:lnRef>
          <a:fillRef idx="1">
            <a:schemeClr val="lt1"/>
          </a:fillRef>
          <a:effectRef idx="0">
            <a:schemeClr val="accent1"/>
          </a:effectRef>
          <a:fontRef idx="minor">
            <a:schemeClr val="dk1"/>
          </a:fontRef>
        </p:style>
        <p:txBody>
          <a:bodyPr>
            <a:noAutofit/>
          </a:bodyPr>
          <a:lstStyle/>
          <a:p>
            <a:r>
              <a:rPr lang="ka-GE" sz="2400" b="0" dirty="0" smtClean="0"/>
              <a:t/>
            </a:r>
            <a:br>
              <a:rPr lang="ka-GE" sz="2400" b="0" dirty="0" smtClean="0"/>
            </a:br>
            <a:r>
              <a:rPr lang="ka-GE" sz="2400" b="0" dirty="0"/>
              <a:t/>
            </a:r>
            <a:br>
              <a:rPr lang="ka-GE" sz="2400" b="0" dirty="0"/>
            </a:br>
            <a:r>
              <a:rPr lang="ka-GE" sz="2400" b="0" dirty="0" smtClean="0"/>
              <a:t/>
            </a:r>
            <a:br>
              <a:rPr lang="ka-GE" sz="2400" b="0" dirty="0" smtClean="0"/>
            </a:br>
            <a:r>
              <a:rPr lang="ka-GE" sz="2400" b="0" dirty="0"/>
              <a:t/>
            </a:r>
            <a:br>
              <a:rPr lang="ka-GE" sz="2400" b="0" dirty="0"/>
            </a:br>
            <a:r>
              <a:rPr lang="ka-GE" sz="2400" b="0" dirty="0" smtClean="0"/>
              <a:t/>
            </a:r>
            <a:br>
              <a:rPr lang="ka-GE" sz="2400" b="0" dirty="0" smtClean="0"/>
            </a:br>
            <a:r>
              <a:rPr lang="ka-GE" sz="2400" b="0" dirty="0"/>
              <a:t/>
            </a:r>
            <a:br>
              <a:rPr lang="ka-GE" sz="2400" b="0" dirty="0"/>
            </a:br>
            <a:r>
              <a:rPr lang="ka-GE" sz="2400" b="0" dirty="0" smtClean="0"/>
              <a:t/>
            </a:r>
            <a:br>
              <a:rPr lang="ka-GE" sz="2400" b="0" dirty="0" smtClean="0"/>
            </a:br>
            <a:r>
              <a:rPr lang="ka-GE" sz="2400" b="0" dirty="0" smtClean="0"/>
              <a:t>                შავი </a:t>
            </a:r>
            <a:r>
              <a:rPr lang="ka-GE" sz="2400" b="0" dirty="0"/>
              <a:t>ტბა</a:t>
            </a:r>
            <a:br>
              <a:rPr lang="ka-GE" sz="2400" b="0" dirty="0"/>
            </a:br>
            <a:r>
              <a:rPr lang="ka-GE" sz="2400" b="0" dirty="0" smtClean="0"/>
              <a:t>         (</a:t>
            </a:r>
            <a:r>
              <a:rPr lang="ka-GE" sz="2400" b="0" dirty="0"/>
              <a:t>არდაგანის ტბა) </a:t>
            </a:r>
            <a:endParaRPr lang="ru-RU" sz="2400" b="0" dirty="0"/>
          </a:p>
        </p:txBody>
      </p:sp>
      <p:sp>
        <p:nvSpPr>
          <p:cNvPr id="2" name="Объект 1"/>
          <p:cNvSpPr>
            <a:spLocks noGrp="1"/>
          </p:cNvSpPr>
          <p:nvPr>
            <p:ph idx="1"/>
          </p:nvPr>
        </p:nvSpPr>
        <p:spPr/>
        <p:txBody>
          <a:bodyPr/>
          <a:lstStyle/>
          <a:p>
            <a:endParaRPr lang="ru-RU"/>
          </a:p>
        </p:txBody>
      </p:sp>
      <p:sp>
        <p:nvSpPr>
          <p:cNvPr id="8" name="Текст 7"/>
          <p:cNvSpPr>
            <a:spLocks noGrp="1"/>
          </p:cNvSpPr>
          <p:nvPr>
            <p:ph type="body" sz="half" idx="2"/>
          </p:nvPr>
        </p:nvSpPr>
        <p:spPr>
          <a:xfrm>
            <a:off x="553415" y="973767"/>
            <a:ext cx="3768723" cy="5760640"/>
          </a:xfrm>
          <a:ln w="57150">
            <a:solidFill>
              <a:schemeClr val="tx2">
                <a:lumMod val="60000"/>
                <a:lumOff val="40000"/>
              </a:schemeClr>
            </a:solidFill>
          </a:ln>
        </p:spPr>
        <p:txBody>
          <a:bodyPr>
            <a:noAutofit/>
          </a:bodyPr>
          <a:lstStyle/>
          <a:p>
            <a:endParaRPr lang="ka-GE" sz="1600" dirty="0" smtClean="0"/>
          </a:p>
          <a:p>
            <a:r>
              <a:rPr lang="ka-GE" sz="1800" dirty="0" smtClean="0"/>
              <a:t>მდებარეობა - აჭარა, ბათუმი.</a:t>
            </a:r>
            <a:endParaRPr lang="ka-GE" sz="1800" dirty="0"/>
          </a:p>
          <a:p>
            <a:r>
              <a:rPr lang="ka-GE" sz="1800" dirty="0" smtClean="0"/>
              <a:t>შავი ზღვის </a:t>
            </a:r>
            <a:r>
              <a:rPr lang="ka-GE" sz="1800" dirty="0"/>
              <a:t>სანაპიროსა და ხიმშიაშვილის ქუჩის გაყოლებით </a:t>
            </a:r>
            <a:r>
              <a:rPr lang="ka-GE" sz="1800" dirty="0" smtClean="0"/>
              <a:t>მდებარეობს </a:t>
            </a:r>
            <a:r>
              <a:rPr lang="ka-GE" sz="1800" dirty="0"/>
              <a:t>ლაგუნური წარმოშობის ,,შავი ტბა’’, რომელსაც ,,არდაგანის ტბასაც’’ეძახიან (აქ ადრე არსებული არდაგანის პოლკის განლაგების გამო). </a:t>
            </a:r>
            <a:r>
              <a:rPr lang="ka-GE" sz="1800" dirty="0" smtClean="0"/>
              <a:t>ტბის </a:t>
            </a:r>
            <a:r>
              <a:rPr lang="ka-GE" sz="1800" dirty="0"/>
              <a:t>სიღრმეა 2,7 მ. წყლის ზედაპირის ფართობი 0. 045 კვ. კმ.  ტბა საზრდოობს ატმოსფერული ნალექებით, მიწისქვეშა წყლებით და ზღვის წყლით. იგი ზღვას უერთდება პატარა არხით. </a:t>
            </a:r>
          </a:p>
          <a:p>
            <a:r>
              <a:rPr lang="ka-GE" sz="1800" dirty="0" smtClean="0"/>
              <a:t>არდაგანის </a:t>
            </a:r>
            <a:r>
              <a:rPr lang="ka-GE" sz="1800" dirty="0"/>
              <a:t>ტბაში დამონტაჟებულია ფრანგული მუსიკალური მოცეკვავე შადრევანი. </a:t>
            </a:r>
            <a:endParaRPr lang="ru-RU" sz="1800" dirty="0"/>
          </a:p>
        </p:txBody>
      </p:sp>
      <p:pic>
        <p:nvPicPr>
          <p:cNvPr id="5" name="Picture 6" descr="C:\Documents and Settings\iiashvili\Desktop\ardagani.jpg"/>
          <p:cNvPicPr/>
          <p:nvPr/>
        </p:nvPicPr>
        <p:blipFill>
          <a:blip r:embed="rId2" cstate="print"/>
          <a:srcRect/>
          <a:stretch>
            <a:fillRect/>
          </a:stretch>
        </p:blipFill>
        <p:spPr bwMode="auto">
          <a:xfrm>
            <a:off x="4322138" y="345058"/>
            <a:ext cx="7704856" cy="6252294"/>
          </a:xfrm>
          <a:prstGeom prst="rect">
            <a:avLst/>
          </a:prstGeom>
          <a:noFill/>
          <a:ln w="9525">
            <a:noFill/>
            <a:miter lim="800000"/>
            <a:headEnd/>
            <a:tailEnd/>
          </a:ln>
        </p:spPr>
      </p:pic>
    </p:spTree>
    <p:extLst>
      <p:ext uri="{BB962C8B-B14F-4D97-AF65-F5344CB8AC3E}">
        <p14:creationId xmlns:p14="http://schemas.microsoft.com/office/powerpoint/2010/main" val="383526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ctrTitle" idx="4294967295"/>
          </p:nvPr>
        </p:nvSpPr>
        <p:spPr>
          <a:xfrm>
            <a:off x="479376" y="260350"/>
            <a:ext cx="11305256" cy="5378450"/>
          </a:xfrm>
          <a:ln w="57150">
            <a:solidFill>
              <a:schemeClr val="tx2">
                <a:lumMod val="60000"/>
                <a:lumOff val="40000"/>
              </a:schemeClr>
            </a:solidFill>
          </a:ln>
        </p:spPr>
        <p:txBody>
          <a:bodyPr>
            <a:noAutofit/>
          </a:bodyPr>
          <a:lstStyle/>
          <a:p>
            <a:pPr algn="just"/>
            <a:r>
              <a:rPr lang="ka-GE" sz="2400" dirty="0" smtClean="0"/>
              <a:t>,,</a:t>
            </a:r>
            <a:r>
              <a:rPr lang="ka-GE" sz="2400" dirty="0"/>
              <a:t>შავი ტბა</a:t>
            </a:r>
            <a:r>
              <a:rPr lang="ka-GE" sz="2400" dirty="0" smtClean="0"/>
              <a:t>’’, შავი ზღვის შთენილი ტბაა, </a:t>
            </a:r>
            <a:r>
              <a:rPr lang="ka-GE" sz="2400" dirty="0"/>
              <a:t>რომელსაც ,,არდაგანის ტბასაც’</a:t>
            </a:r>
            <a:r>
              <a:rPr lang="ka-GE" sz="2400" dirty="0" smtClean="0"/>
              <a:t>’ეძახიან. ტბა </a:t>
            </a:r>
            <a:r>
              <a:rPr lang="ka-GE" sz="2400" dirty="0"/>
              <a:t>დაჭაობების სტადიაში იყო. 2005 წელს გაწმინდეს შლამიდან და წყალმცენარეებიდან, გაუკეთეს ჯებირები და სიცოცხლე შეუნარჩუნეს. </a:t>
            </a:r>
            <a:r>
              <a:rPr lang="ka-GE" sz="2400" dirty="0" smtClean="0"/>
              <a:t>დიდი </a:t>
            </a:r>
            <a:r>
              <a:rPr lang="ka-GE" sz="2400" dirty="0"/>
              <a:t>ნალექების დროს ტბის ქვაბული  ივსება. ტბაში ორი კუნძული დატოვეს გადამფრენი ფრინველებისათვის, ხოლო ცენტრალურ ნაწილში მოწყობილია ,,მომღერალი’’ შადრევანი (გაიხსნა 2005 წ. 11 სექტემბერს) დღეს ტბა ყველასათვის საყვარელი დასასვენებელი ადგილია, ირგვლივ გაშენდა პარკი, რომელიც ბულვარის გაგრძალებაა. ზაფხულში იგი იზიდავს როგორც ადგილობრივ მცხოვრებლებს, ისე ჩამოსულ სტუმრებს. </a:t>
            </a:r>
            <a:br>
              <a:rPr lang="ka-GE" sz="2400" dirty="0"/>
            </a:br>
            <a:r>
              <a:rPr lang="ka-GE" sz="2400" dirty="0"/>
              <a:t>2006 წელს  ნურიე-გელისა და არდაგანის ტბებში გაშვებულ იქნა თეთრი სქელშუბლას 6 ათასზე მეტი ახალმოზარდი. თეთრი სქელშუბლა წყლის მფილტრავი თევზია, იკვებება ფიტოპლანქტონით, რიტაც მმნიშვნელოვანი წვლილი შეაქვს ტბების ეკოლოგიური და სანიტარული მდგომარეობის გაუმჯობესების საქმეში. </a:t>
            </a:r>
          </a:p>
        </p:txBody>
      </p:sp>
    </p:spTree>
    <p:extLst>
      <p:ext uri="{BB962C8B-B14F-4D97-AF65-F5344CB8AC3E}">
        <p14:creationId xmlns:p14="http://schemas.microsoft.com/office/powerpoint/2010/main" val="36892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1344" y="44624"/>
            <a:ext cx="3024337" cy="648072"/>
          </a:xfrm>
          <a:ln w="38100">
            <a:solidFill>
              <a:schemeClr val="accent1"/>
            </a:solidFill>
          </a:ln>
        </p:spPr>
        <p:txBody>
          <a:bodyPr>
            <a:normAutofit/>
          </a:bodyPr>
          <a:lstStyle/>
          <a:p>
            <a:r>
              <a:rPr lang="ka-GE" sz="2800" dirty="0" smtClean="0"/>
              <a:t>გონიოს ტბა</a:t>
            </a:r>
            <a:endParaRPr lang="ru-RU" sz="2800" dirty="0"/>
          </a:p>
        </p:txBody>
      </p:sp>
      <p:sp>
        <p:nvSpPr>
          <p:cNvPr id="7" name="Текст 6"/>
          <p:cNvSpPr>
            <a:spLocks noGrp="1"/>
          </p:cNvSpPr>
          <p:nvPr>
            <p:ph type="body" sz="half" idx="2"/>
          </p:nvPr>
        </p:nvSpPr>
        <p:spPr>
          <a:xfrm>
            <a:off x="191344" y="862786"/>
            <a:ext cx="3024337" cy="5878582"/>
          </a:xfrm>
          <a:ln w="57150">
            <a:solidFill>
              <a:schemeClr val="accent1"/>
            </a:solidFill>
          </a:ln>
        </p:spPr>
        <p:txBody>
          <a:bodyPr>
            <a:normAutofit fontScale="92500" lnSpcReduction="10000"/>
          </a:bodyPr>
          <a:lstStyle/>
          <a:p>
            <a:r>
              <a:rPr lang="ka-GE" sz="1800" dirty="0">
                <a:latin typeface="Sylfaen" panose="010A0502050306030303" pitchFamily="18" charset="0"/>
              </a:rPr>
              <a:t>მდებარეობა-აჭარა, ხელვაჩაურის მუნიციპალიტეტში სოფ გონიოსთან. </a:t>
            </a:r>
          </a:p>
          <a:p>
            <a:r>
              <a:rPr lang="ka-GE" sz="1800" dirty="0">
                <a:latin typeface="Sylfaen" panose="010A0502050306030303" pitchFamily="18" charset="0"/>
              </a:rPr>
              <a:t> ტბის ქვაბული მოქცეულია ზღვის სანაპირო დიუნებს შორის, ზღვის დონიდან 0,5 </a:t>
            </a:r>
            <a:r>
              <a:rPr lang="ka-GE" sz="1800" dirty="0" smtClean="0">
                <a:latin typeface="Sylfaen" panose="010A0502050306030303" pitchFamily="18" charset="0"/>
              </a:rPr>
              <a:t>მ. </a:t>
            </a:r>
            <a:r>
              <a:rPr lang="ka-GE" sz="1800" dirty="0">
                <a:latin typeface="Sylfaen" panose="010A0502050306030303" pitchFamily="18" charset="0"/>
              </a:rPr>
              <a:t>სიმაღლეზე. წაგრძელებულია ჩრდილოეთიდან სამხრეთისაკენ. ზედაპირის ფართობი 0,06 კმ², მაქსიმალური სიღრმე 1,3 მ, წყლის მოცულობა 5,4 ათ. მ³. გონიოს ტბა უმთავრესად საზრდოობს წვიმის წყლით. მინიმალური დონე ზაფხულში აქვს, მაქსიმალური — შემოდგომაზე.</a:t>
            </a:r>
          </a:p>
          <a:p>
            <a:r>
              <a:rPr lang="ka-GE" sz="1800" dirty="0">
                <a:latin typeface="Sylfaen" panose="010A0502050306030303" pitchFamily="18" charset="0"/>
              </a:rPr>
              <a:t>ტბასთან ახლოს მდებარეობს გონიოს მთავარი ღირსშესანიშნაობა - უძველესი გონიოს ციხე.</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6522" y="939948"/>
            <a:ext cx="8905478" cy="5009332"/>
          </a:xfrm>
        </p:spPr>
      </p:pic>
    </p:spTree>
    <p:extLst>
      <p:ext uri="{BB962C8B-B14F-4D97-AF65-F5344CB8AC3E}">
        <p14:creationId xmlns:p14="http://schemas.microsoft.com/office/powerpoint/2010/main" val="325983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623392" y="332657"/>
            <a:ext cx="4762996" cy="1008112"/>
          </a:xfrm>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ka-GE" dirty="0" smtClean="0"/>
              <a:t> </a:t>
            </a:r>
            <a:r>
              <a:rPr lang="ka-GE" sz="2400" dirty="0" smtClean="0"/>
              <a:t>მსოფლიოში უდიდესი ტბა -       კასპიის ზღვა</a:t>
            </a:r>
            <a:endParaRPr lang="ru-RU" sz="2400" dirty="0"/>
          </a:p>
        </p:txBody>
      </p:sp>
      <p:sp>
        <p:nvSpPr>
          <p:cNvPr id="5" name="Текст 4"/>
          <p:cNvSpPr>
            <a:spLocks noGrp="1"/>
          </p:cNvSpPr>
          <p:nvPr>
            <p:ph type="body" sz="quarter" idx="4294967295"/>
          </p:nvPr>
        </p:nvSpPr>
        <p:spPr>
          <a:xfrm>
            <a:off x="6816080" y="332657"/>
            <a:ext cx="5126210" cy="1008112"/>
          </a:xfrm>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ka-GE" sz="2400" dirty="0" smtClean="0"/>
              <a:t>მსოფლიოში უღრმესი ტბა -ბაიკალის ტბა</a:t>
            </a:r>
            <a:endParaRPr lang="ru-RU" sz="2400" dirty="0"/>
          </a:p>
        </p:txBody>
      </p:sp>
      <p:pic>
        <p:nvPicPr>
          <p:cNvPr id="2050" name="Picture 2" descr="d:\Users\irina\Desktop\kaspiis 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1844824"/>
            <a:ext cx="5916149" cy="44371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rina\Desktop\1b48b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2132856"/>
            <a:ext cx="4837762" cy="350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6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600" y="274638"/>
            <a:ext cx="10972800" cy="5098578"/>
          </a:xfrm>
          <a:ln w="57150">
            <a:solidFill>
              <a:schemeClr val="accent1"/>
            </a:solidFill>
          </a:ln>
        </p:spPr>
        <p:txBody>
          <a:bodyPr>
            <a:noAutofit/>
          </a:bodyPr>
          <a:lstStyle/>
          <a:p>
            <a:r>
              <a:rPr lang="ka-GE" sz="3200" dirty="0"/>
              <a:t>ტრანსპორტისა და გიდების შესახებ დამატებითი ინფორმაციის მისაღებად,  დაუკავშირდით ტურისტულ საინფორმაციო ცენტრებს, შემდეგ ტელეფონის ნომრებზე: +995 577 90 90 91 / +995 577 90 90 93</a:t>
            </a:r>
            <a:br>
              <a:rPr lang="ka-GE" sz="3200" dirty="0"/>
            </a:br>
            <a:r>
              <a:rPr lang="ka-GE" sz="3200" dirty="0"/>
              <a:t/>
            </a:r>
            <a:br>
              <a:rPr lang="ka-GE" sz="3200" dirty="0"/>
            </a:br>
            <a:r>
              <a:rPr lang="ka-GE" sz="3200" dirty="0"/>
              <a:t>ან  ადგილობრივ ტურისტულ სააგენტოებს, რომელთა კონტაქტებიც შეგიძლიათ იხილოთ ვებ- გვერდზე </a:t>
            </a:r>
            <a:r>
              <a:rPr lang="en-US" sz="3200" dirty="0"/>
              <a:t>https://infoajara.com/</a:t>
            </a:r>
            <a:endParaRPr lang="ru-RU" sz="3200" dirty="0"/>
          </a:p>
        </p:txBody>
      </p:sp>
    </p:spTree>
    <p:extLst>
      <p:ext uri="{BB962C8B-B14F-4D97-AF65-F5344CB8AC3E}">
        <p14:creationId xmlns:p14="http://schemas.microsoft.com/office/powerpoint/2010/main" val="3002060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ტბებზე\ფარავან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943"/>
            <a:ext cx="6600056" cy="36850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ტბებზე\რიწ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3" y="2924944"/>
            <a:ext cx="5573899" cy="371786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63352" y="188640"/>
            <a:ext cx="6048672" cy="2592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a-GE" sz="2400" dirty="0"/>
              <a:t>ფარავნის </a:t>
            </a:r>
            <a:r>
              <a:rPr lang="ka-GE" sz="2400" dirty="0" smtClean="0"/>
              <a:t>ტბა</a:t>
            </a:r>
          </a:p>
          <a:p>
            <a:pPr algn="ctr"/>
            <a:r>
              <a:rPr lang="ka-GE" dirty="0" smtClean="0"/>
              <a:t>უდიდესი </a:t>
            </a:r>
            <a:r>
              <a:rPr lang="ka-GE" dirty="0" smtClean="0"/>
              <a:t>ტბაა  საქართველოში. მდებარეობს ნინოწმინდის მუნიციპალიტეტში, აბულ-სამსარისა </a:t>
            </a:r>
            <a:r>
              <a:rPr lang="ka-GE" dirty="0"/>
              <a:t>და ჯავახეთის ქედებს შორის </a:t>
            </a:r>
            <a:r>
              <a:rPr lang="ka-GE" dirty="0" smtClean="0"/>
              <a:t>მდებარე ვულკანურ-ტექტონიკური წარმოშობის </a:t>
            </a:r>
            <a:r>
              <a:rPr lang="ka-GE" dirty="0"/>
              <a:t>ქვაბულში, </a:t>
            </a:r>
            <a:r>
              <a:rPr lang="ka-GE" dirty="0" smtClean="0"/>
              <a:t>ზღ</a:t>
            </a:r>
            <a:r>
              <a:rPr lang="en-US" dirty="0" smtClean="0"/>
              <a:t>.</a:t>
            </a:r>
            <a:r>
              <a:rPr lang="ka-GE" dirty="0" smtClean="0"/>
              <a:t> დ</a:t>
            </a:r>
            <a:r>
              <a:rPr lang="en-US" dirty="0" smtClean="0"/>
              <a:t>.-</a:t>
            </a:r>
            <a:r>
              <a:rPr lang="ka-GE" dirty="0" smtClean="0"/>
              <a:t>დან </a:t>
            </a:r>
            <a:r>
              <a:rPr lang="ka-GE" dirty="0"/>
              <a:t>2073 </a:t>
            </a:r>
            <a:r>
              <a:rPr lang="ka-GE" dirty="0" smtClean="0"/>
              <a:t>მ</a:t>
            </a:r>
            <a:r>
              <a:rPr lang="en-US" dirty="0" smtClean="0"/>
              <a:t>.</a:t>
            </a:r>
            <a:r>
              <a:rPr lang="ka-GE" dirty="0" smtClean="0"/>
              <a:t> </a:t>
            </a:r>
            <a:r>
              <a:rPr lang="ka-GE" dirty="0"/>
              <a:t>სიმაღლეზე. </a:t>
            </a:r>
            <a:r>
              <a:rPr lang="ka-GE" dirty="0" smtClean="0"/>
              <a:t>ტბის </a:t>
            </a:r>
            <a:r>
              <a:rPr lang="ka-GE" dirty="0"/>
              <a:t>სარკის ფართობია 37,5 კმ², </a:t>
            </a:r>
            <a:r>
              <a:rPr lang="ka-GE" dirty="0" smtClean="0"/>
              <a:t>მაქსიმალური </a:t>
            </a:r>
            <a:r>
              <a:rPr lang="ka-GE" dirty="0"/>
              <a:t>სიღრმეა 3,3 </a:t>
            </a:r>
            <a:r>
              <a:rPr lang="ka-GE" dirty="0" smtClean="0"/>
              <a:t>მ.</a:t>
            </a:r>
          </a:p>
          <a:p>
            <a:pPr algn="ctr"/>
            <a:r>
              <a:rPr lang="ka-GE" dirty="0" smtClean="0"/>
              <a:t>ტბა საზრდოობს მიწისქვეშა</a:t>
            </a:r>
            <a:r>
              <a:rPr lang="ka-GE" dirty="0"/>
              <a:t>, თოვლისა და წვიმის </a:t>
            </a:r>
            <a:r>
              <a:rPr lang="ka-GE" dirty="0" smtClean="0"/>
              <a:t>წყლით.</a:t>
            </a:r>
            <a:endParaRPr lang="ru-RU" dirty="0"/>
          </a:p>
        </p:txBody>
      </p:sp>
      <p:sp>
        <p:nvSpPr>
          <p:cNvPr id="10" name="Прямоугольник 9"/>
          <p:cNvSpPr/>
          <p:nvPr/>
        </p:nvSpPr>
        <p:spPr>
          <a:xfrm>
            <a:off x="6915621" y="188640"/>
            <a:ext cx="4896543" cy="2592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a-GE" sz="2400" dirty="0" smtClean="0"/>
              <a:t>რიწის ტბა</a:t>
            </a:r>
          </a:p>
          <a:p>
            <a:pPr algn="ctr"/>
            <a:r>
              <a:rPr lang="ka-GE" dirty="0" smtClean="0"/>
              <a:t>ყველაზე ღრმაა საქართველოში, გუდაუთის მუნიციპალიტეტში. მდ.  </a:t>
            </a:r>
            <a:r>
              <a:rPr lang="ka-GE" dirty="0"/>
              <a:t>ბზიფის აუზში, </a:t>
            </a:r>
            <a:r>
              <a:rPr lang="ka-GE" dirty="0" smtClean="0"/>
              <a:t>ზღ. დ. </a:t>
            </a:r>
            <a:r>
              <a:rPr lang="ka-GE" dirty="0"/>
              <a:t>884 მ </a:t>
            </a:r>
            <a:r>
              <a:rPr lang="ka-GE" dirty="0" smtClean="0"/>
              <a:t>. მაქსიმალური </a:t>
            </a:r>
            <a:r>
              <a:rPr lang="ka-GE" dirty="0"/>
              <a:t>სიღრმე 101 მ</a:t>
            </a:r>
            <a:r>
              <a:rPr lang="ka-GE" dirty="0" smtClean="0"/>
              <a:t>.</a:t>
            </a:r>
          </a:p>
          <a:p>
            <a:pPr algn="ctr"/>
            <a:r>
              <a:rPr lang="ka-GE" dirty="0" smtClean="0"/>
              <a:t> </a:t>
            </a:r>
            <a:r>
              <a:rPr lang="ka-GE" dirty="0"/>
              <a:t>ქვაბული წარმოიქმნა გაგრის ქედის სამხრეთ-აღმოსავლეთ კალთიდან ჩამოქცეული კლდეზვავით, მდინარე ლაშიფსეს დაგუბების შედეგად</a:t>
            </a:r>
            <a:r>
              <a:rPr lang="ka-GE" dirty="0" smtClean="0"/>
              <a:t>.</a:t>
            </a:r>
            <a:endParaRPr lang="ru-RU" dirty="0"/>
          </a:p>
        </p:txBody>
      </p:sp>
    </p:spTree>
    <p:extLst>
      <p:ext uri="{BB962C8B-B14F-4D97-AF65-F5344CB8AC3E}">
        <p14:creationId xmlns:p14="http://schemas.microsoft.com/office/powerpoint/2010/main" val="768009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7368" y="1268760"/>
            <a:ext cx="11521280" cy="526297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ka-GE" dirty="0" smtClean="0"/>
              <a:t>1.   </a:t>
            </a:r>
            <a:r>
              <a:rPr lang="ka-GE" sz="2400" dirty="0" smtClean="0"/>
              <a:t>ტექტონიკური</a:t>
            </a:r>
            <a:r>
              <a:rPr lang="ka-GE" sz="2400" dirty="0"/>
              <a:t>: წარმოქმნილია დედამიწის ქერქში ბზარების ამოვსების გზით. ტექტონიკური ტბის ნათელი მაგალითია ბაიკალის ტბა; იგი მსოფლიოში ყველაზე ღრმა ტბაა. </a:t>
            </a:r>
          </a:p>
          <a:p>
            <a:r>
              <a:rPr lang="ka-GE" sz="2400" dirty="0" smtClean="0"/>
              <a:t>2.  კრატერული </a:t>
            </a:r>
            <a:r>
              <a:rPr lang="ka-GE" sz="2400" dirty="0"/>
              <a:t>(ვულკანური): განლაგებულია ჩამქრალი ვულკანების კრატერებში და ამოფრქვევის მილებში. </a:t>
            </a:r>
          </a:p>
          <a:p>
            <a:r>
              <a:rPr lang="ka-GE" sz="2400" dirty="0" smtClean="0"/>
              <a:t>3.   მყინვარული</a:t>
            </a:r>
            <a:r>
              <a:rPr lang="ka-GE" sz="2400" dirty="0"/>
              <a:t>: წარმოიქმნება მყინვარის დნობის შედეგად. </a:t>
            </a:r>
          </a:p>
          <a:p>
            <a:r>
              <a:rPr lang="ka-GE" sz="2400" dirty="0" smtClean="0"/>
              <a:t>4.   მორენული </a:t>
            </a:r>
            <a:r>
              <a:rPr lang="ka-GE" sz="2400" dirty="0"/>
              <a:t>ტბები; მყინვარის მოტანილი ნაშალი მასალით შეგუბებული.</a:t>
            </a:r>
          </a:p>
          <a:p>
            <a:r>
              <a:rPr lang="ka-GE" sz="2400" dirty="0" smtClean="0"/>
              <a:t>5.   მდინარეული </a:t>
            </a:r>
            <a:r>
              <a:rPr lang="ka-GE" sz="2400" dirty="0"/>
              <a:t>(ანუ ნაკალაპოტარი</a:t>
            </a:r>
            <a:r>
              <a:rPr lang="ka-GE" sz="2400" dirty="0" smtClean="0"/>
              <a:t>).</a:t>
            </a:r>
            <a:endParaRPr lang="ka-GE" sz="2400" dirty="0"/>
          </a:p>
          <a:p>
            <a:r>
              <a:rPr lang="ka-GE" sz="2400" dirty="0" smtClean="0"/>
              <a:t>6.   ზღვისპირა </a:t>
            </a:r>
            <a:r>
              <a:rPr lang="ka-GE" sz="2400" dirty="0"/>
              <a:t>(ლაგუნა და ლიმანი). მაგ: ნურიეგელის ტბა </a:t>
            </a:r>
            <a:r>
              <a:rPr lang="ka-GE" sz="2400" dirty="0" smtClean="0"/>
              <a:t>ბათუმში.</a:t>
            </a:r>
            <a:endParaRPr lang="ka-GE" sz="2400" dirty="0"/>
          </a:p>
          <a:p>
            <a:r>
              <a:rPr lang="ka-GE" sz="2400" dirty="0" smtClean="0"/>
              <a:t>7.   ჩანაქცევი </a:t>
            </a:r>
            <a:r>
              <a:rPr lang="ka-GE" sz="2400" dirty="0"/>
              <a:t>(კარსტული, თერმოკარსტული). </a:t>
            </a:r>
          </a:p>
          <a:p>
            <a:r>
              <a:rPr lang="ka-GE" sz="2400" dirty="0" smtClean="0"/>
              <a:t>8.   ჭალის</a:t>
            </a:r>
            <a:r>
              <a:rPr lang="ka-GE" sz="2400" dirty="0"/>
              <a:t>. ტბები ჭალების წყალობით </a:t>
            </a:r>
            <a:r>
              <a:rPr lang="ka-GE" sz="2400" dirty="0" smtClean="0"/>
              <a:t>წარმოიქმნება.</a:t>
            </a:r>
            <a:endParaRPr lang="ka-GE" sz="2400" dirty="0"/>
          </a:p>
          <a:p>
            <a:r>
              <a:rPr lang="ka-GE" sz="2400" dirty="0" smtClean="0"/>
              <a:t>9.   ნაყარით </a:t>
            </a:r>
            <a:r>
              <a:rPr lang="ka-GE" sz="2400" dirty="0"/>
              <a:t>შეტბორებული (ნაგუბარი). წარმოიქმნება მთის ნაწილის ჩამოშლის </a:t>
            </a:r>
            <a:r>
              <a:rPr lang="ka-GE" sz="2400" dirty="0" smtClean="0"/>
              <a:t> შედეგად </a:t>
            </a:r>
            <a:r>
              <a:rPr lang="ka-GE" sz="2400" dirty="0"/>
              <a:t>(მაგალითად, რიწის ტბა აფხაზეთში</a:t>
            </a:r>
            <a:r>
              <a:rPr lang="ka-GE" sz="2400" dirty="0" smtClean="0"/>
              <a:t>).</a:t>
            </a:r>
            <a:endParaRPr lang="ka-GE" sz="2400" dirty="0"/>
          </a:p>
          <a:p>
            <a:r>
              <a:rPr lang="ka-GE" sz="2400" dirty="0"/>
              <a:t>10 . </a:t>
            </a:r>
            <a:r>
              <a:rPr lang="ka-GE" sz="2400" dirty="0" smtClean="0"/>
              <a:t> მთის </a:t>
            </a:r>
            <a:r>
              <a:rPr lang="ka-GE" sz="2400" dirty="0"/>
              <a:t>ტბა: განლაგებულია მთის </a:t>
            </a:r>
            <a:r>
              <a:rPr lang="ka-GE" sz="2400" dirty="0" smtClean="0"/>
              <a:t>ქვაბულებში</a:t>
            </a:r>
            <a:r>
              <a:rPr lang="en-US" sz="2400" dirty="0" smtClean="0"/>
              <a:t>.</a:t>
            </a:r>
            <a:endParaRPr lang="ka-GE" sz="2400" dirty="0"/>
          </a:p>
        </p:txBody>
      </p:sp>
      <p:sp>
        <p:nvSpPr>
          <p:cNvPr id="3" name="Прямоугольник 2"/>
          <p:cNvSpPr/>
          <p:nvPr/>
        </p:nvSpPr>
        <p:spPr>
          <a:xfrm>
            <a:off x="407368" y="116632"/>
            <a:ext cx="11521280" cy="10801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ka-GE" sz="3200" dirty="0" smtClean="0"/>
              <a:t>ტბების  სახეობები</a:t>
            </a:r>
            <a:endParaRPr lang="ru-RU" sz="3200" dirty="0"/>
          </a:p>
        </p:txBody>
      </p:sp>
    </p:spTree>
    <p:extLst>
      <p:ext uri="{BB962C8B-B14F-4D97-AF65-F5344CB8AC3E}">
        <p14:creationId xmlns:p14="http://schemas.microsoft.com/office/powerpoint/2010/main" val="175559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188640"/>
            <a:ext cx="11449272" cy="6480720"/>
          </a:xfrm>
          <a:ln w="38100"/>
        </p:spPr>
        <p:style>
          <a:lnRef idx="1">
            <a:schemeClr val="accent5"/>
          </a:lnRef>
          <a:fillRef idx="2">
            <a:schemeClr val="accent5"/>
          </a:fillRef>
          <a:effectRef idx="1">
            <a:schemeClr val="accent5"/>
          </a:effectRef>
          <a:fontRef idx="minor">
            <a:schemeClr val="dk1"/>
          </a:fontRef>
        </p:style>
        <p:txBody>
          <a:bodyPr>
            <a:normAutofit fontScale="90000"/>
          </a:bodyPr>
          <a:lstStyle/>
          <a:p>
            <a:r>
              <a:rPr lang="ka-GE" sz="2700" dirty="0" smtClean="0"/>
              <a:t>აჭარის </a:t>
            </a:r>
            <a:r>
              <a:rPr lang="ka-GE" sz="2700" dirty="0"/>
              <a:t>ტბები ულამაზესია ტურისტულ-რეკრეაციული </a:t>
            </a:r>
            <a:r>
              <a:rPr lang="ka-GE" sz="2700" dirty="0" smtClean="0"/>
              <a:t>თვალსაზრით. ამიტომ </a:t>
            </a:r>
            <a:r>
              <a:rPr lang="ka-GE" sz="2700" dirty="0"/>
              <a:t>მათი მონახულება ჩართულია სპეციალურ ტურებში, ლაშქრობებში.   ტბების სახით მთიან აჭარაში </a:t>
            </a:r>
            <a:r>
              <a:rPr lang="ka-GE" sz="2700" dirty="0" smtClean="0"/>
              <a:t>მოგზაურებსა </a:t>
            </a:r>
            <a:r>
              <a:rPr lang="ka-GE" sz="2700" dirty="0"/>
              <a:t>და სათავგადასავლო მარშრუტების გავლის მსურველებს კიდევ ერთი ულამაზესი ადგილი ექნებათ  მოსანახულებლად. </a:t>
            </a:r>
            <a:br>
              <a:rPr lang="ka-GE" sz="2700" dirty="0"/>
            </a:br>
            <a:r>
              <a:rPr lang="ka-GE" sz="2700" dirty="0" smtClean="0"/>
              <a:t/>
            </a:r>
            <a:br>
              <a:rPr lang="ka-GE" sz="2700" dirty="0" smtClean="0"/>
            </a:br>
            <a:r>
              <a:rPr lang="ka-GE" sz="2700" dirty="0" smtClean="0"/>
              <a:t>გენეზისის </a:t>
            </a:r>
            <a:r>
              <a:rPr lang="ka-GE" sz="2700" dirty="0"/>
              <a:t>მიხედვით აჭარის ტბები ძირითადად მეწყრული წარმოშობისაა მთებში და ზღვისა და მდინარის რელიქტები დაბლობზე. ისინი უმეტესად ტბათა ჯგუფის სახით გვხვდებიან, იშვიათად ცალ-ცალკე. </a:t>
            </a:r>
            <a:br>
              <a:rPr lang="ka-GE" sz="2700" dirty="0"/>
            </a:br>
            <a:r>
              <a:rPr lang="ka-GE" sz="2700" dirty="0" smtClean="0"/>
              <a:t/>
            </a:r>
            <a:br>
              <a:rPr lang="ka-GE" sz="2700" dirty="0" smtClean="0"/>
            </a:br>
            <a:r>
              <a:rPr lang="ka-GE" sz="2700" dirty="0" smtClean="0"/>
              <a:t> </a:t>
            </a:r>
            <a:r>
              <a:rPr lang="ka-GE" sz="2700" dirty="0"/>
              <a:t>ტბების დიდი ჯგუფი მდებარეობს არსიანის ქედის დასავლეთის  და შავშეთის ქედის ჩრდილოეთის კალთებზე. აღსანიშნავია, რომ მთიანი აჭარის ტბების უმეტესობა ზღვის დონიდან 1500-2000 მ. სიმაღლეზე </a:t>
            </a:r>
            <a:r>
              <a:rPr lang="ka-GE" sz="2700" dirty="0" smtClean="0"/>
              <a:t>მდებარეობს. </a:t>
            </a:r>
            <a:r>
              <a:rPr lang="ka-GE" sz="2700" dirty="0"/>
              <a:t/>
            </a:r>
            <a:br>
              <a:rPr lang="ka-GE" sz="2700" dirty="0"/>
            </a:br>
            <a:r>
              <a:rPr lang="ka-GE" sz="2700" dirty="0" smtClean="0"/>
              <a:t/>
            </a:r>
            <a:br>
              <a:rPr lang="ka-GE" sz="2700" dirty="0" smtClean="0"/>
            </a:br>
            <a:r>
              <a:rPr lang="ka-GE" sz="2700" dirty="0" smtClean="0"/>
              <a:t>ტბებიდან </a:t>
            </a:r>
            <a:r>
              <a:rPr lang="ka-GE" sz="2700" dirty="0"/>
              <a:t>საინტერესოა ,,მწვანე ტბათა ჯგუფი’’, რომელიც მდებარეობს არსიანის ქედის დასავლეთურ კალთებზე, მდ. აჭარისწყლის </a:t>
            </a:r>
            <a:r>
              <a:rPr lang="ka-GE" sz="2700" dirty="0" smtClean="0"/>
              <a:t>სათაავეებში</a:t>
            </a:r>
            <a:r>
              <a:rPr lang="ka-GE" sz="2700" dirty="0"/>
              <a:t>, ნაომარის მთის მიდამოებში,  სოფ. რიყეთიდან ჩრდილოეთით  (ზღ. დ.-დან </a:t>
            </a:r>
            <a:r>
              <a:rPr lang="ka-GE" sz="2700" dirty="0" smtClean="0"/>
              <a:t>1500-2000 </a:t>
            </a:r>
            <a:r>
              <a:rPr lang="ka-GE" sz="2700" dirty="0"/>
              <a:t>მ</a:t>
            </a:r>
            <a:r>
              <a:rPr lang="ka-GE" sz="2700" dirty="0" smtClean="0"/>
              <a:t>.).</a:t>
            </a:r>
            <a:r>
              <a:rPr lang="ka-GE" dirty="0"/>
              <a:t/>
            </a:r>
            <a:br>
              <a:rPr lang="ka-GE" dirty="0"/>
            </a:br>
            <a:endParaRPr lang="ru-RU" dirty="0"/>
          </a:p>
        </p:txBody>
      </p:sp>
    </p:spTree>
    <p:extLst>
      <p:ext uri="{BB962C8B-B14F-4D97-AF65-F5344CB8AC3E}">
        <p14:creationId xmlns:p14="http://schemas.microsoft.com/office/powerpoint/2010/main" val="256194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რუკები ტბებზე\Безымянный787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45" y="139587"/>
            <a:ext cx="10640653" cy="5665677"/>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6"/>
          <p:cNvSpPr>
            <a:spLocks noGrp="1"/>
          </p:cNvSpPr>
          <p:nvPr>
            <p:ph type="title"/>
          </p:nvPr>
        </p:nvSpPr>
        <p:spPr>
          <a:xfrm>
            <a:off x="609600" y="5877272"/>
            <a:ext cx="10668798" cy="864096"/>
          </a:xfrm>
        </p:spPr>
        <p:style>
          <a:lnRef idx="1">
            <a:schemeClr val="accent5"/>
          </a:lnRef>
          <a:fillRef idx="2">
            <a:schemeClr val="accent5"/>
          </a:fillRef>
          <a:effectRef idx="1">
            <a:schemeClr val="accent5"/>
          </a:effectRef>
          <a:fontRef idx="minor">
            <a:schemeClr val="dk1"/>
          </a:fontRef>
        </p:style>
        <p:txBody>
          <a:bodyPr>
            <a:normAutofit/>
          </a:bodyPr>
          <a:lstStyle/>
          <a:p>
            <a:r>
              <a:rPr lang="ka-GE" sz="2800" dirty="0" smtClean="0"/>
              <a:t>1. შავი ტბა     2. მწვანე ტბა     3. საბანელას ტბა</a:t>
            </a:r>
            <a:endParaRPr lang="ru-RU" sz="2800" dirty="0"/>
          </a:p>
        </p:txBody>
      </p:sp>
      <p:sp>
        <p:nvSpPr>
          <p:cNvPr id="8" name="Овал 7"/>
          <p:cNvSpPr/>
          <p:nvPr/>
        </p:nvSpPr>
        <p:spPr>
          <a:xfrm>
            <a:off x="2279576" y="404664"/>
            <a:ext cx="338336" cy="266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1</a:t>
            </a:r>
            <a:endParaRPr lang="ru-RU" dirty="0"/>
          </a:p>
        </p:txBody>
      </p:sp>
      <p:sp>
        <p:nvSpPr>
          <p:cNvPr id="9" name="Овал 8"/>
          <p:cNvSpPr/>
          <p:nvPr/>
        </p:nvSpPr>
        <p:spPr>
          <a:xfrm>
            <a:off x="6838074" y="2816145"/>
            <a:ext cx="288032" cy="31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2</a:t>
            </a:r>
            <a:endParaRPr lang="ru-RU" dirty="0"/>
          </a:p>
        </p:txBody>
      </p:sp>
      <p:sp>
        <p:nvSpPr>
          <p:cNvPr id="10" name="Овал 9"/>
          <p:cNvSpPr/>
          <p:nvPr/>
        </p:nvSpPr>
        <p:spPr>
          <a:xfrm>
            <a:off x="9336360" y="4997588"/>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3</a:t>
            </a:r>
            <a:endParaRPr lang="ru-RU" dirty="0"/>
          </a:p>
        </p:txBody>
      </p:sp>
    </p:spTree>
    <p:extLst>
      <p:ext uri="{BB962C8B-B14F-4D97-AF65-F5344CB8AC3E}">
        <p14:creationId xmlns:p14="http://schemas.microsoft.com/office/powerpoint/2010/main" val="211846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4306" r="4306"/>
          <a:stretch>
            <a:fillRect/>
          </a:stretch>
        </p:blipFill>
        <p:spPr>
          <a:xfrm>
            <a:off x="4799856" y="1268760"/>
            <a:ext cx="7296810" cy="5472607"/>
          </a:xfrm>
        </p:spPr>
      </p:pic>
      <p:sp>
        <p:nvSpPr>
          <p:cNvPr id="6" name="Текст 5"/>
          <p:cNvSpPr>
            <a:spLocks noGrp="1"/>
          </p:cNvSpPr>
          <p:nvPr>
            <p:ph type="body" sz="half" idx="2"/>
          </p:nvPr>
        </p:nvSpPr>
        <p:spPr>
          <a:xfrm>
            <a:off x="191344" y="260649"/>
            <a:ext cx="4464496" cy="6264696"/>
          </a:xfrm>
          <a:ln w="38100">
            <a:solidFill>
              <a:srgbClr val="00B0F0"/>
            </a:solidFill>
          </a:ln>
        </p:spPr>
        <p:txBody>
          <a:bodyPr>
            <a:noAutofit/>
          </a:bodyPr>
          <a:lstStyle/>
          <a:p>
            <a:endParaRPr lang="ka-GE" sz="1800" dirty="0" smtClean="0">
              <a:latin typeface="Sylfaen" panose="010A0502050306030303" pitchFamily="18" charset="0"/>
            </a:endParaRPr>
          </a:p>
          <a:p>
            <a:r>
              <a:rPr lang="ka-GE" sz="1800" b="1" dirty="0" smtClean="0">
                <a:latin typeface="Sylfaen" panose="010A0502050306030303" pitchFamily="18" charset="0"/>
              </a:rPr>
              <a:t>მდებარეობა </a:t>
            </a:r>
            <a:r>
              <a:rPr lang="ka-GE" sz="1800" b="1" dirty="0">
                <a:latin typeface="Sylfaen" panose="010A0502050306030303" pitchFamily="18" charset="0"/>
              </a:rPr>
              <a:t>- </a:t>
            </a:r>
            <a:r>
              <a:rPr lang="ka-GE" sz="1800" b="1" dirty="0" smtClean="0">
                <a:latin typeface="Sylfaen" panose="010A0502050306030303" pitchFamily="18" charset="0"/>
              </a:rPr>
              <a:t>აჭარა,</a:t>
            </a:r>
            <a:r>
              <a:rPr lang="en-US" sz="1800" b="1" dirty="0" smtClean="0">
                <a:latin typeface="Sylfaen" panose="010A0502050306030303" pitchFamily="18" charset="0"/>
              </a:rPr>
              <a:t> </a:t>
            </a:r>
            <a:r>
              <a:rPr lang="ka-GE" sz="1800" b="1" dirty="0" smtClean="0">
                <a:latin typeface="Sylfaen" panose="010A0502050306030303" pitchFamily="18" charset="0"/>
              </a:rPr>
              <a:t>ხულოს მუნიციპალიტეტი</a:t>
            </a:r>
            <a:r>
              <a:rPr lang="ka-GE" sz="1800" b="1" dirty="0">
                <a:latin typeface="Sylfaen" panose="010A0502050306030303" pitchFamily="18" charset="0"/>
              </a:rPr>
              <a:t>,</a:t>
            </a:r>
          </a:p>
          <a:p>
            <a:r>
              <a:rPr lang="ka-GE" sz="1800" b="1" dirty="0">
                <a:latin typeface="Sylfaen" panose="010A0502050306030303" pitchFamily="18" charset="0"/>
              </a:rPr>
              <a:t>არსიანის </a:t>
            </a:r>
            <a:r>
              <a:rPr lang="ka-GE" sz="1800" b="1" dirty="0" smtClean="0">
                <a:latin typeface="Sylfaen" panose="010A0502050306030303" pitchFamily="18" charset="0"/>
              </a:rPr>
              <a:t> ქედის  ჩრდილოეთ  ნაწილში</a:t>
            </a:r>
            <a:r>
              <a:rPr lang="ka-GE" sz="1800" b="1" dirty="0">
                <a:latin typeface="Sylfaen" panose="010A0502050306030303" pitchFamily="18" charset="0"/>
              </a:rPr>
              <a:t>, გოდერძის </a:t>
            </a:r>
            <a:r>
              <a:rPr lang="ka-GE" sz="1800" b="1" dirty="0" smtClean="0">
                <a:latin typeface="Sylfaen" panose="010A0502050306030303" pitchFamily="18" charset="0"/>
              </a:rPr>
              <a:t>უღელტეხილიდან  </a:t>
            </a:r>
            <a:r>
              <a:rPr lang="ka-GE" sz="1800" b="1" dirty="0">
                <a:latin typeface="Sylfaen" panose="010A0502050306030303" pitchFamily="18" charset="0"/>
              </a:rPr>
              <a:t>6 </a:t>
            </a:r>
            <a:r>
              <a:rPr lang="ka-GE" sz="1800" b="1" dirty="0" smtClean="0">
                <a:latin typeface="Sylfaen" panose="010A0502050306030303" pitchFamily="18" charset="0"/>
              </a:rPr>
              <a:t>კმ-ში, </a:t>
            </a:r>
            <a:r>
              <a:rPr lang="ka-GE" sz="1800" b="1" dirty="0">
                <a:latin typeface="Sylfaen" panose="010A0502050306030303" pitchFamily="18" charset="0"/>
              </a:rPr>
              <a:t>ზღვის დონიდან 2058 მ სიმაღლეზე. ზედაპირის ფართობი 0,05 კმ². მაქსიმალური სიღრმე 19,4 მ. საზრდოობს თოვლის, წვიმისა და მიწისქვეშა წყლებით. გაედინება მიწისქვეშა გზით. წყლის დონე გაზაფხულზე მაღალია, ზამთარში დაბალი. ტბას წიწვოვანი და წიფლის </a:t>
            </a:r>
            <a:r>
              <a:rPr lang="ka-GE" sz="1800" b="1" dirty="0" smtClean="0">
                <a:latin typeface="Sylfaen" panose="010A0502050306030303" pitchFamily="18" charset="0"/>
              </a:rPr>
              <a:t>ხე-მცენარეები </a:t>
            </a:r>
            <a:r>
              <a:rPr lang="ka-GE" sz="1800" b="1" dirty="0">
                <a:latin typeface="Sylfaen" panose="010A0502050306030303" pitchFamily="18" charset="0"/>
              </a:rPr>
              <a:t>აკრავს, სწორედ ამიტომაა, რომ წყალს მწვანე ელფერი აქვს. წყალი სუსტად მინერალიზებული, სუფთა, გამჭვირვალე და სასმელად ვარგისია. ტბაში თევზი არ არის. მწვანე ტბა საუკეთესო ადგილია პიკნიკის, კემპინგისა და წყლის ველოსიპედებით ტბაზე გასეირნებისთვის.</a:t>
            </a:r>
          </a:p>
        </p:txBody>
      </p:sp>
      <p:sp>
        <p:nvSpPr>
          <p:cNvPr id="5" name="Прямоугольник 4"/>
          <p:cNvSpPr/>
          <p:nvPr/>
        </p:nvSpPr>
        <p:spPr>
          <a:xfrm>
            <a:off x="6384032" y="381674"/>
            <a:ext cx="3672408" cy="6921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400" dirty="0"/>
          </a:p>
        </p:txBody>
      </p:sp>
      <p:sp>
        <p:nvSpPr>
          <p:cNvPr id="7" name="Заголовок 6"/>
          <p:cNvSpPr>
            <a:spLocks noGrp="1"/>
          </p:cNvSpPr>
          <p:nvPr>
            <p:ph type="title"/>
          </p:nvPr>
        </p:nvSpPr>
        <p:spPr>
          <a:xfrm>
            <a:off x="5303912" y="404664"/>
            <a:ext cx="6792754" cy="648073"/>
          </a:xfrm>
        </p:spPr>
        <p:txBody>
          <a:bodyPr/>
          <a:lstStyle/>
          <a:p>
            <a:r>
              <a:rPr lang="ka-GE" i="1" dirty="0" smtClean="0"/>
              <a:t>                             </a:t>
            </a:r>
            <a:r>
              <a:rPr lang="ka-GE" sz="3200" i="1" dirty="0" smtClean="0"/>
              <a:t>მწვანე ტბა</a:t>
            </a:r>
            <a:endParaRPr lang="ru-RU" sz="3200" i="1" dirty="0"/>
          </a:p>
        </p:txBody>
      </p:sp>
    </p:spTree>
    <p:extLst>
      <p:ext uri="{BB962C8B-B14F-4D97-AF65-F5344CB8AC3E}">
        <p14:creationId xmlns:p14="http://schemas.microsoft.com/office/powerpoint/2010/main" val="391035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66700" y="332656"/>
            <a:ext cx="2688940" cy="4752528"/>
          </a:xfrm>
          <a:ln/>
        </p:spPr>
        <p:style>
          <a:lnRef idx="2">
            <a:schemeClr val="accent1"/>
          </a:lnRef>
          <a:fillRef idx="1">
            <a:schemeClr val="lt1"/>
          </a:fillRef>
          <a:effectRef idx="0">
            <a:schemeClr val="accent1"/>
          </a:effectRef>
          <a:fontRef idx="minor">
            <a:schemeClr val="dk1"/>
          </a:fontRef>
        </p:style>
        <p:txBody>
          <a:bodyPr>
            <a:normAutofit/>
          </a:bodyPr>
          <a:lstStyle/>
          <a:p>
            <a:r>
              <a:rPr lang="ka-GE" dirty="0" smtClean="0">
                <a:solidFill>
                  <a:schemeClr val="tx1"/>
                </a:solidFill>
              </a:rPr>
              <a:t>მდებარეობა-აჭარა</a:t>
            </a:r>
            <a:r>
              <a:rPr lang="ka-GE" dirty="0" smtClean="0"/>
              <a:t>, ხულოს მუნიციპალიტეტი. </a:t>
            </a:r>
            <a:br>
              <a:rPr lang="ka-GE" dirty="0" smtClean="0"/>
            </a:br>
            <a:r>
              <a:rPr lang="ka-GE" dirty="0" smtClean="0"/>
              <a:t>ზღ. დ-დან 1900 მ. ზე. უდიდესი სიგრძეა-270 მ. სიგანე -100 მ</a:t>
            </a:r>
            <a:r>
              <a:rPr lang="ka-GE" dirty="0"/>
              <a:t>. წყლის ზედაპირის ფართობი </a:t>
            </a:r>
            <a:r>
              <a:rPr lang="ka-GE" dirty="0" smtClean="0"/>
              <a:t/>
            </a:r>
            <a:br>
              <a:rPr lang="ka-GE" dirty="0" smtClean="0"/>
            </a:br>
            <a:r>
              <a:rPr lang="ka-GE" dirty="0" smtClean="0"/>
              <a:t>21 </a:t>
            </a:r>
            <a:r>
              <a:rPr lang="ka-GE" dirty="0"/>
              <a:t>648 კვ. მ. უდიდესი სიღრმე </a:t>
            </a:r>
            <a:r>
              <a:rPr lang="ka-GE" dirty="0" smtClean="0"/>
              <a:t/>
            </a:r>
            <a:br>
              <a:rPr lang="ka-GE" dirty="0" smtClean="0"/>
            </a:br>
            <a:r>
              <a:rPr lang="ka-GE" dirty="0" smtClean="0"/>
              <a:t>7,5 მ</a:t>
            </a:r>
            <a:r>
              <a:rPr lang="ka-GE" dirty="0"/>
              <a:t>. </a:t>
            </a:r>
            <a:endParaRPr lang="ru-RU" dirty="0"/>
          </a:p>
        </p:txBody>
      </p:sp>
      <p:pic>
        <p:nvPicPr>
          <p:cNvPr id="2" name="Рисунок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802" b="7802"/>
          <a:stretch>
            <a:fillRect/>
          </a:stretch>
        </p:blipFill>
        <p:spPr>
          <a:xfrm>
            <a:off x="2999656" y="20343"/>
            <a:ext cx="9000999" cy="5063062"/>
          </a:xfrm>
        </p:spPr>
      </p:pic>
      <p:sp>
        <p:nvSpPr>
          <p:cNvPr id="6" name="Текст 5"/>
          <p:cNvSpPr>
            <a:spLocks noGrp="1"/>
          </p:cNvSpPr>
          <p:nvPr>
            <p:ph type="body" sz="half" idx="2"/>
          </p:nvPr>
        </p:nvSpPr>
        <p:spPr>
          <a:xfrm>
            <a:off x="2999656" y="5085184"/>
            <a:ext cx="9192344" cy="1772816"/>
          </a:xfrm>
          <a:ln w="38100">
            <a:solidFill>
              <a:schemeClr val="accent1"/>
            </a:solidFill>
          </a:ln>
        </p:spPr>
        <p:txBody>
          <a:bodyPr>
            <a:noAutofit/>
          </a:bodyPr>
          <a:lstStyle/>
          <a:p>
            <a:r>
              <a:rPr lang="ka-GE" sz="2000" b="1" dirty="0" smtClean="0"/>
              <a:t>შავი ტბა გარშემორტყმულია </a:t>
            </a:r>
            <a:r>
              <a:rPr lang="ka-GE" sz="2000" b="1" dirty="0"/>
              <a:t>ტყითა და ჭაობისათვის დამახასიათებელი მცენარეულობით. </a:t>
            </a:r>
            <a:r>
              <a:rPr lang="ka-GE" sz="2000" b="1" dirty="0" smtClean="0"/>
              <a:t> ტბა  იკვებება ატმოსფერული  ნალექებით  და  მეზობელი ჭაობებიდან  გამომდინარე  ნაკადულებით.  ტბა გამდინარეა. მისგან სათავეს იღებს ნაკადული. ტბაში წყლის ტემპერატურა მაღალია და მასში შედარებით მეტია ჰიდროფაუნა.  ტბის ნაწილი დაჭაობების სტადიაშია.</a:t>
            </a:r>
            <a:endParaRPr lang="ka-GE" sz="2000" b="1" dirty="0"/>
          </a:p>
        </p:txBody>
      </p:sp>
      <p:sp>
        <p:nvSpPr>
          <p:cNvPr id="3" name="Прямоугольник 2"/>
          <p:cNvSpPr/>
          <p:nvPr/>
        </p:nvSpPr>
        <p:spPr>
          <a:xfrm>
            <a:off x="191344" y="308613"/>
            <a:ext cx="2664296" cy="9361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a-GE" sz="2800" dirty="0" smtClean="0"/>
              <a:t>შავი  ტბა</a:t>
            </a:r>
            <a:endParaRPr lang="ru-RU" sz="2800" dirty="0"/>
          </a:p>
        </p:txBody>
      </p:sp>
    </p:spTree>
    <p:extLst>
      <p:ext uri="{BB962C8B-B14F-4D97-AF65-F5344CB8AC3E}">
        <p14:creationId xmlns:p14="http://schemas.microsoft.com/office/powerpoint/2010/main" val="11138550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1484</Words>
  <Application>Microsoft Office PowerPoint</Application>
  <PresentationFormat>Произвольный</PresentationFormat>
  <Paragraphs>128</Paragraphs>
  <Slides>30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აჭარის ტბები</vt:lpstr>
      <vt:lpstr>Презентация PowerPoint</vt:lpstr>
      <vt:lpstr>Презентация PowerPoint</vt:lpstr>
      <vt:lpstr>Презентация PowerPoint</vt:lpstr>
      <vt:lpstr>Презентация PowerPoint</vt:lpstr>
      <vt:lpstr>აჭარის ტბები ულამაზესია ტურისტულ-რეკრეაციული თვალსაზრით. ამიტომ მათი მონახულება ჩართულია სპეციალურ ტურებში, ლაშქრობებში.   ტბების სახით მთიან აჭარაში მოგზაურებსა და სათავგადასავლო მარშრუტების გავლის მსურველებს კიდევ ერთი ულამაზესი ადგილი ექნებათ  მოსანახულებლად.   გენეზისის მიხედვით აჭარის ტბები ძირითადად მეწყრული წარმოშობისაა მთებში და ზღვისა და მდინარის რელიქტები დაბლობზე. ისინი უმეტესად ტბათა ჯგუფის სახით გვხვდებიან, იშვიათად ცალ-ცალკე.    ტბების დიდი ჯგუფი მდებარეობს არსიანის ქედის დასავლეთის  და შავშეთის ქედის ჩრდილოეთის კალთებზე. აღსანიშნავია, რომ მთიანი აჭარის ტბების უმეტესობა ზღვის დონიდან 1500-2000 მ. სიმაღლეზე მდებარეობს.   ტბებიდან საინტერესოა ,,მწვანე ტბათა ჯგუფი’’, რომელიც მდებარეობს არსიანის ქედის დასავლეთურ კალთებზე, მდ. აჭარისწყლის სათაავეებში, ნაომარის მთის მიდამოებში,  სოფ. რიყეთიდან ჩრდილოეთით  (ზღ. დ.-დან 1500-2000 მ.). </vt:lpstr>
      <vt:lpstr>1. შავი ტბა     2. მწვანე ტბა     3. საბანელას ტბა</vt:lpstr>
      <vt:lpstr>                             მწვანე ტბა</vt:lpstr>
      <vt:lpstr>მდებარეობა-აჭარა, ხულოს მუნიციპალიტეტი.  ზღ. დ-დან 1900 მ. ზე. უდიდესი სიგრძეა-270 მ. სიგანე -100 მ. წყლის ზედაპირის ფართობი  21 648 კვ. მ. უდიდესი სიღრმე  7,5 მ. </vt:lpstr>
      <vt:lpstr>საბანელას ტბა</vt:lpstr>
      <vt:lpstr>სანხლიას ტბები</vt:lpstr>
      <vt:lpstr>      სანხლიას ტბათა სისტემა განლაგებულია სანხლიას მცირე ქვაბულში, სადაც ასევე მრავლად ამოდის გრუნტის წყლები. ქვაბულში იგრძნობა გოგირდის სუნიც.       წყლის მაქსიმალური დონის დროს ტბის ფართობი და მოცულობა მნიშვნელოვნად იზრდება, რა ტბასთან ერთიანდება მის სიახლოვეს არსებული რამოდენიმე გუბური.  ტბა გამდინარეა მასში ჩაედინება ერთი მუდმივი და ორი დროებითი ნაკადული, ხოლო გამოედინება ერთი ნაკადული. ამჟამად ტბაში მიმდინარეობს დაჭაობების პროცესი.        ტბა გამოირჩევა მაღალი ბიოლოგიური მრავალფეროვნებით (წყლის მცენარეულობა, მწერები, ამფიბიები და სხვა), თუმცა მსგავსად აჭარის სხვა მაღალმთიანი ტბებიდან მოკლებულია იქთიოფაუნას.        ტბის დონის რეგულირებითი კიდევ უფრო გაიზრდება ტბის ტურისტული მიმზიდველობას. </vt:lpstr>
      <vt:lpstr>ოწინარის ტბა</vt:lpstr>
      <vt:lpstr>ლელთის ტბა</vt:lpstr>
      <vt:lpstr>Презентация PowerPoint</vt:lpstr>
      <vt:lpstr>      შუამთის ტბები</vt:lpstr>
      <vt:lpstr>შუამთის დიდი ტბა</vt:lpstr>
      <vt:lpstr>ტბა  გოდერძის  ალპურ  ზონაში</vt:lpstr>
      <vt:lpstr>ხირხათის ტბა</vt:lpstr>
      <vt:lpstr>1.  შრატიანის                 2. ყარა-გიოლის ტბა            3. გასალიანის ტბა</vt:lpstr>
      <vt:lpstr>შრატიანის ტბა. </vt:lpstr>
      <vt:lpstr>გასალიანის ტბა</vt:lpstr>
      <vt:lpstr>ყარა-გოლის ტბა    (შავი ტბა)</vt:lpstr>
      <vt:lpstr>     ტბა  ტბიყელი </vt:lpstr>
      <vt:lpstr>ნური-გელის ტბა</vt:lpstr>
      <vt:lpstr> XIX საუკუნეში ეს ადგილი ჭაობიან ტერიტორიასა და მალარიის გამავრცელებელი კოღოების ბუდეს წარმოადგენდა. 1933 წელს ქალაქის ბაღი ბავშვთა პარკად გადაკეთდა. მოხდა პარკისა და ტბის ნაპირების კეთილმოწყობა. არხით უკავშირდებოდა შავ ზღვას. 1947 წელს ტბაში პირველი გემი „პიონერი“ ჩაუშვეს, ხოლო 1988 წლის 28 ოქტომბერს გემი „აისი“.  აღსანიშნავია, რომ 2016 წელს ნურიე გაიყინა. ტბის ზედაპირზე რამდენიმე სანტიმეტრიანი ყინულის ფენა წარმოიქმნა. მეტეოროლოგების ცნობით, ტბის გაყინვის ფაქტი მხოლოდ გასულ საუკუნეებში დაფიქსირდა, როცა ჰაერის ტემპერატურა ბათუმში — მინუს 5–7 გრადუსამდე დაეცა. ეს არის ბუნებრივი წარმოშობის ტბა და მისი გაყინვის ფაქტი იშვიათობაა. ძლიერი ყინვის შედეგად ტბა ოთხჯერ 1911, 1928, 1949, 1985 წლებში გაიყინა.  ტბის გათევზიანებისთვის ტბაში გაუშვეს ჭრელი სქელშუბლა, თეთრი ამური და კობრი.  2018 წელს ნურიეში ასი წლის შემდეგ პირველად, წავის ქვესახეობა გამოჩნდა, რომელიც ტბაში ფიქსირდებოდა XX საუკუნის 30-იან წლებამდე, ხოლო შემდგომ წლებში მისი ნურიეს ტბაში პოვნის შესახებ ცნობები არ მოიპოვებოდა.  ტბა მოქცეულია ბათუმის ცენტრალური პარკის ტერიტორიაზე. მას არაერთი ლეგენდა და ისტორიული ფაქტი უკავშირდება.</vt:lpstr>
      <vt:lpstr>                       შავი ტბა          (არდაგანის ტბა) </vt:lpstr>
      <vt:lpstr>,,შავი ტბა’’, შავი ზღვის შთენილი ტბაა, რომელსაც ,,არდაგანის ტბასაც’’ეძახიან. ტბა დაჭაობების სტადიაში იყო. 2005 წელს გაწმინდეს შლამიდან და წყალმცენარეებიდან, გაუკეთეს ჯებირები და სიცოცხლე შეუნარჩუნეს. დიდი ნალექების დროს ტბის ქვაბული  ივსება. ტბაში ორი კუნძული დატოვეს გადამფრენი ფრინველებისათვის, ხოლო ცენტრალურ ნაწილში მოწყობილია ,,მომღერალი’’ შადრევანი (გაიხსნა 2005 წ. 11 სექტემბერს) დღეს ტბა ყველასათვის საყვარელი დასასვენებელი ადგილია, ირგვლივ გაშენდა პარკი, რომელიც ბულვარის გაგრძალებაა. ზაფხულში იგი იზიდავს როგორც ადგილობრივ მცხოვრებლებს, ისე ჩამოსულ სტუმრებს.  2006 წელს  ნურიე-გელისა და არდაგანის ტბებში გაშვებულ იქნა თეთრი სქელშუბლას 6 ათასზე მეტი ახალმოზარდი. თეთრი სქელშუბლა წყლის მფილტრავი თევზია, იკვებება ფიტოპლანქტონით, რიტაც მმნიშვნელოვანი წვლილი შეაქვს ტბების ეკოლოგიური და სანიტარული მდგომარეობის გაუმჯობესების საქმეში. </vt:lpstr>
      <vt:lpstr>გონიოს ტბა</vt:lpstr>
      <vt:lpstr>ტრანსპორტისა და გიდების შესახებ დამატებითი ინფორმაციის მისაღებად,  დაუკავშირდით ტურისტულ საინფორმაციო ცენტრებს, შემდეგ ტელეფონის ნომრებზე: +995 577 90 90 91 / +995 577 90 90 93  ან  ადგილობრივ ტურისტულ სააგენტოებს, რომელთა კონტაქტებიც შეგიძლიათ იხილოთ ვებ- გვერდზე https://infoajara.com/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აჭარის ტბები</dc:title>
  <dc:creator>irina</dc:creator>
  <cp:lastModifiedBy>irina</cp:lastModifiedBy>
  <cp:revision>159</cp:revision>
  <dcterms:created xsi:type="dcterms:W3CDTF">2023-05-30T10:41:06Z</dcterms:created>
  <dcterms:modified xsi:type="dcterms:W3CDTF">2024-01-19T18:52:57Z</dcterms:modified>
</cp:coreProperties>
</file>