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5" r:id="rId3"/>
    <p:sldId id="264" r:id="rId4"/>
    <p:sldId id="275" r:id="rId5"/>
    <p:sldId id="274" r:id="rId6"/>
    <p:sldId id="308" r:id="rId7"/>
    <p:sldId id="301" r:id="rId8"/>
    <p:sldId id="286" r:id="rId9"/>
    <p:sldId id="303" r:id="rId10"/>
    <p:sldId id="269" r:id="rId11"/>
    <p:sldId id="259" r:id="rId12"/>
    <p:sldId id="300" r:id="rId13"/>
    <p:sldId id="299" r:id="rId14"/>
    <p:sldId id="282" r:id="rId15"/>
    <p:sldId id="298" r:id="rId16"/>
    <p:sldId id="271" r:id="rId17"/>
    <p:sldId id="257" r:id="rId18"/>
    <p:sldId id="304" r:id="rId19"/>
    <p:sldId id="283" r:id="rId20"/>
    <p:sldId id="296" r:id="rId21"/>
    <p:sldId id="297" r:id="rId22"/>
    <p:sldId id="270" r:id="rId23"/>
    <p:sldId id="260" r:id="rId24"/>
    <p:sldId id="305" r:id="rId25"/>
    <p:sldId id="285" r:id="rId26"/>
    <p:sldId id="276" r:id="rId27"/>
    <p:sldId id="261" r:id="rId28"/>
    <p:sldId id="287" r:id="rId29"/>
    <p:sldId id="294" r:id="rId30"/>
    <p:sldId id="293" r:id="rId31"/>
    <p:sldId id="307" r:id="rId32"/>
    <p:sldId id="267" r:id="rId33"/>
    <p:sldId id="262" r:id="rId34"/>
    <p:sldId id="306" r:id="rId35"/>
    <p:sldId id="291" r:id="rId36"/>
    <p:sldId id="279" r:id="rId37"/>
    <p:sldId id="280" r:id="rId38"/>
    <p:sldId id="288" r:id="rId39"/>
    <p:sldId id="309" r:id="rId40"/>
    <p:sldId id="290" r:id="rId41"/>
    <p:sldId id="289" r:id="rId42"/>
    <p:sldId id="281"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0" autoAdjust="0"/>
    <p:restoredTop sz="82147" autoAdjust="0"/>
  </p:normalViewPr>
  <p:slideViewPr>
    <p:cSldViewPr>
      <p:cViewPr varScale="1">
        <p:scale>
          <a:sx n="92" d="100"/>
          <a:sy n="92" d="100"/>
        </p:scale>
        <p:origin x="-210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F4ABBC-C403-4059-B44E-1F3714FB8FAB}" type="datetimeFigureOut">
              <a:rPr lang="en-US" smtClean="0"/>
              <a:t>3/9/2023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386D0-E167-4ED0-80D6-B81A2AF73AD8}" type="slidenum">
              <a:rPr lang="en-US" smtClean="0"/>
              <a:t>‹#›</a:t>
            </a:fld>
            <a:endParaRPr lang="en-US"/>
          </a:p>
        </p:txBody>
      </p:sp>
    </p:spTree>
    <p:extLst>
      <p:ext uri="{BB962C8B-B14F-4D97-AF65-F5344CB8AC3E}">
        <p14:creationId xmlns:p14="http://schemas.microsoft.com/office/powerpoint/2010/main" val="387848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386D0-E167-4ED0-80D6-B81A2AF73AD8}" type="slidenum">
              <a:rPr lang="en-US" smtClean="0"/>
              <a:t>2</a:t>
            </a:fld>
            <a:endParaRPr lang="en-US"/>
          </a:p>
        </p:txBody>
      </p:sp>
    </p:spTree>
    <p:extLst>
      <p:ext uri="{BB962C8B-B14F-4D97-AF65-F5344CB8AC3E}">
        <p14:creationId xmlns:p14="http://schemas.microsoft.com/office/powerpoint/2010/main" val="2917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386D0-E167-4ED0-80D6-B81A2AF73AD8}" type="slidenum">
              <a:rPr lang="en-US" smtClean="0"/>
              <a:t>13</a:t>
            </a:fld>
            <a:endParaRPr lang="en-US"/>
          </a:p>
        </p:txBody>
      </p:sp>
    </p:spTree>
    <p:extLst>
      <p:ext uri="{BB962C8B-B14F-4D97-AF65-F5344CB8AC3E}">
        <p14:creationId xmlns:p14="http://schemas.microsoft.com/office/powerpoint/2010/main" val="206260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386D0-E167-4ED0-80D6-B81A2AF73AD8}" type="slidenum">
              <a:rPr lang="en-US" smtClean="0"/>
              <a:t>15</a:t>
            </a:fld>
            <a:endParaRPr lang="en-US"/>
          </a:p>
        </p:txBody>
      </p:sp>
    </p:spTree>
    <p:extLst>
      <p:ext uri="{BB962C8B-B14F-4D97-AF65-F5344CB8AC3E}">
        <p14:creationId xmlns:p14="http://schemas.microsoft.com/office/powerpoint/2010/main" val="207705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87386D0-E167-4ED0-80D6-B81A2AF73AD8}" type="slidenum">
              <a:rPr lang="en-US" smtClean="0"/>
              <a:t>34</a:t>
            </a:fld>
            <a:endParaRPr lang="en-US"/>
          </a:p>
        </p:txBody>
      </p:sp>
    </p:spTree>
    <p:extLst>
      <p:ext uri="{BB962C8B-B14F-4D97-AF65-F5344CB8AC3E}">
        <p14:creationId xmlns:p14="http://schemas.microsoft.com/office/powerpoint/2010/main" val="24536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09.03.2023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09.03.2023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09.03.2023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025301"/>
            <a:ext cx="7772400" cy="2691731"/>
          </a:xfrm>
          <a:ln w="76200">
            <a:solidFill>
              <a:schemeClr val="accent2">
                <a:lumMod val="75000"/>
              </a:schemeClr>
            </a:solidFill>
          </a:ln>
        </p:spPr>
        <p:txBody>
          <a:bodyPr>
            <a:noAutofit/>
          </a:bodyPr>
          <a:lstStyle/>
          <a:p>
            <a:r>
              <a:rPr lang="ka-GE" sz="4000" dirty="0" smtClean="0"/>
              <a:t>საქართველოს ჩლიქოსნები</a:t>
            </a:r>
            <a:r>
              <a:rPr lang="en-US" sz="4000" dirty="0" smtClean="0"/>
              <a:t/>
            </a:r>
            <a:br>
              <a:rPr lang="en-US" sz="4000" dirty="0" smtClean="0"/>
            </a:br>
            <a:r>
              <a:rPr lang="ka-GE" sz="4000" dirty="0" smtClean="0"/>
              <a:t>და მუზეუმში დაცული </a:t>
            </a:r>
            <a:br>
              <a:rPr lang="ka-GE" sz="4000" dirty="0" smtClean="0"/>
            </a:br>
            <a:r>
              <a:rPr lang="ka-GE" sz="4000" dirty="0" smtClean="0"/>
              <a:t>რქების კოლექცია</a:t>
            </a:r>
            <a:br>
              <a:rPr lang="ka-GE" sz="4000" dirty="0" smtClean="0"/>
            </a:br>
            <a:r>
              <a:rPr lang="ka-GE" sz="2400" dirty="0" smtClean="0"/>
              <a:t/>
            </a:r>
            <a:br>
              <a:rPr lang="ka-GE" sz="2400" dirty="0" smtClean="0"/>
            </a:br>
            <a:r>
              <a:rPr lang="ka-GE" sz="2400" dirty="0" smtClean="0"/>
              <a:t> </a:t>
            </a:r>
            <a:endParaRPr lang="ru-RU" sz="2400" dirty="0"/>
          </a:p>
        </p:txBody>
      </p:sp>
      <p:sp>
        <p:nvSpPr>
          <p:cNvPr id="3" name="Подзаголовок 2"/>
          <p:cNvSpPr>
            <a:spLocks noGrp="1"/>
          </p:cNvSpPr>
          <p:nvPr>
            <p:ph type="subTitle" idx="1"/>
          </p:nvPr>
        </p:nvSpPr>
        <p:spPr>
          <a:xfrm>
            <a:off x="2987824" y="3886200"/>
            <a:ext cx="5328592" cy="1752600"/>
          </a:xfrm>
          <a:ln w="28575">
            <a:solidFill>
              <a:schemeClr val="accent2">
                <a:lumMod val="75000"/>
              </a:schemeClr>
            </a:solidFill>
          </a:ln>
        </p:spPr>
        <p:txBody>
          <a:bodyPr>
            <a:normAutofit fontScale="55000" lnSpcReduction="20000"/>
          </a:bodyPr>
          <a:lstStyle/>
          <a:p>
            <a:endParaRPr lang="ka-GE" sz="2300" dirty="0" smtClean="0"/>
          </a:p>
          <a:p>
            <a:r>
              <a:rPr lang="ka-GE" sz="2900" dirty="0" smtClean="0">
                <a:solidFill>
                  <a:schemeClr val="tx1"/>
                </a:solidFill>
                <a:latin typeface="Sylfaen" pitchFamily="18" charset="0"/>
              </a:rPr>
              <a:t>                                                     ლამარა გულორდავა</a:t>
            </a:r>
          </a:p>
          <a:p>
            <a:endParaRPr lang="en-US" sz="2500" dirty="0" smtClean="0">
              <a:solidFill>
                <a:schemeClr val="tx1"/>
              </a:solidFill>
              <a:latin typeface="Sylfaen" pitchFamily="18" charset="0"/>
            </a:endParaRPr>
          </a:p>
          <a:p>
            <a:r>
              <a:rPr lang="ka-GE" sz="2500" dirty="0" smtClean="0">
                <a:solidFill>
                  <a:schemeClr val="tx1"/>
                </a:solidFill>
                <a:latin typeface="Sylfaen" pitchFamily="18" charset="0"/>
              </a:rPr>
              <a:t>ხარიტონ ახვლედიანის სახელობის მუზეუმის საბუნებისმეტყველო მიმართულების ხელმძღვანელი</a:t>
            </a:r>
          </a:p>
          <a:p>
            <a:endParaRPr lang="ka-GE" sz="2500" dirty="0">
              <a:solidFill>
                <a:schemeClr val="tx1"/>
              </a:solidFill>
              <a:latin typeface="Sylfaen" pitchFamily="18" charset="0"/>
            </a:endParaRPr>
          </a:p>
          <a:p>
            <a:r>
              <a:rPr lang="ka-GE" sz="2500" dirty="0" smtClean="0">
                <a:solidFill>
                  <a:schemeClr val="tx1"/>
                </a:solidFill>
                <a:latin typeface="Sylfaen" pitchFamily="18" charset="0"/>
              </a:rPr>
              <a:t>ბათუმი</a:t>
            </a:r>
          </a:p>
          <a:p>
            <a:r>
              <a:rPr lang="ka-GE" sz="2500" dirty="0" smtClean="0">
                <a:solidFill>
                  <a:schemeClr val="tx1"/>
                </a:solidFill>
                <a:latin typeface="Sylfaen" pitchFamily="18" charset="0"/>
              </a:rPr>
              <a:t>202</a:t>
            </a:r>
            <a:r>
              <a:rPr lang="en-US" sz="2500" dirty="0" smtClean="0">
                <a:solidFill>
                  <a:schemeClr val="tx1"/>
                </a:solidFill>
                <a:latin typeface="Sylfaen" pitchFamily="18" charset="0"/>
              </a:rPr>
              <a:t>3</a:t>
            </a:r>
            <a:endParaRPr lang="ru-RU" sz="2500" dirty="0">
              <a:solidFill>
                <a:schemeClr val="tx1"/>
              </a:solidFill>
              <a:latin typeface="Sylfaen" pitchFamily="18" charset="0"/>
            </a:endParaRPr>
          </a:p>
        </p:txBody>
      </p:sp>
      <p:pic>
        <p:nvPicPr>
          <p:cNvPr id="12" name="Записа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5544" y="5807968"/>
            <a:ext cx="609600" cy="609600"/>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3863752"/>
            <a:ext cx="1775048" cy="1775048"/>
          </a:xfrm>
          <a:prstGeom prst="rect">
            <a:avLst/>
          </a:prstGeom>
          <a:solidFill>
            <a:schemeClr val="accent2"/>
          </a:solidFill>
          <a:ln w="57150">
            <a:solidFill>
              <a:schemeClr val="accent3"/>
            </a:solidFill>
          </a:ln>
        </p:spPr>
      </p:pic>
    </p:spTree>
    <p:extLst>
      <p:ext uri="{BB962C8B-B14F-4D97-AF65-F5344CB8AC3E}">
        <p14:creationId xmlns:p14="http://schemas.microsoft.com/office/powerpoint/2010/main" val="1111274651"/>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51521" y="188640"/>
            <a:ext cx="3096344" cy="936104"/>
          </a:xfrm>
          <a:ln w="57150">
            <a:solidFill>
              <a:schemeClr val="accent4">
                <a:lumMod val="60000"/>
                <a:lumOff val="40000"/>
              </a:schemeClr>
            </a:solidFill>
          </a:ln>
        </p:spPr>
        <p:txBody>
          <a:bodyPr/>
          <a:lstStyle/>
          <a:p>
            <a:r>
              <a:rPr lang="ka-GE" dirty="0"/>
              <a:t>დასავლეთკავკასიური ჯიხვი -  </a:t>
            </a:r>
            <a:r>
              <a:rPr lang="en-US" dirty="0"/>
              <a:t>Capra </a:t>
            </a:r>
            <a:r>
              <a:rPr lang="en-US" dirty="0" err="1" smtClean="0"/>
              <a:t>caucasica</a:t>
            </a:r>
            <a:endParaRPr lang="en-US" dirty="0"/>
          </a:p>
        </p:txBody>
      </p:sp>
      <p:pic>
        <p:nvPicPr>
          <p:cNvPr id="1027" name="Picture 3" descr="d:\Users\irina\Desktop\საქართველოს ჩლიქოსნები. რქები\131335869_323680125920274_686154665440224326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63888" y="548680"/>
            <a:ext cx="5422825" cy="5422825"/>
          </a:xfrm>
          <a:prstGeom prst="rect">
            <a:avLst/>
          </a:prstGeom>
          <a:solidFill>
            <a:schemeClr val="accent4">
              <a:lumMod val="60000"/>
              <a:lumOff val="40000"/>
            </a:schemeClr>
          </a:solidFill>
          <a:ln w="57150">
            <a:solidFill>
              <a:schemeClr val="accent4">
                <a:lumMod val="60000"/>
                <a:lumOff val="40000"/>
              </a:schemeClr>
            </a:solidFill>
          </a:ln>
          <a:extLst/>
        </p:spPr>
      </p:pic>
      <p:sp>
        <p:nvSpPr>
          <p:cNvPr id="7" name="Текст 6"/>
          <p:cNvSpPr>
            <a:spLocks noGrp="1"/>
          </p:cNvSpPr>
          <p:nvPr>
            <p:ph type="body" sz="half" idx="2"/>
          </p:nvPr>
        </p:nvSpPr>
        <p:spPr>
          <a:xfrm>
            <a:off x="107504" y="1340768"/>
            <a:ext cx="3312369" cy="5339135"/>
          </a:xfrm>
          <a:ln w="28575">
            <a:solidFill>
              <a:schemeClr val="accent5">
                <a:lumMod val="60000"/>
                <a:lumOff val="40000"/>
              </a:schemeClr>
            </a:solidFill>
          </a:ln>
        </p:spPr>
        <p:txBody>
          <a:bodyPr>
            <a:normAutofit fontScale="92500"/>
          </a:bodyPr>
          <a:lstStyle/>
          <a:p>
            <a:r>
              <a:rPr lang="en-US" sz="1800" dirty="0"/>
              <a:t> </a:t>
            </a:r>
            <a:r>
              <a:rPr lang="en-US" sz="1800" dirty="0" smtClean="0"/>
              <a:t>  </a:t>
            </a:r>
            <a:r>
              <a:rPr lang="ka-GE" sz="1800" dirty="0" smtClean="0"/>
              <a:t>დასავლეთკავკასიური </a:t>
            </a:r>
            <a:r>
              <a:rPr lang="ka-GE" sz="1800" dirty="0"/>
              <a:t>ჯიხვი დიდი კავკასიონის დასავლეთ ნაწილის ენდემურ სახეობას წარმოადგენს</a:t>
            </a:r>
            <a:r>
              <a:rPr lang="ka-GE" sz="1800" dirty="0" smtClean="0"/>
              <a:t>.</a:t>
            </a:r>
            <a:r>
              <a:rPr lang="en-US" sz="1800" dirty="0" smtClean="0"/>
              <a:t> </a:t>
            </a:r>
            <a:r>
              <a:rPr lang="ka-GE" sz="1800" dirty="0" smtClean="0"/>
              <a:t> </a:t>
            </a:r>
            <a:r>
              <a:rPr lang="ka-GE" sz="1800" dirty="0"/>
              <a:t>ვრცელდება </a:t>
            </a:r>
            <a:r>
              <a:rPr lang="ka-GE" sz="1800" dirty="0" smtClean="0"/>
              <a:t>ზღ</a:t>
            </a:r>
            <a:r>
              <a:rPr lang="en-US" sz="1800" dirty="0" smtClean="0"/>
              <a:t>.</a:t>
            </a:r>
            <a:r>
              <a:rPr lang="ka-GE" sz="1800" dirty="0" smtClean="0"/>
              <a:t>დ</a:t>
            </a:r>
            <a:r>
              <a:rPr lang="en-US" sz="1800" dirty="0" smtClean="0"/>
              <a:t>.</a:t>
            </a:r>
            <a:r>
              <a:rPr lang="ka-GE" sz="1800" dirty="0"/>
              <a:t> </a:t>
            </a:r>
            <a:r>
              <a:rPr lang="ka-GE" sz="1800" dirty="0" smtClean="0"/>
              <a:t>800-4 000 მ.-მდე, მთა შხარას დასავლეთით.</a:t>
            </a:r>
            <a:endParaRPr lang="ka-GE" sz="1800" dirty="0"/>
          </a:p>
          <a:p>
            <a:r>
              <a:rPr lang="ka-GE" sz="1800" dirty="0" smtClean="0"/>
              <a:t>   მდედრი </a:t>
            </a:r>
            <a:r>
              <a:rPr lang="ka-GE" sz="1800" dirty="0"/>
              <a:t>მამრთან შედარებით მცირე ზომისაა, რქებიც გაცილებით წვრილი აქვს, </a:t>
            </a:r>
            <a:r>
              <a:rPr lang="ka-GE" sz="1800" dirty="0" smtClean="0"/>
              <a:t>ვიდრე  </a:t>
            </a:r>
            <a:r>
              <a:rPr lang="ka-GE" sz="1800" dirty="0"/>
              <a:t>მამრს</a:t>
            </a:r>
            <a:r>
              <a:rPr lang="ka-GE" sz="1800" dirty="0" smtClean="0"/>
              <a:t>.   ჯიხვის ამ სახეობის რქებს აქვს ნაჭდევები</a:t>
            </a:r>
            <a:r>
              <a:rPr lang="ka-GE" sz="1800" dirty="0"/>
              <a:t>.</a:t>
            </a:r>
            <a:r>
              <a:rPr lang="ka-GE" sz="1800" dirty="0" smtClean="0"/>
              <a:t> </a:t>
            </a:r>
          </a:p>
          <a:p>
            <a:r>
              <a:rPr lang="ka-GE" sz="1800" dirty="0" smtClean="0"/>
              <a:t>დასავლეთკავკასიური ჯიხვის მსოფლიო </a:t>
            </a:r>
            <a:r>
              <a:rPr lang="ka-GE" sz="1800" dirty="0"/>
              <a:t>პოპულაცია 3000-დან </a:t>
            </a:r>
            <a:r>
              <a:rPr lang="ka-GE" sz="1800" dirty="0" smtClean="0"/>
              <a:t>4000-მდე </a:t>
            </a:r>
            <a:r>
              <a:rPr lang="ka-GE" sz="1800" dirty="0"/>
              <a:t>ინდივიდს ითვლის</a:t>
            </a:r>
            <a:r>
              <a:rPr lang="ka-GE" sz="1800" dirty="0" smtClean="0"/>
              <a:t>.</a:t>
            </a:r>
          </a:p>
          <a:p>
            <a:r>
              <a:rPr lang="ka-GE" sz="1800" dirty="0" smtClean="0"/>
              <a:t>     გლობალურ  </a:t>
            </a:r>
            <a:r>
              <a:rPr lang="ka-GE" sz="1800" dirty="0"/>
              <a:t>წითელი ნუსხაში შეფასებულია როგორც საფრთხეში მყოფი (</a:t>
            </a:r>
            <a:r>
              <a:rPr lang="en-US" sz="1800" dirty="0"/>
              <a:t>EN) </a:t>
            </a:r>
            <a:r>
              <a:rPr lang="ka-GE" sz="1800" dirty="0"/>
              <a:t>სტატუსის მქონე სახეობაა. </a:t>
            </a:r>
          </a:p>
          <a:p>
            <a:endParaRPr lang="ka-GE" dirty="0"/>
          </a:p>
        </p:txBody>
      </p:sp>
    </p:spTree>
    <p:extLst>
      <p:ext uri="{BB962C8B-B14F-4D97-AF65-F5344CB8AC3E}">
        <p14:creationId xmlns:p14="http://schemas.microsoft.com/office/powerpoint/2010/main" val="1403534122"/>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15616" y="115888"/>
            <a:ext cx="7338466" cy="649287"/>
          </a:xfrm>
          <a:ln w="57150">
            <a:solidFill>
              <a:schemeClr val="tx2">
                <a:lumMod val="60000"/>
                <a:lumOff val="40000"/>
              </a:schemeClr>
            </a:solidFill>
          </a:ln>
        </p:spPr>
        <p:txBody>
          <a:bodyPr>
            <a:normAutofit/>
          </a:bodyPr>
          <a:lstStyle/>
          <a:p>
            <a:r>
              <a:rPr lang="ka-GE" sz="2800" dirty="0" smtClean="0"/>
              <a:t>დასავლეთკავკასიური ჯიხვი</a:t>
            </a:r>
            <a:endParaRPr lang="ru-RU" sz="2800" dirty="0"/>
          </a:p>
        </p:txBody>
      </p:sp>
      <p:pic>
        <p:nvPicPr>
          <p:cNvPr id="3074" name="Picture 2" descr="d:\Users\irina\Desktop\საქართველოს ჩლიქოსნები. რქები\დასავლეთკავკასიური ჯიხვი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7986538" cy="5805264"/>
          </a:xfrm>
          <a:prstGeom prst="rect">
            <a:avLst/>
          </a:prstGeom>
          <a:noFill/>
          <a:ln w="571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26" name="Picture 2" descr="d:\Users\irina\Desktop\დასავლეთკავკასიური ჯიხვ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208" y="890220"/>
            <a:ext cx="2292922" cy="2679370"/>
          </a:xfrm>
          <a:prstGeom prst="rect">
            <a:avLst/>
          </a:prstGeom>
          <a:noFill/>
          <a:ln w="3810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736669" y="3096801"/>
            <a:ext cx="1278123" cy="457200"/>
          </a:xfrm>
          <a:prstGeom prst="rect">
            <a:avLst/>
          </a:prstGeom>
          <a:solidFill>
            <a:schemeClr val="bg1"/>
          </a:solidFill>
          <a:ln>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აჭმ 262</a:t>
            </a:r>
            <a:r>
              <a:rPr lang="en-US" dirty="0" smtClean="0"/>
              <a:t>3</a:t>
            </a:r>
            <a:r>
              <a:rPr lang="ka-GE" dirty="0" smtClean="0"/>
              <a:t>/</a:t>
            </a:r>
            <a:r>
              <a:rPr lang="en-US" dirty="0" smtClean="0"/>
              <a:t>4</a:t>
            </a:r>
            <a:r>
              <a:rPr lang="ka-GE" dirty="0" smtClean="0"/>
              <a:t>2</a:t>
            </a:r>
            <a:r>
              <a:rPr lang="en-US" dirty="0" smtClean="0"/>
              <a:t>6</a:t>
            </a:r>
            <a:endParaRPr lang="ru-RU" dirty="0"/>
          </a:p>
        </p:txBody>
      </p:sp>
    </p:spTree>
    <p:extLst>
      <p:ext uri="{BB962C8B-B14F-4D97-AF65-F5344CB8AC3E}">
        <p14:creationId xmlns:p14="http://schemas.microsoft.com/office/powerpoint/2010/main" val="2066762006"/>
      </p:ext>
    </p:extLst>
  </p:cSld>
  <p:clrMapOvr>
    <a:masterClrMapping/>
  </p:clrMapOvr>
  <mc:AlternateContent xmlns:mc="http://schemas.openxmlformats.org/markup-compatibility/2006" xmlns:p14="http://schemas.microsoft.com/office/powerpoint/2010/main">
    <mc:Choice Requires="p14">
      <p:transition spd="slow" p14:dur="3000" advTm="6000"/>
    </mc:Choice>
    <mc:Fallback xmlns="">
      <p:transition spd="slow"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საქართველოს ჩლიქოსნები (პრ. და ვიდეო)\ნუკრებიНовая папка (3)\ჯიხვები სვანეთში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2279"/>
            <a:ext cx="8145166"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373216"/>
            <a:ext cx="48965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chemeClr val="tx1"/>
                </a:solidFill>
              </a:rPr>
              <a:t>ჯიხვები სვანეთის კავკასიონზე</a:t>
            </a:r>
            <a:endParaRPr lang="en-US" sz="2400" dirty="0">
              <a:solidFill>
                <a:schemeClr val="tx1"/>
              </a:solidFill>
            </a:endParaRPr>
          </a:p>
        </p:txBody>
      </p:sp>
    </p:spTree>
    <p:extLst>
      <p:ext uri="{BB962C8B-B14F-4D97-AF65-F5344CB8AC3E}">
        <p14:creationId xmlns:p14="http://schemas.microsoft.com/office/powerpoint/2010/main" val="170375296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8500" y="0"/>
            <a:ext cx="3429000" cy="3429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 y="1772135"/>
            <a:ext cx="6274773" cy="4425956"/>
          </a:xfrm>
          <a:prstGeom prst="rect">
            <a:avLst/>
          </a:prstGeom>
        </p:spPr>
      </p:pic>
      <p:sp>
        <p:nvSpPr>
          <p:cNvPr id="5" name="Прямоугольник 4"/>
          <p:cNvSpPr/>
          <p:nvPr/>
        </p:nvSpPr>
        <p:spPr>
          <a:xfrm>
            <a:off x="899592" y="260648"/>
            <a:ext cx="78488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t>დასავლეთკავკასიური ჯიხვი</a:t>
            </a:r>
            <a:endParaRPr lang="ru-RU" sz="2800" dirty="0"/>
          </a:p>
        </p:txBody>
      </p:sp>
    </p:spTree>
    <p:extLst>
      <p:ext uri="{BB962C8B-B14F-4D97-AF65-F5344CB8AC3E}">
        <p14:creationId xmlns:p14="http://schemas.microsoft.com/office/powerpoint/2010/main" val="175285089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irina\Desktop\საქართველოს ჩლიქოსნები (პრ. და ვიდეო)\ნუკრებიНовая папка (3)\ჯიხვი და ფოთრ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5584"/>
            <a:ext cx="8376931" cy="6282698"/>
          </a:xfrm>
          <a:prstGeom prst="rect">
            <a:avLst/>
          </a:prstGeom>
          <a:extLst/>
        </p:spPr>
        <p:style>
          <a:lnRef idx="1">
            <a:schemeClr val="accent1"/>
          </a:lnRef>
          <a:fillRef idx="2">
            <a:schemeClr val="accent1"/>
          </a:fillRef>
          <a:effectRef idx="1">
            <a:schemeClr val="accent1"/>
          </a:effectRef>
          <a:fontRef idx="minor">
            <a:schemeClr val="dk1"/>
          </a:fontRef>
        </p:style>
      </p:pic>
      <p:sp>
        <p:nvSpPr>
          <p:cNvPr id="4" name="Rectangle 3"/>
          <p:cNvSpPr/>
          <p:nvPr/>
        </p:nvSpPr>
        <p:spPr>
          <a:xfrm>
            <a:off x="2908595" y="116632"/>
            <a:ext cx="4320480"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t>ჯიხვი და მისი ფოთრი</a:t>
            </a:r>
            <a:endParaRPr lang="en-US" sz="2400" dirty="0"/>
          </a:p>
        </p:txBody>
      </p:sp>
      <p:sp>
        <p:nvSpPr>
          <p:cNvPr id="5" name="Rectangle 4"/>
          <p:cNvSpPr/>
          <p:nvPr/>
        </p:nvSpPr>
        <p:spPr>
          <a:xfrm>
            <a:off x="251520" y="5157192"/>
            <a:ext cx="8568952" cy="14904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822500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საქართველოს ჩლიქოსნები (პრ. და ვიდეო)\ნუკრებიНовая папка (3)\დას. კავკ ჯიხვის ფოთრი ზოოპარკი93803773_65057088544230604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7380549"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5301208"/>
            <a:ext cx="7380549"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solidFill>
                  <a:schemeClr val="tx1"/>
                </a:solidFill>
              </a:rPr>
              <a:t>დასავლეთკავკასიური ჯიხვის ფოთრი</a:t>
            </a:r>
            <a:endParaRPr lang="en-US" sz="2400" dirty="0">
              <a:solidFill>
                <a:schemeClr val="tx1"/>
              </a:solidFill>
            </a:endParaRPr>
          </a:p>
        </p:txBody>
      </p:sp>
    </p:spTree>
    <p:extLst>
      <p:ext uri="{BB962C8B-B14F-4D97-AF65-F5344CB8AC3E}">
        <p14:creationId xmlns:p14="http://schemas.microsoft.com/office/powerpoint/2010/main" val="206060155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179512" y="116632"/>
            <a:ext cx="3024336" cy="936104"/>
          </a:xfrm>
          <a:ln/>
        </p:spPr>
        <p:style>
          <a:lnRef idx="1">
            <a:schemeClr val="accent1"/>
          </a:lnRef>
          <a:fillRef idx="2">
            <a:schemeClr val="accent1"/>
          </a:fillRef>
          <a:effectRef idx="1">
            <a:schemeClr val="accent1"/>
          </a:effectRef>
          <a:fontRef idx="minor">
            <a:schemeClr val="dk1"/>
          </a:fontRef>
        </p:style>
        <p:txBody>
          <a:bodyPr/>
          <a:lstStyle/>
          <a:p>
            <a:r>
              <a:rPr lang="ka-GE" dirty="0" smtClean="0"/>
              <a:t>კეთილშობილი </a:t>
            </a:r>
            <a:r>
              <a:rPr lang="en-US" dirty="0" smtClean="0"/>
              <a:t> </a:t>
            </a:r>
            <a:r>
              <a:rPr lang="ka-GE" dirty="0" smtClean="0"/>
              <a:t>ირემი</a:t>
            </a:r>
            <a:br>
              <a:rPr lang="ka-GE" dirty="0" smtClean="0"/>
            </a:br>
            <a:r>
              <a:rPr lang="en-US" dirty="0" err="1" smtClean="0"/>
              <a:t>Cervus</a:t>
            </a:r>
            <a:r>
              <a:rPr lang="en-US" dirty="0" smtClean="0"/>
              <a:t> </a:t>
            </a:r>
            <a:r>
              <a:rPr lang="en-US" dirty="0" err="1" smtClean="0"/>
              <a:t>elaphus</a:t>
            </a:r>
            <a:endParaRPr lang="ru-RU" dirty="0"/>
          </a:p>
        </p:txBody>
      </p:sp>
      <p:sp>
        <p:nvSpPr>
          <p:cNvPr id="13" name="Текст 12"/>
          <p:cNvSpPr>
            <a:spLocks noGrp="1"/>
          </p:cNvSpPr>
          <p:nvPr>
            <p:ph type="body" sz="half" idx="2"/>
          </p:nvPr>
        </p:nvSpPr>
        <p:spPr>
          <a:xfrm>
            <a:off x="107505" y="1196752"/>
            <a:ext cx="3096344" cy="5472608"/>
          </a:xfrm>
          <a:ln w="57150">
            <a:solidFill>
              <a:srgbClr val="FFC000"/>
            </a:solidFill>
          </a:ln>
        </p:spPr>
        <p:txBody>
          <a:bodyPr>
            <a:normAutofit lnSpcReduction="10000"/>
          </a:bodyPr>
          <a:lstStyle/>
          <a:p>
            <a:endParaRPr lang="ka-GE" dirty="0"/>
          </a:p>
          <a:p>
            <a:r>
              <a:rPr lang="ka-GE" dirty="0"/>
              <a:t> </a:t>
            </a:r>
            <a:r>
              <a:rPr lang="ka-GE" dirty="0" smtClean="0"/>
              <a:t>       </a:t>
            </a:r>
            <a:r>
              <a:rPr lang="ka-GE" sz="1800" dirty="0" smtClean="0"/>
              <a:t>კავკასიური</a:t>
            </a:r>
            <a:r>
              <a:rPr lang="ka-GE" sz="1800" dirty="0"/>
              <a:t>, ანუ კეთილშობილი ირემი– ირმისებრთა ოჯახის </a:t>
            </a:r>
            <a:r>
              <a:rPr lang="ka-GE" sz="1800" dirty="0" smtClean="0"/>
              <a:t>წყვილჩლიქოსანი</a:t>
            </a:r>
            <a:r>
              <a:rPr lang="ka-GE" sz="1800" dirty="0"/>
              <a:t>, ჯოგური, პოლიგამიური ცხოველი. </a:t>
            </a:r>
            <a:endParaRPr lang="en-US" sz="1800" dirty="0" smtClean="0"/>
          </a:p>
          <a:p>
            <a:r>
              <a:rPr lang="ka-GE" sz="1800" dirty="0" smtClean="0"/>
              <a:t>სხეულის სიგრძე 240 სმ. წონა 300 კგ. რქიანი მხოლოდ ხარია. შობს 1 ან 2 ნუკრს.  რქებს იცვლიან ყოველ წელს. რქების ტოტების რიცხვი 20-მდეა. იკვებება მცენარეებით.  გავრცელებულია ევროპაში, აზიაში, ჩრ. ამერიკაში. არსებობს </a:t>
            </a:r>
            <a:r>
              <a:rPr lang="ka-GE" sz="1800" dirty="0"/>
              <a:t>მისი </a:t>
            </a:r>
            <a:r>
              <a:rPr lang="ka-GE" sz="1800" dirty="0" smtClean="0"/>
              <a:t>რამდენიმე</a:t>
            </a:r>
            <a:r>
              <a:rPr lang="en-US" sz="1800" dirty="0" smtClean="0"/>
              <a:t> </a:t>
            </a:r>
            <a:r>
              <a:rPr lang="ka-GE" sz="1800" dirty="0" smtClean="0"/>
              <a:t> </a:t>
            </a:r>
            <a:r>
              <a:rPr lang="ka-GE" sz="1800" dirty="0"/>
              <a:t>ქვესახეობა. ჩვენთან უმეტესად ნაკრძალებში </a:t>
            </a:r>
            <a:r>
              <a:rPr lang="ka-GE" sz="1800" dirty="0" smtClean="0"/>
              <a:t>ჰყავთ</a:t>
            </a:r>
            <a:r>
              <a:rPr lang="en-US" sz="1800" dirty="0"/>
              <a:t>.</a:t>
            </a:r>
            <a:endParaRPr lang="ru-RU" sz="1800" dirty="0"/>
          </a:p>
        </p:txBody>
      </p:sp>
      <p:pic>
        <p:nvPicPr>
          <p:cNvPr id="5122" name="Picture 2" descr="d:\Users\irina\Desktop\საქართველოს ჩლიქოსნები. რქები\198829893_321691302785823_8313896600069113955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48680"/>
            <a:ext cx="5665589" cy="5665589"/>
          </a:xfrm>
          <a:prstGeom prst="rect">
            <a:avLst/>
          </a:prstGeom>
          <a:noFill/>
          <a:ln w="571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28039"/>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4624"/>
            <a:ext cx="7778576" cy="720080"/>
          </a:xfrm>
          <a:ln/>
        </p:spPr>
        <p:style>
          <a:lnRef idx="1">
            <a:schemeClr val="accent1"/>
          </a:lnRef>
          <a:fillRef idx="2">
            <a:schemeClr val="accent1"/>
          </a:fillRef>
          <a:effectRef idx="1">
            <a:schemeClr val="accent1"/>
          </a:effectRef>
          <a:fontRef idx="minor">
            <a:schemeClr val="dk1"/>
          </a:fontRef>
        </p:style>
        <p:txBody>
          <a:bodyPr>
            <a:normAutofit/>
          </a:bodyPr>
          <a:lstStyle/>
          <a:p>
            <a:r>
              <a:rPr lang="ka-GE" sz="3600" dirty="0" smtClean="0"/>
              <a:t>კეთილშობილი ირემი</a:t>
            </a:r>
            <a:endParaRPr lang="ru-RU" sz="3600" dirty="0"/>
          </a:p>
        </p:txBody>
      </p:sp>
      <p:pic>
        <p:nvPicPr>
          <p:cNvPr id="1026" name="Picture 2" descr="d:\Users\irina\Desktop\7ea833a2-286f-4860-989d-bd89232c8b8e_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50614"/>
            <a:ext cx="7778576" cy="549686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6" name="Picture 4" descr="d:\Users\irina\Desktop\საქართველოს ჩლიქოსნები. რქები\279778580_401467215179306_303853446256440716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6175" y="-12072909"/>
            <a:ext cx="7198106" cy="7027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irina\Desktop\279778580_401467215179306_3038534462564407165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834" y="3920595"/>
            <a:ext cx="2540508" cy="248031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164288" y="6105872"/>
            <a:ext cx="1676412" cy="49148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აჭმ 2614/417</a:t>
            </a:r>
            <a:endParaRPr lang="ru-RU" dirty="0"/>
          </a:p>
        </p:txBody>
      </p:sp>
    </p:spTree>
    <p:extLst>
      <p:ext uri="{BB962C8B-B14F-4D97-AF65-F5344CB8AC3E}">
        <p14:creationId xmlns:p14="http://schemas.microsoft.com/office/powerpoint/2010/main" val="1740439620"/>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4824536" cy="720080"/>
          </a:xfrm>
        </p:spPr>
        <p:style>
          <a:lnRef idx="1">
            <a:schemeClr val="accent1"/>
          </a:lnRef>
          <a:fillRef idx="2">
            <a:schemeClr val="accent1"/>
          </a:fillRef>
          <a:effectRef idx="1">
            <a:schemeClr val="accent1"/>
          </a:effectRef>
          <a:fontRef idx="minor">
            <a:schemeClr val="dk1"/>
          </a:fontRef>
        </p:style>
        <p:txBody>
          <a:bodyPr>
            <a:normAutofit/>
          </a:bodyPr>
          <a:lstStyle/>
          <a:p>
            <a:r>
              <a:rPr lang="ka-GE" sz="3200" dirty="0" smtClean="0"/>
              <a:t>ხარირემი</a:t>
            </a:r>
            <a:endParaRPr lang="ru-RU" sz="3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08720"/>
            <a:ext cx="8572500" cy="5715000"/>
          </a:xfrm>
          <a:prstGeom prst="rect">
            <a:avLst/>
          </a:prstGeom>
        </p:spPr>
      </p:pic>
    </p:spTree>
    <p:extLst>
      <p:ext uri="{BB962C8B-B14F-4D97-AF65-F5344CB8AC3E}">
        <p14:creationId xmlns:p14="http://schemas.microsoft.com/office/powerpoint/2010/main" val="172601322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88640"/>
            <a:ext cx="6336704" cy="792088"/>
          </a:xfrm>
        </p:spPr>
        <p:style>
          <a:lnRef idx="2">
            <a:schemeClr val="dk1"/>
          </a:lnRef>
          <a:fillRef idx="1">
            <a:schemeClr val="lt1"/>
          </a:fillRef>
          <a:effectRef idx="0">
            <a:schemeClr val="dk1"/>
          </a:effectRef>
          <a:fontRef idx="minor">
            <a:schemeClr val="dk1"/>
          </a:fontRef>
        </p:style>
        <p:txBody>
          <a:bodyPr>
            <a:normAutofit/>
          </a:bodyPr>
          <a:lstStyle/>
          <a:p>
            <a:r>
              <a:rPr lang="ka-GE" sz="3200" dirty="0" smtClean="0"/>
              <a:t>ირემი თავის ბიჟინთან</a:t>
            </a:r>
            <a:endParaRPr lang="en-US" sz="3200" dirty="0"/>
          </a:p>
        </p:txBody>
      </p:sp>
      <p:pic>
        <p:nvPicPr>
          <p:cNvPr id="2050" name="Picture 2" descr="C:\Users\user\Desktop\ნუკრებიНовая папка (3)\ირემი -ბიჟინ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66" y="1052736"/>
            <a:ext cx="7344816" cy="568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2681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611560" y="116632"/>
            <a:ext cx="8064896" cy="6408712"/>
          </a:xfrm>
          <a:ln w="76200">
            <a:solidFill>
              <a:schemeClr val="accent2">
                <a:lumMod val="75000"/>
              </a:schemeClr>
            </a:solidFill>
          </a:ln>
        </p:spPr>
        <p:txBody>
          <a:bodyPr>
            <a:normAutofit lnSpcReduction="10000"/>
          </a:bodyPr>
          <a:lstStyle/>
          <a:p>
            <a:pPr marL="0" indent="0">
              <a:buNone/>
            </a:pPr>
            <a:r>
              <a:rPr lang="ka-GE" sz="3600" dirty="0" smtClean="0"/>
              <a:t>	</a:t>
            </a:r>
          </a:p>
          <a:p>
            <a:pPr marL="0" indent="0">
              <a:lnSpc>
                <a:spcPct val="110000"/>
              </a:lnSpc>
              <a:buNone/>
            </a:pPr>
            <a:r>
              <a:rPr lang="ka-GE" sz="3600" dirty="0"/>
              <a:t>	</a:t>
            </a:r>
            <a:r>
              <a:rPr lang="ka-GE" sz="3600" dirty="0" smtClean="0"/>
              <a:t>მდიდარი </a:t>
            </a:r>
            <a:r>
              <a:rPr lang="ka-GE" sz="3600" dirty="0"/>
              <a:t>და მრავალფეროვანია საქართველოს ცხოველთა სამყარო . მის ტერიტორიაზე  3 000 სახეობის ცხოველი </a:t>
            </a:r>
            <a:r>
              <a:rPr lang="ka-GE" sz="3600" dirty="0">
                <a:solidFill>
                  <a:sysClr val="windowText" lastClr="000000"/>
                </a:solidFill>
              </a:rPr>
              <a:t>ბინადრობს</a:t>
            </a:r>
            <a:r>
              <a:rPr lang="ka-GE" sz="3600" dirty="0"/>
              <a:t>, მათგან 19 წითელ წიგნშია შესული. </a:t>
            </a:r>
            <a:r>
              <a:rPr lang="ka-GE" sz="3600" dirty="0" smtClean="0"/>
              <a:t>მათ შორისაა ჩლიქოსნები.</a:t>
            </a:r>
          </a:p>
          <a:p>
            <a:pPr marL="0" indent="0">
              <a:lnSpc>
                <a:spcPct val="110000"/>
              </a:lnSpc>
              <a:buNone/>
            </a:pPr>
            <a:r>
              <a:rPr lang="ka-GE" sz="3600" dirty="0" smtClean="0"/>
              <a:t>     საქართველოს  ჩლიქოსნებიდან მნიშვნელოვანია ჯიხვი, კავკასიური ირემი,</a:t>
            </a:r>
            <a:r>
              <a:rPr lang="en-US" sz="3600" dirty="0" smtClean="0"/>
              <a:t> </a:t>
            </a:r>
            <a:r>
              <a:rPr lang="ka-GE" sz="3600" dirty="0" smtClean="0"/>
              <a:t> ქურციკი (</a:t>
            </a:r>
            <a:r>
              <a:rPr lang="ka-GE" sz="3600" dirty="0"/>
              <a:t>ჯეირანი</a:t>
            </a:r>
            <a:r>
              <a:rPr lang="ka-GE" sz="3600" dirty="0" smtClean="0"/>
              <a:t>), შველი, არჩვი და ნიამორი.</a:t>
            </a:r>
            <a:endParaRPr lang="ru-RU" dirty="0"/>
          </a:p>
        </p:txBody>
      </p:sp>
    </p:spTree>
    <p:extLst>
      <p:ext uri="{BB962C8B-B14F-4D97-AF65-F5344CB8AC3E}">
        <p14:creationId xmlns:p14="http://schemas.microsoft.com/office/powerpoint/2010/main" val="621364676"/>
      </p:ext>
    </p:extLst>
  </p:cSld>
  <p:clrMapOvr>
    <a:masterClrMapping/>
  </p:clrMapOvr>
  <mc:AlternateContent xmlns:mc="http://schemas.openxmlformats.org/markup-compatibility/2006" xmlns:p14="http://schemas.microsoft.com/office/powerpoint/2010/main">
    <mc:Choice Requires="p14">
      <p:transition spd="slow" p14:dur="6000" advTm="7000"/>
    </mc:Choice>
    <mc:Fallback xmlns="">
      <p:transition spd="slow"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irra-irem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27749"/>
            <a:ext cx="7027901" cy="5805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5776" y="116632"/>
            <a:ext cx="4392488" cy="745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solidFill>
                  <a:schemeClr val="tx1"/>
                </a:solidFill>
              </a:rPr>
              <a:t>ირემი თავის ბიჟინთან თბილისის ზოოპარკში</a:t>
            </a:r>
            <a:endParaRPr lang="en-US" sz="2400" dirty="0">
              <a:solidFill>
                <a:schemeClr val="tx1"/>
              </a:solidFill>
            </a:endParaRPr>
          </a:p>
        </p:txBody>
      </p:sp>
    </p:spTree>
    <p:extLst>
      <p:ext uri="{BB962C8B-B14F-4D97-AF65-F5344CB8AC3E}">
        <p14:creationId xmlns:p14="http://schemas.microsoft.com/office/powerpoint/2010/main" val="174969908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საქართველოს ჩლიქოსნები (პრ. და ვიდეო)\ალგეთის ერ, პარკ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88840"/>
            <a:ext cx="7992888" cy="4491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91680" y="476672"/>
            <a:ext cx="5400600" cy="8640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400" dirty="0" smtClean="0">
                <a:solidFill>
                  <a:schemeClr val="tx1"/>
                </a:solidFill>
              </a:rPr>
              <a:t>ბიჟინი ალგეთის ეროვნული პარკიდან</a:t>
            </a:r>
            <a:endParaRPr lang="en-US" sz="2400" dirty="0">
              <a:solidFill>
                <a:schemeClr val="tx1"/>
              </a:solidFill>
            </a:endParaRPr>
          </a:p>
        </p:txBody>
      </p:sp>
    </p:spTree>
    <p:extLst>
      <p:ext uri="{BB962C8B-B14F-4D97-AF65-F5344CB8AC3E}">
        <p14:creationId xmlns:p14="http://schemas.microsoft.com/office/powerpoint/2010/main" val="108642347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51520" y="116632"/>
            <a:ext cx="2952328" cy="792088"/>
          </a:xfrm>
          <a:ln/>
        </p:spPr>
        <p:style>
          <a:lnRef idx="2">
            <a:schemeClr val="dk1"/>
          </a:lnRef>
          <a:fillRef idx="1">
            <a:schemeClr val="lt1"/>
          </a:fillRef>
          <a:effectRef idx="0">
            <a:schemeClr val="dk1"/>
          </a:effectRef>
          <a:fontRef idx="minor">
            <a:schemeClr val="dk1"/>
          </a:fontRef>
        </p:style>
        <p:txBody>
          <a:bodyPr/>
          <a:lstStyle/>
          <a:p>
            <a:r>
              <a:rPr lang="ka-GE" dirty="0" smtClean="0"/>
              <a:t>ქურციკი. (ჯეირანი)</a:t>
            </a:r>
            <a:r>
              <a:rPr lang="en-US" dirty="0" smtClean="0"/>
              <a:t/>
            </a:r>
            <a:br>
              <a:rPr lang="en-US" dirty="0" smtClean="0"/>
            </a:br>
            <a:r>
              <a:rPr lang="en-US" dirty="0" err="1" smtClean="0"/>
              <a:t>Gazella</a:t>
            </a:r>
            <a:r>
              <a:rPr lang="en-US" dirty="0" smtClean="0"/>
              <a:t> </a:t>
            </a:r>
            <a:r>
              <a:rPr lang="en-US" dirty="0" err="1" smtClean="0"/>
              <a:t>subgutturosa</a:t>
            </a:r>
            <a:endParaRPr lang="ru-RU" dirty="0"/>
          </a:p>
        </p:txBody>
      </p:sp>
      <p:sp>
        <p:nvSpPr>
          <p:cNvPr id="7" name="Текст 6"/>
          <p:cNvSpPr>
            <a:spLocks noGrp="1"/>
          </p:cNvSpPr>
          <p:nvPr>
            <p:ph type="body" sz="half" idx="2"/>
          </p:nvPr>
        </p:nvSpPr>
        <p:spPr>
          <a:xfrm>
            <a:off x="251521" y="1124744"/>
            <a:ext cx="3024336" cy="5328592"/>
          </a:xfrm>
          <a:ln w="57150">
            <a:solidFill>
              <a:schemeClr val="accent1">
                <a:lumMod val="75000"/>
              </a:schemeClr>
            </a:solidFill>
          </a:ln>
        </p:spPr>
        <p:style>
          <a:lnRef idx="1">
            <a:schemeClr val="dk1"/>
          </a:lnRef>
          <a:fillRef idx="2">
            <a:schemeClr val="dk1"/>
          </a:fillRef>
          <a:effectRef idx="1">
            <a:schemeClr val="dk1"/>
          </a:effectRef>
          <a:fontRef idx="minor">
            <a:schemeClr val="dk1"/>
          </a:fontRef>
        </p:style>
        <p:txBody>
          <a:bodyPr>
            <a:normAutofit/>
          </a:bodyPr>
          <a:lstStyle/>
          <a:p>
            <a:r>
              <a:rPr lang="ka-GE" sz="1600" dirty="0" smtClean="0"/>
              <a:t>ქურციკი წყვილჩლიქოსანი ცხოველია ძროხისებრთა ოჯახისა. მისი სხეულის სიგრძეა 95-115 სმ. მასა 33 კგ.  იკვებება ბალახეულობით. გავრცელებულია მცირე აზიის, ამიერკავკასიის, ირანის, შუა აზიის ნ/უდ.-სა და უდაბნოებში. შობს 1-2 ან 3 თიკანს. იკვებება </a:t>
            </a:r>
            <a:r>
              <a:rPr lang="ka-GE" sz="1600" dirty="0"/>
              <a:t>ძირითადად ბალახეულით.</a:t>
            </a:r>
          </a:p>
          <a:p>
            <a:r>
              <a:rPr lang="ka-GE" sz="1600" dirty="0"/>
              <a:t>წარსულში  საქართველოში </a:t>
            </a:r>
            <a:r>
              <a:rPr lang="ka-GE" sz="1600" dirty="0" smtClean="0"/>
              <a:t>ქურციკი </a:t>
            </a:r>
            <a:r>
              <a:rPr lang="ka-GE" sz="1600" dirty="0"/>
              <a:t>გვხვდებოდა  შირაქის  ველის აღმოსავლეთ  ნაწილში, გარდაბნისა  და  სამგორის ველებზე.  არის მომთაბარე ცხოველი. </a:t>
            </a:r>
            <a:r>
              <a:rPr lang="ka-GE" sz="1600" dirty="0" smtClean="0"/>
              <a:t> უკანასკნელ ხანს შემოყვანილ იქნა აზერბაიჯანიდან და ახლა   მისი რაოდენობა 150-მდე აღწევს. </a:t>
            </a:r>
            <a:endParaRPr lang="ru-RU" sz="1600" dirty="0"/>
          </a:p>
        </p:txBody>
      </p:sp>
      <p:pic>
        <p:nvPicPr>
          <p:cNvPr id="7170" name="Picture 2" descr="d:\Users\irina\Desktop\საქართველოს ჩლიქოსნები. რქები\195827519_319951969626423_5107804166425921951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64" y="620688"/>
            <a:ext cx="5688632" cy="5688632"/>
          </a:xfrm>
          <a:prstGeom prst="rect">
            <a:avLst/>
          </a:prstGeom>
          <a:noFill/>
          <a:ln w="57150">
            <a:solidFill>
              <a:schemeClr val="bg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67500"/>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952" y="188640"/>
            <a:ext cx="8913259" cy="822663"/>
          </a:xfrm>
          <a:ln w="76200"/>
        </p:spPr>
        <p:style>
          <a:lnRef idx="1">
            <a:schemeClr val="accent3"/>
          </a:lnRef>
          <a:fillRef idx="2">
            <a:schemeClr val="accent3"/>
          </a:fillRef>
          <a:effectRef idx="1">
            <a:schemeClr val="accent3"/>
          </a:effectRef>
          <a:fontRef idx="minor">
            <a:schemeClr val="dk1"/>
          </a:fontRef>
        </p:style>
        <p:txBody>
          <a:bodyPr>
            <a:noAutofit/>
          </a:bodyPr>
          <a:lstStyle/>
          <a:p>
            <a:r>
              <a:rPr lang="ka-GE" sz="3200" dirty="0" smtClean="0"/>
              <a:t>ქურციკი</a:t>
            </a:r>
            <a:r>
              <a:rPr lang="ka-GE" sz="3200" dirty="0"/>
              <a:t> </a:t>
            </a:r>
            <a:r>
              <a:rPr lang="ka-GE" sz="3200" dirty="0" smtClean="0"/>
              <a:t>(ჯეირანი)</a:t>
            </a:r>
            <a:endParaRPr lang="ru-RU" sz="3200" dirty="0"/>
          </a:p>
        </p:txBody>
      </p:sp>
      <p:pic>
        <p:nvPicPr>
          <p:cNvPr id="2050" name="Picture 2" descr="d:\Users\irina\Desktop\Gazella_subgutturosa_2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53" y="1730372"/>
            <a:ext cx="8913259" cy="5587060"/>
          </a:xfrm>
          <a:prstGeom prst="rect">
            <a:avLst/>
          </a:prstGeom>
          <a:noFill/>
          <a:ln w="57150">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1" name="Picture 3" descr="d:\Users\irina\Desktop\ქურციკის რქ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357" y="35112520"/>
            <a:ext cx="13473065" cy="1932948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irina\Desktop\საქართველოს ჩლიქოსნები. რქები\ჯეირნის რქა.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154309"/>
            <a:ext cx="1944216" cy="2922763"/>
          </a:xfrm>
          <a:prstGeom prst="rect">
            <a:avLst/>
          </a:prstGeom>
          <a:noFill/>
          <a:ln w="57150">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740352" y="3908488"/>
            <a:ext cx="1296144" cy="528624"/>
          </a:xfrm>
          <a:prstGeom prst="rect">
            <a:avLst/>
          </a:prstGeom>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აჭმ 2619/422</a:t>
            </a:r>
            <a:endParaRPr lang="ru-RU" dirty="0"/>
          </a:p>
        </p:txBody>
      </p:sp>
    </p:spTree>
    <p:extLst>
      <p:ext uri="{BB962C8B-B14F-4D97-AF65-F5344CB8AC3E}">
        <p14:creationId xmlns:p14="http://schemas.microsoft.com/office/powerpoint/2010/main" val="2990340200"/>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0" y="404664"/>
            <a:ext cx="8845926" cy="5904656"/>
          </a:xfrm>
          <a:prstGeom prst="rect">
            <a:avLst/>
          </a:prstGeom>
        </p:spPr>
      </p:pic>
    </p:spTree>
    <p:extLst>
      <p:ext uri="{BB962C8B-B14F-4D97-AF65-F5344CB8AC3E}">
        <p14:creationId xmlns:p14="http://schemas.microsoft.com/office/powerpoint/2010/main" val="303438281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06" y="0"/>
            <a:ext cx="3888432" cy="764704"/>
          </a:xfrm>
        </p:spPr>
        <p:style>
          <a:lnRef idx="1">
            <a:schemeClr val="accent1"/>
          </a:lnRef>
          <a:fillRef idx="2">
            <a:schemeClr val="accent1"/>
          </a:fillRef>
          <a:effectRef idx="1">
            <a:schemeClr val="accent1"/>
          </a:effectRef>
          <a:fontRef idx="minor">
            <a:schemeClr val="dk1"/>
          </a:fontRef>
        </p:style>
        <p:txBody>
          <a:bodyPr>
            <a:normAutofit/>
          </a:bodyPr>
          <a:lstStyle/>
          <a:p>
            <a:r>
              <a:rPr lang="ka-GE" sz="2000" dirty="0" smtClean="0"/>
              <a:t>ქურციკის  შვილი - ლაკლაკი</a:t>
            </a:r>
            <a:endParaRPr lang="en-US" sz="2000" dirty="0"/>
          </a:p>
        </p:txBody>
      </p:sp>
      <p:pic>
        <p:nvPicPr>
          <p:cNvPr id="4098" name="Picture 2" descr="C:\Users\user\Desktop\ნუკრებიНовая папка (3)\ქურციკის ლაკლაკი.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13" y="2636913"/>
            <a:ext cx="749747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ნუკრებიНовая папка (3)\ქურციკის-ლაკლაკ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2"/>
            <a:ext cx="4757099" cy="316207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13550" y="2619133"/>
            <a:ext cx="3744416" cy="7587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dirty="0" smtClean="0">
                <a:solidFill>
                  <a:schemeClr val="tx1"/>
                </a:solidFill>
              </a:rPr>
              <a:t>ქურციკები ვაშლოვანის ნაკრძალში</a:t>
            </a:r>
            <a:endParaRPr lang="ru-RU" dirty="0">
              <a:solidFill>
                <a:schemeClr val="tx1"/>
              </a:solidFill>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602" y="116632"/>
            <a:ext cx="3746364" cy="2449012"/>
          </a:xfrm>
          <a:prstGeom prst="rect">
            <a:avLst/>
          </a:prstGeom>
        </p:spPr>
      </p:pic>
    </p:spTree>
    <p:extLst>
      <p:ext uri="{BB962C8B-B14F-4D97-AF65-F5344CB8AC3E}">
        <p14:creationId xmlns:p14="http://schemas.microsoft.com/office/powerpoint/2010/main" val="416146414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116632"/>
            <a:ext cx="3240361" cy="864096"/>
          </a:xfrm>
          <a:ln w="38100">
            <a:solidFill>
              <a:schemeClr val="accent3"/>
            </a:solidFill>
          </a:ln>
        </p:spPr>
        <p:txBody>
          <a:bodyPr>
            <a:normAutofit fontScale="90000"/>
          </a:bodyPr>
          <a:lstStyle/>
          <a:p>
            <a:r>
              <a:rPr lang="ka-GE" dirty="0" smtClean="0"/>
              <a:t>შველი</a:t>
            </a:r>
            <a:br>
              <a:rPr lang="ka-GE" dirty="0" smtClean="0"/>
            </a:br>
            <a:r>
              <a:rPr lang="en-US" dirty="0" err="1" smtClean="0"/>
              <a:t>Capreolus</a:t>
            </a:r>
            <a:r>
              <a:rPr lang="en-US" dirty="0" smtClean="0"/>
              <a:t>  </a:t>
            </a:r>
            <a:r>
              <a:rPr lang="en-US" dirty="0" err="1" smtClean="0"/>
              <a:t>capreolus</a:t>
            </a:r>
            <a:r>
              <a:rPr lang="ka-GE" dirty="0" smtClean="0"/>
              <a:t/>
            </a:r>
            <a:br>
              <a:rPr lang="ka-GE" dirty="0" smtClean="0"/>
            </a:br>
            <a:endParaRPr lang="ru-RU" dirty="0"/>
          </a:p>
        </p:txBody>
      </p:sp>
      <p:sp>
        <p:nvSpPr>
          <p:cNvPr id="7" name="Текст 6"/>
          <p:cNvSpPr>
            <a:spLocks noGrp="1"/>
          </p:cNvSpPr>
          <p:nvPr>
            <p:ph type="body" sz="half" idx="2"/>
          </p:nvPr>
        </p:nvSpPr>
        <p:spPr>
          <a:xfrm>
            <a:off x="179513" y="1124744"/>
            <a:ext cx="3168351" cy="5544616"/>
          </a:xfrm>
          <a:ln w="57150"/>
        </p:spPr>
        <p:style>
          <a:lnRef idx="1">
            <a:schemeClr val="accent3"/>
          </a:lnRef>
          <a:fillRef idx="2">
            <a:schemeClr val="accent3"/>
          </a:fillRef>
          <a:effectRef idx="1">
            <a:schemeClr val="accent3"/>
          </a:effectRef>
          <a:fontRef idx="minor">
            <a:schemeClr val="dk1"/>
          </a:fontRef>
        </p:style>
        <p:txBody>
          <a:bodyPr>
            <a:normAutofit/>
          </a:bodyPr>
          <a:lstStyle/>
          <a:p>
            <a:r>
              <a:rPr lang="ka-GE" dirty="0" smtClean="0"/>
              <a:t>შველი</a:t>
            </a:r>
            <a:r>
              <a:rPr lang="en-US" dirty="0" smtClean="0"/>
              <a:t>— </a:t>
            </a:r>
            <a:r>
              <a:rPr lang="ka-GE" dirty="0"/>
              <a:t>წყვილჩლიქოსანი ცხოველი ირმისებრთა ოჯახისა. მისი სხეულის სიგრძე 150 სმ, მამლის მასა 55 კგ აღწევს, დედალი მომცროა. შველს აქვს მსუბუქი, მოხდენილი სხეული, გრძელი და წვრილი ფეხები, მოკლე კუდი, რქები 3 (ზოგჯერ 4) მორჩით (მამალს), დედალი ურქოა. გავრცელებულია ევროპაში, წინა აზიის დასავლეთით, კავკასიაში, ცენტრალურ აზიაში, აგრეთვე სამხრეთ ციმბირის მთებში, მონღოლეთსა და შორეულ აღმოსავლეთში. უპირატესობას ანიჭებს მეჩხერ ფოთლოვან ან შერეულ ტყეებსა და კარგად განვითარებულ ქვეტყეს.</a:t>
            </a:r>
          </a:p>
          <a:p>
            <a:r>
              <a:rPr lang="ka-GE" dirty="0" smtClean="0"/>
              <a:t>იკვებება </a:t>
            </a:r>
            <a:r>
              <a:rPr lang="ka-GE" dirty="0"/>
              <a:t>მცენარეული საკვებით. </a:t>
            </a:r>
            <a:r>
              <a:rPr lang="ka-GE" dirty="0" smtClean="0"/>
              <a:t>შობს </a:t>
            </a:r>
            <a:r>
              <a:rPr lang="ka-GE" dirty="0"/>
              <a:t>1-2 ნუკრს, რომლის სხეული </a:t>
            </a:r>
            <a:r>
              <a:rPr lang="ka-GE" dirty="0" smtClean="0"/>
              <a:t>თეთრი </a:t>
            </a:r>
            <a:r>
              <a:rPr lang="ka-GE" dirty="0"/>
              <a:t>ხალებითაა დაფარული. </a:t>
            </a:r>
          </a:p>
          <a:p>
            <a:r>
              <a:rPr lang="ka-GE" dirty="0"/>
              <a:t>შველის ქვესახეობებიდან საქართველოში გვხვდება ევროპული შველი </a:t>
            </a:r>
            <a:r>
              <a:rPr lang="ka-GE" dirty="0" smtClean="0"/>
              <a:t>და </a:t>
            </a:r>
            <a:r>
              <a:rPr lang="ka-GE" dirty="0"/>
              <a:t>ციმბირული </a:t>
            </a:r>
            <a:r>
              <a:rPr lang="ka-GE" dirty="0" smtClean="0"/>
              <a:t>შველი.</a:t>
            </a:r>
            <a:endParaRPr lang="en-US" dirty="0"/>
          </a:p>
        </p:txBody>
      </p:sp>
      <p:pic>
        <p:nvPicPr>
          <p:cNvPr id="10242" name="Picture 2" descr="d:\Users\irina\Desktop\საქართველოს ჩლიქოსნები. რქები\198115738_321112512843702_588213010837213612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620688"/>
            <a:ext cx="5544615" cy="5544615"/>
          </a:xfrm>
          <a:prstGeom prst="rect">
            <a:avLst/>
          </a:prstGeom>
          <a:noFill/>
          <a:ln w="5715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20364"/>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568952" cy="850106"/>
          </a:xfrm>
          <a:solidFill>
            <a:schemeClr val="bg2"/>
          </a:solidFill>
          <a:ln w="76200">
            <a:solidFill>
              <a:schemeClr val="accent1"/>
            </a:solidFill>
          </a:ln>
        </p:spPr>
        <p:style>
          <a:lnRef idx="2">
            <a:schemeClr val="accent2"/>
          </a:lnRef>
          <a:fillRef idx="1">
            <a:schemeClr val="lt1"/>
          </a:fillRef>
          <a:effectRef idx="0">
            <a:schemeClr val="accent2"/>
          </a:effectRef>
          <a:fontRef idx="minor">
            <a:schemeClr val="dk1"/>
          </a:fontRef>
        </p:style>
        <p:txBody>
          <a:bodyPr>
            <a:normAutofit/>
          </a:bodyPr>
          <a:lstStyle/>
          <a:p>
            <a:r>
              <a:rPr lang="ka-GE" sz="3200" dirty="0" smtClean="0"/>
              <a:t>ევროპული</a:t>
            </a:r>
            <a:r>
              <a:rPr lang="en-US" sz="3200" dirty="0" smtClean="0"/>
              <a:t> </a:t>
            </a:r>
            <a:r>
              <a:rPr lang="ka-GE" sz="3200" dirty="0" smtClean="0"/>
              <a:t> შველი</a:t>
            </a:r>
            <a:endParaRPr lang="ru-RU" sz="3200" dirty="0"/>
          </a:p>
        </p:txBody>
      </p:sp>
      <p:pic>
        <p:nvPicPr>
          <p:cNvPr id="8194" name="Picture 2" descr="d:\Users\irina\Desktop\საქართველოს ჩლიქოსნები. რქები\shveli-12-720x340.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8856663" cy="4181475"/>
          </a:xfrm>
          <a:prstGeom prst="rect">
            <a:avLst/>
          </a:prstGeom>
          <a:noFill/>
          <a:ln w="57150">
            <a:solidFill>
              <a:schemeClr val="accent3"/>
            </a:solidFill>
          </a:ln>
          <a:extLst>
            <a:ext uri="{909E8E84-426E-40DD-AFC4-6F175D3DCCD1}">
              <a14:hiddenFill xmlns:a14="http://schemas.microsoft.com/office/drawing/2010/main">
                <a:solidFill>
                  <a:srgbClr val="FFFFFF"/>
                </a:solidFill>
              </a14:hiddenFill>
            </a:ext>
          </a:extLst>
        </p:spPr>
      </p:pic>
      <p:pic>
        <p:nvPicPr>
          <p:cNvPr id="3075" name="Picture 3" descr="d:\Users\irina\Desktop\საქართველოს ჩლიქოსნები. რქები\280638311_1114244325803721_743797576790362077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511" y="2996952"/>
            <a:ext cx="2438074" cy="3168352"/>
          </a:xfrm>
          <a:prstGeom prst="rect">
            <a:avLst/>
          </a:prstGeom>
          <a:noFill/>
          <a:ln w="5715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443780" y="5949280"/>
            <a:ext cx="1501970" cy="5760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a-GE" dirty="0" smtClean="0"/>
              <a:t>აჭმ 2622/425</a:t>
            </a:r>
            <a:endParaRPr lang="ru-RU" dirty="0"/>
          </a:p>
        </p:txBody>
      </p:sp>
    </p:spTree>
    <p:extLst>
      <p:ext uri="{BB962C8B-B14F-4D97-AF65-F5344CB8AC3E}">
        <p14:creationId xmlns:p14="http://schemas.microsoft.com/office/powerpoint/2010/main" val="3133071020"/>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საქართველოს ჩლიქოსნები\საქართველოს ჩლიქოსნები. რქები\შველ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768001"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6126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საქართველოს ჩლიქოსნები (პრ. და ვიდეო)\შველი მაჭახელა.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610" y="188640"/>
            <a:ext cx="7776864" cy="583264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72610" y="5589240"/>
            <a:ext cx="7776864"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solidFill>
                  <a:schemeClr val="tx1"/>
                </a:solidFill>
              </a:rPr>
              <a:t>შველი მაჭახელას ეროვნულ პარკში</a:t>
            </a:r>
            <a:endParaRPr lang="ru-RU" sz="2400" dirty="0">
              <a:solidFill>
                <a:schemeClr val="tx1"/>
              </a:solidFill>
            </a:endParaRPr>
          </a:p>
        </p:txBody>
      </p:sp>
    </p:spTree>
    <p:extLst>
      <p:ext uri="{BB962C8B-B14F-4D97-AF65-F5344CB8AC3E}">
        <p14:creationId xmlns:p14="http://schemas.microsoft.com/office/powerpoint/2010/main" val="275680104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116632"/>
            <a:ext cx="3816424" cy="1008112"/>
          </a:xfrm>
          <a:ln w="38100">
            <a:solidFill>
              <a:schemeClr val="bg2">
                <a:lumMod val="50000"/>
              </a:schemeClr>
            </a:solidFill>
          </a:ln>
        </p:spPr>
        <p:txBody>
          <a:bodyPr>
            <a:normAutofit/>
          </a:bodyPr>
          <a:lstStyle/>
          <a:p>
            <a:r>
              <a:rPr lang="ka-GE" sz="2400" dirty="0" smtClean="0"/>
              <a:t>ჩლიქოსანთა რქები</a:t>
            </a:r>
            <a:r>
              <a:rPr lang="ka-GE" dirty="0" smtClean="0"/>
              <a:t/>
            </a:r>
            <a:br>
              <a:rPr lang="ka-GE" dirty="0" smtClean="0"/>
            </a:br>
            <a:r>
              <a:rPr lang="ka-GE" dirty="0"/>
              <a:t>(</a:t>
            </a:r>
            <a:r>
              <a:rPr lang="ka-GE" sz="1600" dirty="0" smtClean="0"/>
              <a:t>ხარიტონ ახვლედიანის სახელობის მუზეუმის კოლექცია)</a:t>
            </a:r>
            <a:endParaRPr lang="ru-RU" sz="1600" dirty="0"/>
          </a:p>
        </p:txBody>
      </p:sp>
      <p:pic>
        <p:nvPicPr>
          <p:cNvPr id="8194" name="Picture 2" descr="D:\ბუნების ექსპონატები\საქართველოს ჩლიქოსანთა რქებ.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44008" y="188640"/>
            <a:ext cx="4025834" cy="6528221"/>
          </a:xfrm>
          <a:prstGeom prst="rect">
            <a:avLst/>
          </a:prstGeom>
          <a:noFill/>
          <a:ln w="57150">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5" name="Текст 4"/>
          <p:cNvSpPr>
            <a:spLocks noGrp="1"/>
          </p:cNvSpPr>
          <p:nvPr>
            <p:ph type="body" sz="half" idx="2"/>
          </p:nvPr>
        </p:nvSpPr>
        <p:spPr>
          <a:xfrm>
            <a:off x="251520" y="1268760"/>
            <a:ext cx="3960440" cy="5589240"/>
          </a:xfrm>
          <a:ln w="57150">
            <a:solidFill>
              <a:schemeClr val="tx2">
                <a:lumMod val="60000"/>
                <a:lumOff val="40000"/>
              </a:schemeClr>
            </a:solidFill>
          </a:ln>
        </p:spPr>
        <p:txBody>
          <a:bodyPr>
            <a:noAutofit/>
          </a:bodyPr>
          <a:lstStyle/>
          <a:p>
            <a:r>
              <a:rPr lang="ka-GE" sz="2000" dirty="0" smtClean="0"/>
              <a:t>      ეს კოლექცია შედიოდა იმ </a:t>
            </a:r>
            <a:endParaRPr lang="en-US" sz="2000" dirty="0" smtClean="0"/>
          </a:p>
          <a:p>
            <a:r>
              <a:rPr lang="ka-GE" sz="2000" dirty="0" smtClean="0"/>
              <a:t>განძში,</a:t>
            </a:r>
            <a:r>
              <a:rPr lang="en-US" sz="2000" dirty="0" smtClean="0"/>
              <a:t> </a:t>
            </a:r>
            <a:r>
              <a:rPr lang="ka-GE" sz="2000" dirty="0" smtClean="0"/>
              <a:t>რომელიც 1921 წელს  ემიგრაციაში მიმავალ</a:t>
            </a:r>
          </a:p>
          <a:p>
            <a:r>
              <a:rPr lang="ka-GE" sz="2000" dirty="0" smtClean="0"/>
              <a:t>საქართველოს მთავრობას უნდა გაეტანა, მაგრამ მათი გემზე ატანა მოუხერხებელი აღმოჩნდა და ბათუმში დატოვეს. სანაპიროზე დატოვებული კოლექცია    გადაიტანეს     ბათუმის მერიიის შენობაში, სადაც საქალაქო მუზეუმი იყო განთავსებული. 1922 წელს კი აჭარის მუზეუმში გადაიტანეს. </a:t>
            </a:r>
          </a:p>
          <a:p>
            <a:r>
              <a:rPr lang="ka-GE" sz="2000" dirty="0"/>
              <a:t> </a:t>
            </a:r>
            <a:r>
              <a:rPr lang="ka-GE" sz="2000" dirty="0" smtClean="0"/>
              <a:t>     დღეს ჩლიქოსანთა რქების  ნაწილი ბუნების ექსპოზიციაშია გამოფენილი,   ნაწილი კი ფონდშია დაცული.  </a:t>
            </a:r>
            <a:endParaRPr lang="ru-RU" sz="2000" dirty="0"/>
          </a:p>
        </p:txBody>
      </p:sp>
    </p:spTree>
    <p:extLst>
      <p:ext uri="{BB962C8B-B14F-4D97-AF65-F5344CB8AC3E}">
        <p14:creationId xmlns:p14="http://schemas.microsoft.com/office/powerpoint/2010/main" val="2385267422"/>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d:\Users\irina\Desktop\საქართველოს ჩლიქოსნები (პრ. და ვიდეო)\შველის მტირლას ნაკრძალში.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400" y="764704"/>
            <a:ext cx="8249567" cy="590465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678761" y="44624"/>
            <a:ext cx="3240360" cy="648072"/>
          </a:xfrm>
          <a:prstGeom prst="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შველი მტირალას ეროვნულ პარკში</a:t>
            </a:r>
            <a:endParaRPr lang="ru-RU" dirty="0"/>
          </a:p>
        </p:txBody>
      </p:sp>
      <p:pic>
        <p:nvPicPr>
          <p:cNvPr id="4102" name="Picture 6" descr="d:\Users\irina\Desktop\საქართველოს ჩლიქოსნები (პრ. და ვიდეო)\შვლები მაჭახელას ერ. პარკშ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40" y="764704"/>
            <a:ext cx="4016431" cy="579504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7640" y="44624"/>
            <a:ext cx="3734360" cy="648072"/>
          </a:xfrm>
          <a:prstGeom prst="rect">
            <a:avLst/>
          </a:prstGeom>
          <a:ln>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solidFill>
                  <a:schemeClr val="tx1"/>
                </a:solidFill>
              </a:rPr>
              <a:t>შვლები მაჭახელას ეროვნულ პარკში</a:t>
            </a:r>
            <a:endParaRPr lang="ru-RU" dirty="0">
              <a:solidFill>
                <a:schemeClr val="tx1"/>
              </a:solidFill>
            </a:endParaRPr>
          </a:p>
        </p:txBody>
      </p:sp>
    </p:spTree>
    <p:extLst>
      <p:ext uri="{BB962C8B-B14F-4D97-AF65-F5344CB8AC3E}">
        <p14:creationId xmlns:p14="http://schemas.microsoft.com/office/powerpoint/2010/main" val="356656168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196752"/>
            <a:ext cx="4608512" cy="369332"/>
          </a:xfrm>
          <a:prstGeom prst="rect">
            <a:avLst/>
          </a:prstGeom>
          <a:noFill/>
        </p:spPr>
        <p:txBody>
          <a:bodyPr wrap="square" rtlCol="0">
            <a:spAutoFit/>
          </a:bodyPr>
          <a:lstStyle/>
          <a:p>
            <a:endParaRPr lang="ru-RU" dirty="0"/>
          </a:p>
        </p:txBody>
      </p:sp>
      <p:sp>
        <p:nvSpPr>
          <p:cNvPr id="4" name="Текст 3"/>
          <p:cNvSpPr>
            <a:spLocks noGrp="1"/>
          </p:cNvSpPr>
          <p:nvPr>
            <p:ph type="body" idx="4294967295"/>
          </p:nvPr>
        </p:nvSpPr>
        <p:spPr>
          <a:xfrm>
            <a:off x="251520" y="332656"/>
            <a:ext cx="3960440" cy="6387287"/>
          </a:xfrm>
          <a:ln w="57150">
            <a:solidFill>
              <a:srgbClr val="92D050"/>
            </a:solidFill>
          </a:ln>
        </p:spPr>
        <p:txBody>
          <a:bodyPr>
            <a:normAutofit fontScale="47500" lnSpcReduction="20000"/>
          </a:bodyPr>
          <a:lstStyle/>
          <a:p>
            <a:pPr marL="0" indent="0">
              <a:lnSpc>
                <a:spcPct val="170000"/>
              </a:lnSpc>
              <a:buNone/>
            </a:pPr>
            <a:r>
              <a:rPr lang="ka-GE" dirty="0" smtClean="0"/>
              <a:t>      </a:t>
            </a:r>
            <a:r>
              <a:rPr lang="ka-GE" sz="4400" dirty="0" smtClean="0"/>
              <a:t>მუზეუმის დიორამა</a:t>
            </a:r>
          </a:p>
          <a:p>
            <a:pPr marL="0" indent="0">
              <a:lnSpc>
                <a:spcPct val="170000"/>
              </a:lnSpc>
              <a:buNone/>
            </a:pPr>
            <a:r>
              <a:rPr lang="ka-GE" sz="4400" dirty="0" smtClean="0"/>
              <a:t>      ,,შვლების ოჯახი’’. </a:t>
            </a:r>
          </a:p>
          <a:p>
            <a:pPr marL="0" indent="0">
              <a:buNone/>
            </a:pPr>
            <a:endParaRPr lang="ka-GE" dirty="0" smtClean="0"/>
          </a:p>
          <a:p>
            <a:pPr marL="0" indent="0">
              <a:buNone/>
            </a:pPr>
            <a:r>
              <a:rPr lang="ka-GE" dirty="0"/>
              <a:t> </a:t>
            </a:r>
            <a:endParaRPr lang="ka-GE" dirty="0" smtClean="0"/>
          </a:p>
          <a:p>
            <a:pPr marL="0" indent="0">
              <a:lnSpc>
                <a:spcPct val="170000"/>
              </a:lnSpc>
              <a:buNone/>
            </a:pPr>
            <a:r>
              <a:rPr lang="ka-GE" sz="3800" dirty="0" smtClean="0"/>
              <a:t>აჭარის </a:t>
            </a:r>
            <a:r>
              <a:rPr lang="ka-GE" sz="3800" dirty="0"/>
              <a:t>მაღალმთიანეთში დიდი თოვლი მოდის. გასული საუკუნის 60-იან წლებში შვლების ოჯახი თოვლის ზვავში მოყოლილა. ეს ამბავი აცნობეს მუზეუმს. აქ მომუშავე ტაქსიდერმისტმა (მეფიტულემ) ვასილ სოკოლოვმა შვლებიდან ფიტულები დაამზადა. დღეს ეს ფიტულები ძეგლია ბუნების სილამაზისა და ამავე დროს სიმკაცრისა.</a:t>
            </a:r>
            <a:endParaRPr lang="ru-RU" sz="3800" dirty="0"/>
          </a:p>
        </p:txBody>
      </p:sp>
      <p:pic>
        <p:nvPicPr>
          <p:cNvPr id="2050" name="Picture 2" descr="d:\Users\irina\Desktop\პროგრამა რქებზე\qw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9502"/>
            <a:ext cx="4354203" cy="653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6772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3" y="116632"/>
            <a:ext cx="2808312" cy="720080"/>
          </a:xfrm>
          <a:ln w="57150">
            <a:solidFill>
              <a:schemeClr val="bg2">
                <a:lumMod val="50000"/>
              </a:schemeClr>
            </a:solidFill>
          </a:ln>
        </p:spPr>
        <p:txBody>
          <a:bodyPr>
            <a:normAutofit/>
          </a:bodyPr>
          <a:lstStyle/>
          <a:p>
            <a:r>
              <a:rPr lang="ka-GE" dirty="0" smtClean="0"/>
              <a:t>არჩვი</a:t>
            </a:r>
            <a:r>
              <a:rPr lang="en-US" dirty="0" smtClean="0"/>
              <a:t>  </a:t>
            </a:r>
            <a:r>
              <a:rPr lang="ka-GE" dirty="0" smtClean="0"/>
              <a:t>(ფსიტი)</a:t>
            </a:r>
            <a:r>
              <a:rPr lang="en-US" dirty="0" smtClean="0"/>
              <a:t/>
            </a:r>
            <a:br>
              <a:rPr lang="en-US" dirty="0" smtClean="0"/>
            </a:br>
            <a:r>
              <a:rPr lang="ka-GE" dirty="0" smtClean="0"/>
              <a:t> </a:t>
            </a:r>
            <a:r>
              <a:rPr lang="en-US" dirty="0" err="1" smtClean="0"/>
              <a:t>Rupiacapra</a:t>
            </a:r>
            <a:r>
              <a:rPr lang="en-US" dirty="0" smtClean="0"/>
              <a:t> </a:t>
            </a:r>
            <a:r>
              <a:rPr lang="en-US" dirty="0" err="1" smtClean="0"/>
              <a:t>rupicapra</a:t>
            </a:r>
            <a:endParaRPr lang="ru-RU" dirty="0"/>
          </a:p>
        </p:txBody>
      </p:sp>
      <p:sp>
        <p:nvSpPr>
          <p:cNvPr id="5" name="Текст 4"/>
          <p:cNvSpPr>
            <a:spLocks noGrp="1"/>
          </p:cNvSpPr>
          <p:nvPr>
            <p:ph type="body" sz="half" idx="2"/>
          </p:nvPr>
        </p:nvSpPr>
        <p:spPr>
          <a:xfrm>
            <a:off x="107505" y="908720"/>
            <a:ext cx="2952328" cy="5949280"/>
          </a:xfrm>
          <a:ln w="57150">
            <a:solidFill>
              <a:schemeClr val="bg2">
                <a:lumMod val="50000"/>
              </a:schemeClr>
            </a:solidFill>
          </a:ln>
        </p:spPr>
        <p:txBody>
          <a:bodyPr>
            <a:noAutofit/>
          </a:bodyPr>
          <a:lstStyle/>
          <a:p>
            <a:r>
              <a:rPr lang="ka-GE" sz="1600" dirty="0" smtClean="0"/>
              <a:t>      არჩვი</a:t>
            </a:r>
            <a:r>
              <a:rPr lang="ka-GE" sz="1600" dirty="0"/>
              <a:t>, </a:t>
            </a:r>
            <a:r>
              <a:rPr lang="ka-GE" sz="1600" dirty="0" smtClean="0"/>
              <a:t>ფსიტი</a:t>
            </a:r>
            <a:r>
              <a:rPr lang="en-US" sz="1600" dirty="0" smtClean="0"/>
              <a:t> </a:t>
            </a:r>
            <a:r>
              <a:rPr lang="en-US" sz="1600" dirty="0"/>
              <a:t>— </a:t>
            </a:r>
            <a:r>
              <a:rPr lang="ka-GE" sz="1600" dirty="0"/>
              <a:t>ჩლიქოსანი ცხოველი ძროხისებრთა ოჯახისა. სხეულის სიმაღლე </a:t>
            </a:r>
            <a:r>
              <a:rPr lang="ka-GE" sz="1600" dirty="0" smtClean="0"/>
              <a:t>65-70 </a:t>
            </a:r>
            <a:r>
              <a:rPr lang="ka-GE" sz="1600" dirty="0"/>
              <a:t>სმ, </a:t>
            </a:r>
            <a:r>
              <a:rPr lang="ka-GE" sz="1600" dirty="0" smtClean="0"/>
              <a:t> </a:t>
            </a:r>
            <a:r>
              <a:rPr lang="ka-GE" sz="1600" dirty="0"/>
              <a:t>წონა 40 კგ-მდე. 20 სმ-მდე სიგრძის, სწორად აღმართული, ბოლოში მოკაუჭებული რქები </a:t>
            </a:r>
            <a:r>
              <a:rPr lang="ka-GE" sz="1600" dirty="0" smtClean="0"/>
              <a:t>აქვთმამრს და დედალსაც. გავრცელებულია </a:t>
            </a:r>
            <a:r>
              <a:rPr lang="ka-GE" sz="1600" dirty="0"/>
              <a:t>სამხრეთ ევროპაში, მცირე აზიის აღმოსავლეთ ნაწილსა და კავკასიის მთებში, საქართველოში — კავკასიონზე, თრიალეთის, გურია-აჭარისა და ლიხის ქედებზე. </a:t>
            </a:r>
            <a:r>
              <a:rPr lang="ka-GE" sz="1600" dirty="0" smtClean="0"/>
              <a:t>საქართველოში </a:t>
            </a:r>
            <a:r>
              <a:rPr lang="ka-GE" sz="1600" dirty="0"/>
              <a:t>გვხვდება კავკასიური არჩვი </a:t>
            </a:r>
            <a:r>
              <a:rPr lang="ka-GE" sz="1600" dirty="0" smtClean="0"/>
              <a:t>იკვებება მცენარეულობით.   </a:t>
            </a:r>
            <a:r>
              <a:rPr lang="ka-GE" sz="1600" dirty="0"/>
              <a:t>მაისში ერთ </a:t>
            </a:r>
            <a:r>
              <a:rPr lang="ka-GE" sz="1600" dirty="0"/>
              <a:t> </a:t>
            </a:r>
            <a:r>
              <a:rPr lang="ka-GE" sz="1600" dirty="0" smtClean="0"/>
              <a:t>ან ორ</a:t>
            </a:r>
            <a:r>
              <a:rPr lang="ka-GE" sz="1600" dirty="0" smtClean="0"/>
              <a:t> </a:t>
            </a:r>
            <a:r>
              <a:rPr lang="ka-GE" sz="1600" dirty="0"/>
              <a:t>თიკანს შობს. სქესობრივ სიმწიფეს 2 წლისა აღწევს, ზრდას 3 წლისა ამთავრებს, ცოცხლობს 25 წლამდე.</a:t>
            </a:r>
            <a:endParaRPr lang="ru-RU" sz="1600" dirty="0"/>
          </a:p>
        </p:txBody>
      </p:sp>
      <p:pic>
        <p:nvPicPr>
          <p:cNvPr id="11267" name="Picture 3" descr="d:\Users\irina\Desktop\საქართველოს ჩლიქოსნები. რქები\196889114_320484656239821_3903909437751646488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22956" y="548680"/>
            <a:ext cx="5976656" cy="5976664"/>
          </a:xfrm>
          <a:prstGeom prst="rect">
            <a:avLst/>
          </a:prstGeom>
          <a:noFill/>
          <a:ln w="571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81683"/>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6192688" cy="648072"/>
          </a:xfrm>
          <a:ln w="76200">
            <a:solidFill>
              <a:srgbClr val="FFC000"/>
            </a:solidFill>
          </a:ln>
        </p:spPr>
        <p:style>
          <a:lnRef idx="1">
            <a:schemeClr val="accent1"/>
          </a:lnRef>
          <a:fillRef idx="2">
            <a:schemeClr val="accent1"/>
          </a:fillRef>
          <a:effectRef idx="1">
            <a:schemeClr val="accent1"/>
          </a:effectRef>
          <a:fontRef idx="minor">
            <a:schemeClr val="dk1"/>
          </a:fontRef>
        </p:style>
        <p:txBody>
          <a:bodyPr>
            <a:normAutofit/>
          </a:bodyPr>
          <a:lstStyle/>
          <a:p>
            <a:r>
              <a:rPr lang="ka-GE" sz="3200" dirty="0" smtClean="0"/>
              <a:t>არჩვი</a:t>
            </a:r>
            <a:endParaRPr lang="ru-RU" sz="3200" dirty="0"/>
          </a:p>
        </p:txBody>
      </p:sp>
      <p:pic>
        <p:nvPicPr>
          <p:cNvPr id="3074" name="Picture 2" descr="d:\Users\irina\Desktop\არჩვის რქა.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401400" y="3645023"/>
            <a:ext cx="2665287" cy="2531873"/>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6147" name="Picture 3" descr="d:\Users\irina\Desktop\საქართველოს ჩლიქოსნები. რქები\არჩვ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64920"/>
            <a:ext cx="6120680" cy="5832649"/>
          </a:xfrm>
          <a:prstGeom prst="rect">
            <a:avLst/>
          </a:prstGeom>
          <a:noFill/>
          <a:ln w="76200">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96336" y="5949280"/>
            <a:ext cx="1440160"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a-GE" dirty="0" smtClean="0"/>
              <a:t>აჭმ 2616</a:t>
            </a:r>
            <a:r>
              <a:rPr lang="en-US" dirty="0" smtClean="0"/>
              <a:t>/419</a:t>
            </a:r>
            <a:endParaRPr lang="ru-RU" dirty="0"/>
          </a:p>
        </p:txBody>
      </p:sp>
    </p:spTree>
    <p:extLst>
      <p:ext uri="{BB962C8B-B14F-4D97-AF65-F5344CB8AC3E}">
        <p14:creationId xmlns:p14="http://schemas.microsoft.com/office/powerpoint/2010/main" val="3768606999"/>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836712"/>
            <a:ext cx="8743829" cy="5832648"/>
          </a:xfrm>
          <a:prstGeom prst="rect">
            <a:avLst/>
          </a:prstGeom>
        </p:spPr>
      </p:pic>
      <p:sp>
        <p:nvSpPr>
          <p:cNvPr id="4" name="Прямоугольник 3"/>
          <p:cNvSpPr/>
          <p:nvPr/>
        </p:nvSpPr>
        <p:spPr>
          <a:xfrm>
            <a:off x="5940152" y="147464"/>
            <a:ext cx="2983188" cy="6172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dirty="0" smtClean="0"/>
              <a:t>არჩვის თიკანი</a:t>
            </a:r>
            <a:endParaRPr lang="ru-RU" dirty="0"/>
          </a:p>
        </p:txBody>
      </p:sp>
      <p:pic>
        <p:nvPicPr>
          <p:cNvPr id="1027" name="Picture 3" descr="d:\Users\irina\Desktop\archv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396" y="840821"/>
            <a:ext cx="2993474" cy="224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93453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Users\irina\Desktop\საქართველოს ჩლიქოსნები (პრ. და ვიდეო)\არჩვი მაჭახელ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6752"/>
            <a:ext cx="4151736" cy="546730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076056" y="116632"/>
            <a:ext cx="3456384" cy="936104"/>
          </a:xfrm>
          <a:prstGeom prst="rect">
            <a:avLst/>
          </a:prstGeom>
          <a:ln>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არჩვი მაჭახელას ეროვნულ პარკში</a:t>
            </a: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32" y="116632"/>
            <a:ext cx="3868452" cy="3315816"/>
          </a:xfrm>
          <a:prstGeom prst="rect">
            <a:avLst/>
          </a:prstGeom>
        </p:spPr>
      </p:pic>
      <p:pic>
        <p:nvPicPr>
          <p:cNvPr id="2050" name="Picture 2" descr="d:\Users\irina\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38" y="3573016"/>
            <a:ext cx="4176464" cy="265101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3538" y="6021288"/>
            <a:ext cx="4174446" cy="642771"/>
          </a:xfrm>
          <a:prstGeom prst="rect">
            <a:avLst/>
          </a:prstGeom>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ka-GE" dirty="0" smtClean="0"/>
              <a:t>ლაგოდეხის ნაკრძალში</a:t>
            </a:r>
            <a:endParaRPr lang="ru-RU" dirty="0"/>
          </a:p>
        </p:txBody>
      </p:sp>
    </p:spTree>
    <p:extLst>
      <p:ext uri="{BB962C8B-B14F-4D97-AF65-F5344CB8AC3E}">
        <p14:creationId xmlns:p14="http://schemas.microsoft.com/office/powerpoint/2010/main" val="365429521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16632"/>
            <a:ext cx="3240360" cy="648072"/>
          </a:xfrm>
          <a:ln w="57150">
            <a:solidFill>
              <a:schemeClr val="tx2">
                <a:lumMod val="40000"/>
                <a:lumOff val="60000"/>
              </a:schemeClr>
            </a:solidFill>
          </a:ln>
        </p:spPr>
        <p:txBody>
          <a:bodyPr>
            <a:normAutofit fontScale="90000"/>
          </a:bodyPr>
          <a:lstStyle/>
          <a:p>
            <a:r>
              <a:rPr lang="ka-GE" dirty="0" smtClean="0"/>
              <a:t>ნიამორი</a:t>
            </a:r>
            <a:r>
              <a:rPr lang="en-US" dirty="0" smtClean="0"/>
              <a:t/>
            </a:r>
            <a:br>
              <a:rPr lang="en-US" dirty="0" smtClean="0"/>
            </a:br>
            <a:r>
              <a:rPr lang="en-US" dirty="0" smtClean="0"/>
              <a:t>Capra </a:t>
            </a:r>
            <a:r>
              <a:rPr lang="en-US" dirty="0" err="1" smtClean="0"/>
              <a:t>aegagrus</a:t>
            </a:r>
            <a:endParaRPr lang="ru-RU" dirty="0"/>
          </a:p>
        </p:txBody>
      </p:sp>
      <p:sp>
        <p:nvSpPr>
          <p:cNvPr id="5" name="Текст 4"/>
          <p:cNvSpPr>
            <a:spLocks noGrp="1"/>
          </p:cNvSpPr>
          <p:nvPr>
            <p:ph type="body" sz="half" idx="2"/>
          </p:nvPr>
        </p:nvSpPr>
        <p:spPr>
          <a:xfrm>
            <a:off x="107504" y="908720"/>
            <a:ext cx="3312368" cy="5688632"/>
          </a:xfrm>
          <a:ln w="76200">
            <a:solidFill>
              <a:schemeClr val="bg2">
                <a:lumMod val="50000"/>
              </a:schemeClr>
            </a:solidFill>
          </a:ln>
        </p:spPr>
        <p:txBody>
          <a:bodyPr>
            <a:normAutofit lnSpcReduction="10000"/>
          </a:bodyPr>
          <a:lstStyle/>
          <a:p>
            <a:endParaRPr lang="ka-GE" sz="1800" dirty="0"/>
          </a:p>
          <a:p>
            <a:r>
              <a:rPr lang="ka-GE" sz="2000" dirty="0"/>
              <a:t> </a:t>
            </a:r>
            <a:r>
              <a:rPr lang="ka-GE" sz="2000" dirty="0" smtClean="0"/>
              <a:t>      ნიამორი-შინაური </a:t>
            </a:r>
            <a:r>
              <a:rPr lang="ka-GE" sz="2000" dirty="0"/>
              <a:t>თხის </a:t>
            </a:r>
            <a:r>
              <a:rPr lang="ka-GE" sz="2000" dirty="0" smtClean="0"/>
              <a:t>ერთ-ერთი წინაპარია საქართველოში.  სიგრძე 150 სმ. წონა 80 კგ.  რქების სიგრძე 130 სმ.</a:t>
            </a:r>
          </a:p>
          <a:p>
            <a:r>
              <a:rPr lang="ka-GE" sz="2000" dirty="0"/>
              <a:t> </a:t>
            </a:r>
            <a:r>
              <a:rPr lang="ka-GE" sz="2000" dirty="0" smtClean="0"/>
              <a:t>    გავრცელებულია ევროპაში, აზიაში. </a:t>
            </a:r>
            <a:r>
              <a:rPr lang="ka-GE" sz="2000" dirty="0"/>
              <a:t>თუშეთში, ხევსურეთში</a:t>
            </a:r>
            <a:r>
              <a:rPr lang="ka-GE" sz="2000" dirty="0" smtClean="0"/>
              <a:t>.</a:t>
            </a:r>
            <a:r>
              <a:rPr lang="en-US" sz="2000" dirty="0" smtClean="0"/>
              <a:t> </a:t>
            </a:r>
            <a:r>
              <a:rPr lang="ka-GE" sz="2000" dirty="0" smtClean="0"/>
              <a:t> </a:t>
            </a:r>
            <a:r>
              <a:rPr lang="ka-GE" sz="2000" dirty="0"/>
              <a:t>ბინადრობს ძნელად მისადგომ, კლდიან ფერდობებზე </a:t>
            </a:r>
            <a:r>
              <a:rPr lang="ka-GE" sz="2000" dirty="0" smtClean="0"/>
              <a:t>ზღ. დ.-დან </a:t>
            </a:r>
          </a:p>
          <a:p>
            <a:r>
              <a:rPr lang="ka-GE" sz="2000" dirty="0" smtClean="0"/>
              <a:t>4 </a:t>
            </a:r>
            <a:r>
              <a:rPr lang="ka-GE" sz="2000" dirty="0"/>
              <a:t>200 მ-მდე. იკვებება ბალახეულობითა და ბუჩქებით. </a:t>
            </a:r>
            <a:r>
              <a:rPr lang="ka-GE" sz="2000" dirty="0" smtClean="0"/>
              <a:t>ცოცხლობს </a:t>
            </a:r>
            <a:r>
              <a:rPr lang="ka-GE" sz="2000" dirty="0"/>
              <a:t>12-15 წელი. </a:t>
            </a:r>
            <a:r>
              <a:rPr lang="ka-GE" sz="2000" dirty="0" smtClean="0"/>
              <a:t> მასობრივი </a:t>
            </a:r>
            <a:r>
              <a:rPr lang="ka-GE" sz="2000" dirty="0"/>
              <a:t>განადგურების გამო ის გადაშენების </a:t>
            </a:r>
            <a:r>
              <a:rPr lang="ka-GE" sz="2000" dirty="0" smtClean="0"/>
              <a:t> პირასაა  მისული</a:t>
            </a:r>
            <a:r>
              <a:rPr lang="ka-GE" sz="2000" dirty="0"/>
              <a:t>.</a:t>
            </a:r>
          </a:p>
          <a:p>
            <a:endParaRPr lang="ru-RU" dirty="0"/>
          </a:p>
        </p:txBody>
      </p:sp>
      <p:pic>
        <p:nvPicPr>
          <p:cNvPr id="12290" name="Picture 2" descr="d:\Users\irina\Desktop\საქართველოს ჩლიქოსნები. რქები\198281668_322902919331328_4264255764538455471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621506"/>
            <a:ext cx="5543798" cy="5543798"/>
          </a:xfrm>
          <a:prstGeom prst="rect">
            <a:avLst/>
          </a:prstGeom>
          <a:noFill/>
          <a:ln w="5715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1899"/>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9552" y="116632"/>
            <a:ext cx="7416824" cy="576064"/>
          </a:xfrm>
          <a:ln w="57150">
            <a:solidFill>
              <a:srgbClr val="FFC000"/>
            </a:solidFill>
          </a:ln>
        </p:spPr>
        <p:txBody>
          <a:bodyPr>
            <a:normAutofit fontScale="90000"/>
          </a:bodyPr>
          <a:lstStyle/>
          <a:p>
            <a:r>
              <a:rPr lang="en-US" sz="3200" dirty="0" smtClean="0"/>
              <a:t>    </a:t>
            </a:r>
            <a:r>
              <a:rPr lang="ka-GE" sz="3200" dirty="0" smtClean="0"/>
              <a:t>ნიამორი</a:t>
            </a:r>
            <a:endParaRPr lang="ru-RU" sz="3200" dirty="0"/>
          </a:p>
        </p:txBody>
      </p:sp>
      <p:pic>
        <p:nvPicPr>
          <p:cNvPr id="13314" name="Picture 2" descr="d:\Users\irina\Desktop\საქართველოს ჩლიქოსნები. რქები\ნიამო.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7416824" cy="5854802"/>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pic>
        <p:nvPicPr>
          <p:cNvPr id="13315" name="Picture 3" descr="d:\Users\irina\Desktop\საქართველოს ჩლიქოსნები. რქები\ნიამორის რქ.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58252" y="3213808"/>
            <a:ext cx="2881305" cy="3599568"/>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365504" y="6307603"/>
            <a:ext cx="1778496" cy="504056"/>
          </a:xfrm>
          <a:prstGeom prst="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აჭმ 2602/405</a:t>
            </a:r>
            <a:endParaRPr lang="ru-RU" dirty="0"/>
          </a:p>
        </p:txBody>
      </p:sp>
    </p:spTree>
    <p:extLst>
      <p:ext uri="{BB962C8B-B14F-4D97-AF65-F5344CB8AC3E}">
        <p14:creationId xmlns:p14="http://schemas.microsoft.com/office/powerpoint/2010/main" val="3412798709"/>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44427"/>
            <a:ext cx="3246262" cy="216024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16632"/>
            <a:ext cx="4576694" cy="6930008"/>
          </a:xfrm>
          <a:prstGeom prst="rect">
            <a:avLst/>
          </a:prstGeom>
        </p:spPr>
        <p:style>
          <a:lnRef idx="1">
            <a:schemeClr val="accent1"/>
          </a:lnRef>
          <a:fillRef idx="2">
            <a:schemeClr val="accent1"/>
          </a:fillRef>
          <a:effectRef idx="1">
            <a:schemeClr val="accent1"/>
          </a:effectRef>
          <a:fontRef idx="minor">
            <a:schemeClr val="dk1"/>
          </a:fontRef>
        </p:style>
      </p:pic>
      <p:sp>
        <p:nvSpPr>
          <p:cNvPr id="5" name="Прямоугольник 4"/>
          <p:cNvSpPr/>
          <p:nvPr/>
        </p:nvSpPr>
        <p:spPr>
          <a:xfrm>
            <a:off x="5796136" y="548680"/>
            <a:ext cx="720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084168" y="50296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923928" y="116632"/>
            <a:ext cx="5040560"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t>ნიამორი შვილებთან. თუშეთის ეროვნული პარკი</a:t>
            </a:r>
            <a:endParaRPr lang="ru-RU"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76" y="2708920"/>
            <a:ext cx="259715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46692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Users\irina\Desktop\საქართველოს ჩლიქოსნები\საქართველოს ჩლიქოსნები. რქები\ნიამორ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26907"/>
            <a:ext cx="7056784" cy="643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2925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07504" y="116633"/>
            <a:ext cx="3285025" cy="792087"/>
          </a:xfrm>
          <a:solidFill>
            <a:schemeClr val="bg2"/>
          </a:solidFill>
          <a:ln w="57150">
            <a:solidFill>
              <a:schemeClr val="accent1"/>
            </a:solidFill>
          </a:ln>
        </p:spPr>
        <p:txBody>
          <a:bodyPr/>
          <a:lstStyle/>
          <a:p>
            <a:r>
              <a:rPr lang="ka-GE" dirty="0"/>
              <a:t>აღმოსავლეთკავკასიური ჯიხვი - </a:t>
            </a:r>
            <a:r>
              <a:rPr lang="en-US" dirty="0"/>
              <a:t>Capra </a:t>
            </a:r>
            <a:r>
              <a:rPr lang="en-US" dirty="0" err="1" smtClean="0"/>
              <a:t>culindricornis</a:t>
            </a:r>
            <a:endParaRPr lang="en-US" dirty="0"/>
          </a:p>
        </p:txBody>
      </p:sp>
      <p:sp>
        <p:nvSpPr>
          <p:cNvPr id="9" name="Текст 8"/>
          <p:cNvSpPr>
            <a:spLocks noGrp="1"/>
          </p:cNvSpPr>
          <p:nvPr>
            <p:ph type="body" sz="half" idx="2"/>
          </p:nvPr>
        </p:nvSpPr>
        <p:spPr>
          <a:xfrm>
            <a:off x="107504" y="1124744"/>
            <a:ext cx="3312368" cy="5688632"/>
          </a:xfrm>
          <a:ln w="38100">
            <a:solidFill>
              <a:schemeClr val="accent1">
                <a:lumMod val="75000"/>
              </a:schemeClr>
            </a:solidFill>
          </a:ln>
        </p:spPr>
        <p:txBody>
          <a:bodyPr>
            <a:normAutofit fontScale="55000" lnSpcReduction="20000"/>
          </a:bodyPr>
          <a:lstStyle/>
          <a:p>
            <a:endParaRPr lang="ka-GE" sz="2600" dirty="0" smtClean="0"/>
          </a:p>
          <a:p>
            <a:r>
              <a:rPr lang="ka-GE" sz="2900" dirty="0"/>
              <a:t> </a:t>
            </a:r>
            <a:r>
              <a:rPr lang="ka-GE" sz="2900" dirty="0" smtClean="0"/>
              <a:t>   დიდი ზომის   თხა წყვილჩლიქოსანთა რიგისა. ლამაზი და მოხდენილია. ჯიხვის მსგავსი ჯიში მსოფლიოში არსადაა.იგი აღმოსავლეთ კავკასიონის ენდემია. </a:t>
            </a:r>
          </a:p>
          <a:p>
            <a:r>
              <a:rPr lang="ka-GE" sz="2900" dirty="0" smtClean="0"/>
              <a:t>      ვრცელდება მთა შხარას აღმოსავლეთით  </a:t>
            </a:r>
            <a:r>
              <a:rPr lang="ka-GE" sz="2900" dirty="0"/>
              <a:t>ზღვის დონიდან </a:t>
            </a:r>
            <a:endParaRPr lang="ka-GE" sz="2900" dirty="0" smtClean="0"/>
          </a:p>
          <a:p>
            <a:r>
              <a:rPr lang="ka-GE" sz="2900" dirty="0" smtClean="0"/>
              <a:t>1 000-4 000 მეტრამდე</a:t>
            </a:r>
            <a:r>
              <a:rPr lang="ka-GE" sz="2900" dirty="0"/>
              <a:t>.</a:t>
            </a:r>
            <a:endParaRPr lang="ka-GE" sz="2900" dirty="0" smtClean="0"/>
          </a:p>
          <a:p>
            <a:r>
              <a:rPr lang="ka-GE" sz="2900" dirty="0" smtClean="0"/>
              <a:t> ჯიხვი  სიგრძით 165 სმ. მასა 80-100 კგ. მამრის რქები 1 მ.-ს აღწევს. </a:t>
            </a:r>
            <a:r>
              <a:rPr lang="ka-GE" sz="2900" dirty="0"/>
              <a:t>მდედრი მამრთან  შედარებით მცირე ზომისაა, რქებიც გაცილებით წვრილი და მოკლე აქვს, ვიდრე მამრს.</a:t>
            </a:r>
          </a:p>
          <a:p>
            <a:r>
              <a:rPr lang="ka-GE" sz="2900" dirty="0" smtClean="0"/>
              <a:t> შობს 1 ან 2 თიკანს, რომელსაც ფოთრი ჰქვია.</a:t>
            </a:r>
          </a:p>
          <a:p>
            <a:r>
              <a:rPr lang="ka-GE" sz="2900" dirty="0" smtClean="0"/>
              <a:t>     ჯიხვის  ძირითად საბინადრო გარემოს სუბალპური და ალპური მდელოები წარმოადგენს. ხშირად გვხვდება ტყის სარტყელში (განსაკუთრებით დიდი თოვლიანობის შემთხვევაში).  </a:t>
            </a:r>
          </a:p>
          <a:p>
            <a:r>
              <a:rPr lang="ka-GE" sz="2900" dirty="0" smtClean="0"/>
              <a:t>გლობალური წითელი ნუსხით მინიჭებული აქვს სტატუსი - საფრთხესთან მიახლოებული.</a:t>
            </a:r>
            <a:r>
              <a:rPr lang="en-US" sz="2900" dirty="0" smtClean="0"/>
              <a:t> </a:t>
            </a:r>
            <a:r>
              <a:rPr lang="ka-GE" sz="2900" dirty="0" smtClean="0"/>
              <a:t> </a:t>
            </a:r>
            <a:endParaRPr lang="en-US" sz="2900" dirty="0" smtClean="0"/>
          </a:p>
          <a:p>
            <a:endParaRPr lang="ka-GE" dirty="0"/>
          </a:p>
        </p:txBody>
      </p:sp>
      <p:pic>
        <p:nvPicPr>
          <p:cNvPr id="4098" name="Picture 2" descr="d:\Users\irina\Desktop\საქართველოს ჩლიქოსნები. რქები\199814907_323677859253834_275065053774721289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888" y="828466"/>
            <a:ext cx="5459796" cy="5696878"/>
          </a:xfrm>
          <a:prstGeom prst="rect">
            <a:avLst/>
          </a:prstGeom>
          <a:noFill/>
          <a:ln w="571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93581"/>
      </p:ext>
    </p:extLst>
  </p:cSld>
  <p:clrMapOvr>
    <a:masterClrMapping/>
  </p:clrMapOvr>
  <mc:AlternateContent xmlns:mc="http://schemas.openxmlformats.org/markup-compatibility/2006" xmlns:p14="http://schemas.microsoft.com/office/powerpoint/2010/main">
    <mc:Choice Requires="p14">
      <p:transition spd="slow" p14:dur="3000" advTm="14000"/>
    </mc:Choice>
    <mc:Fallback xmlns="">
      <p:transition spd="slow" advTm="14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საქართველოს ჩლიქოსნები (პრ. და ვიდეო)\ნუკრებიНовая папка (3)\ნიამორებ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90" y="1556792"/>
            <a:ext cx="8405090" cy="53372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188640"/>
            <a:ext cx="7920880" cy="11253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800" dirty="0" smtClean="0"/>
              <a:t>ნიამორები ფშავ-ხევსურეთის დაცული ტერიტორიიდან </a:t>
            </a:r>
            <a:endParaRPr lang="ru-RU" sz="2800" dirty="0"/>
          </a:p>
        </p:txBody>
      </p:sp>
    </p:spTree>
    <p:extLst>
      <p:ext uri="{BB962C8B-B14F-4D97-AF65-F5344CB8AC3E}">
        <p14:creationId xmlns:p14="http://schemas.microsoft.com/office/powerpoint/2010/main" val="324500946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16632"/>
            <a:ext cx="7352318" cy="644376"/>
          </a:xfrm>
          <a:ln>
            <a:solidFill>
              <a:schemeClr val="accent2"/>
            </a:solidFill>
          </a:ln>
        </p:spPr>
        <p:style>
          <a:lnRef idx="2">
            <a:schemeClr val="dk1"/>
          </a:lnRef>
          <a:fillRef idx="1">
            <a:schemeClr val="lt1"/>
          </a:fillRef>
          <a:effectRef idx="0">
            <a:schemeClr val="dk1"/>
          </a:effectRef>
          <a:fontRef idx="minor">
            <a:schemeClr val="dk1"/>
          </a:fontRef>
        </p:style>
        <p:txBody>
          <a:bodyPr>
            <a:noAutofit/>
          </a:bodyPr>
          <a:lstStyle/>
          <a:p>
            <a:r>
              <a:rPr lang="ka-GE" sz="2400" dirty="0" smtClean="0"/>
              <a:t>ახალგაზრდა ნიამორი თბილისის ზოოპარკში</a:t>
            </a:r>
            <a:endParaRPr lang="en-US" sz="2400" dirty="0"/>
          </a:p>
        </p:txBody>
      </p:sp>
      <p:pic>
        <p:nvPicPr>
          <p:cNvPr id="5122" name="Picture 2" descr="C:\Users\user\Desktop\საქართველოს ჩლიქოსნები (პრ. და ვიდეო)\ნუკრებიНовая папка (3)\ნიამორის შვილ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832705"/>
            <a:ext cx="8825798" cy="569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0264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5890666"/>
          </a:xfrm>
          <a:ln w="76200">
            <a:solidFill>
              <a:srgbClr val="FF0000"/>
            </a:solidFill>
          </a:ln>
        </p:spPr>
        <p:style>
          <a:lnRef idx="1">
            <a:schemeClr val="accent2"/>
          </a:lnRef>
          <a:fillRef idx="2">
            <a:schemeClr val="accent2"/>
          </a:fillRef>
          <a:effectRef idx="1">
            <a:schemeClr val="accent2"/>
          </a:effectRef>
          <a:fontRef idx="minor">
            <a:schemeClr val="dk1"/>
          </a:fontRef>
        </p:style>
        <p:txBody>
          <a:bodyPr>
            <a:normAutofit fontScale="90000"/>
          </a:bodyPr>
          <a:lstStyle/>
          <a:p>
            <a:r>
              <a:rPr lang="ka-GE" dirty="0" smtClean="0"/>
              <a:t>ზემოთ განხილულ სახეობებზე მოქმედი საფრთხეებია: უკანონო ნადირობა, ჰაბიტატების კარგვა </a:t>
            </a:r>
            <a:br>
              <a:rPr lang="ka-GE" dirty="0" smtClean="0"/>
            </a:br>
            <a:r>
              <a:rPr lang="ka-GE" dirty="0" smtClean="0"/>
              <a:t>და დეგრადაცია, რეკრეაცია/ტურიზმი (მათ შორის ალპინიზმი). </a:t>
            </a:r>
            <a:br>
              <a:rPr lang="ka-GE" dirty="0" smtClean="0"/>
            </a:br>
            <a:r>
              <a:rPr lang="ka-GE" dirty="0" smtClean="0"/>
              <a:t>ჩვენი ვალია ხელი შევუწყოთ ბუნების მშვენება ამ ცხოველების გამრავლებას.</a:t>
            </a:r>
            <a:endParaRPr lang="ru-RU" dirty="0"/>
          </a:p>
        </p:txBody>
      </p:sp>
    </p:spTree>
    <p:extLst>
      <p:ext uri="{BB962C8B-B14F-4D97-AF65-F5344CB8AC3E}">
        <p14:creationId xmlns:p14="http://schemas.microsoft.com/office/powerpoint/2010/main" val="1631456103"/>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755576" y="115888"/>
            <a:ext cx="7669287" cy="720725"/>
          </a:xfrm>
          <a:ln w="57150">
            <a:solidFill>
              <a:schemeClr val="accent1">
                <a:lumMod val="60000"/>
                <a:lumOff val="40000"/>
              </a:schemeClr>
            </a:solidFill>
          </a:ln>
        </p:spPr>
        <p:txBody>
          <a:bodyPr>
            <a:normAutofit/>
          </a:bodyPr>
          <a:lstStyle/>
          <a:p>
            <a:r>
              <a:rPr lang="ka-GE" sz="3200" dirty="0" smtClean="0"/>
              <a:t>აღმოსავლეთკავკასიური ჯიხვი</a:t>
            </a:r>
            <a:endParaRPr lang="ru-RU" sz="3200" dirty="0"/>
          </a:p>
        </p:txBody>
      </p:sp>
      <p:pic>
        <p:nvPicPr>
          <p:cNvPr id="2050" name="Picture 2" descr="d:\Users\irina\Desktop\საქართველოს ჩლიქოსნები. რქები\აღმოსავლეთკავკასიური ჯიხვი (2).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82007" y="1268760"/>
            <a:ext cx="8424863" cy="4738688"/>
          </a:xfrm>
          <a:prstGeom prst="rect">
            <a:avLst/>
          </a:prstGeom>
          <a:solidFill>
            <a:schemeClr val="bg2"/>
          </a:solidFill>
          <a:ln w="57150">
            <a:solidFill>
              <a:schemeClr val="bg2">
                <a:lumMod val="50000"/>
              </a:schemeClr>
            </a:solidFill>
          </a:ln>
          <a:extLst/>
        </p:spPr>
      </p:pic>
      <p:pic>
        <p:nvPicPr>
          <p:cNvPr id="2051" name="Picture 3" descr="d:\Users\irina\Desktop\საქართველოს ჩლიქოსნები. რქები\აღმოსავლეთკავკასიური ჯიხვის რქა.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338" y="4149080"/>
            <a:ext cx="3337687" cy="2276872"/>
          </a:xfrm>
          <a:prstGeom prst="rect">
            <a:avLst/>
          </a:prstGeom>
          <a:solidFill>
            <a:srgbClr val="FFC000"/>
          </a:solidFill>
          <a:ln w="57150">
            <a:solidFill>
              <a:schemeClr val="tx2">
                <a:lumMod val="60000"/>
                <a:lumOff val="40000"/>
              </a:schemeClr>
            </a:solidFill>
          </a:ln>
          <a:extLst/>
        </p:spPr>
      </p:pic>
      <p:sp>
        <p:nvSpPr>
          <p:cNvPr id="2" name="Прямоугольник 1"/>
          <p:cNvSpPr/>
          <p:nvPr/>
        </p:nvSpPr>
        <p:spPr>
          <a:xfrm>
            <a:off x="7452319" y="6429899"/>
            <a:ext cx="1484705" cy="338336"/>
          </a:xfrm>
          <a:prstGeom prst="rect">
            <a:avLst/>
          </a:prstGeom>
          <a:solidFill>
            <a:schemeClr val="bg1"/>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t>აჭმ 2608/411</a:t>
            </a:r>
            <a:endParaRPr lang="ru-RU" dirty="0"/>
          </a:p>
        </p:txBody>
      </p:sp>
    </p:spTree>
    <p:extLst>
      <p:ext uri="{BB962C8B-B14F-4D97-AF65-F5344CB8AC3E}">
        <p14:creationId xmlns:p14="http://schemas.microsoft.com/office/powerpoint/2010/main" val="1097692446"/>
      </p:ext>
    </p:extLst>
  </p:cSld>
  <p:clrMapOvr>
    <a:masterClrMapping/>
  </p:clrMapOvr>
  <mc:AlternateContent xmlns:mc="http://schemas.openxmlformats.org/markup-compatibility/2006" xmlns:p14="http://schemas.microsoft.com/office/powerpoint/2010/main">
    <mc:Choice Requires="p14">
      <p:transition spd="slow" p14:dur="3000" advTm="6000"/>
    </mc:Choice>
    <mc:Fallback xmlns="">
      <p:transition spd="slow" advTm="6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საქართველოს ჩლიქოსნები\საქართველოს ჩლიქოსნები. რქები\აღმოსავლეთკავკასიური ჯიხვი.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38" y="332656"/>
            <a:ext cx="5823095" cy="38811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05" y="470992"/>
            <a:ext cx="2853348" cy="213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9414" y="4263191"/>
            <a:ext cx="8989995" cy="2376264"/>
          </a:xfrm>
          <a:prstGeom prst="rect">
            <a:avLst/>
          </a:prstGeom>
          <a:ln w="57150"/>
        </p:spPr>
        <p:style>
          <a:lnRef idx="1">
            <a:schemeClr val="accent2"/>
          </a:lnRef>
          <a:fillRef idx="2">
            <a:schemeClr val="accent2"/>
          </a:fillRef>
          <a:effectRef idx="1">
            <a:schemeClr val="accent2"/>
          </a:effectRef>
          <a:fontRef idx="minor">
            <a:schemeClr val="dk1"/>
          </a:fontRef>
        </p:style>
        <p:txBody>
          <a:bodyPr rtlCol="0" anchor="ctr"/>
          <a:lstStyle/>
          <a:p>
            <a:pPr algn="ctr"/>
            <a:r>
              <a:rPr lang="ka-GE" sz="2400" dirty="0" smtClean="0">
                <a:solidFill>
                  <a:schemeClr val="tx1"/>
                </a:solidFill>
              </a:rPr>
              <a:t>აღმოსავლეთკავკასიური ჯიხვის რქები სპირალურია ნაჭდევების გარეშე.  ყოველ წელს  რქებზე თითო ზოლი ემატება. სწორედ ასე ხვდებიან თუ რამდენი წლისაა იგი</a:t>
            </a:r>
            <a:r>
              <a:rPr lang="ka-GE" dirty="0">
                <a:solidFill>
                  <a:schemeClr val="tx1"/>
                </a:solidFill>
              </a:rPr>
              <a:t>. </a:t>
            </a:r>
            <a:endParaRPr lang="ru-RU" dirty="0">
              <a:solidFill>
                <a:schemeClr val="tx1"/>
              </a:solidFill>
            </a:endParaRPr>
          </a:p>
        </p:txBody>
      </p:sp>
      <p:sp>
        <p:nvSpPr>
          <p:cNvPr id="4" name="Прямоугольник 3"/>
          <p:cNvSpPr/>
          <p:nvPr/>
        </p:nvSpPr>
        <p:spPr>
          <a:xfrm>
            <a:off x="154005" y="2708920"/>
            <a:ext cx="2853347"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000" dirty="0" smtClean="0">
                <a:solidFill>
                  <a:schemeClr val="tx1"/>
                </a:solidFill>
              </a:rPr>
              <a:t>ფოთრი</a:t>
            </a:r>
            <a:r>
              <a:rPr lang="ka-GE" sz="2000" dirty="0" smtClean="0"/>
              <a:t> </a:t>
            </a:r>
          </a:p>
          <a:p>
            <a:pPr algn="ctr"/>
            <a:r>
              <a:rPr lang="ka-GE" sz="2000" dirty="0" smtClean="0">
                <a:solidFill>
                  <a:schemeClr val="tx1"/>
                </a:solidFill>
              </a:rPr>
              <a:t>ჯიხვის</a:t>
            </a:r>
            <a:r>
              <a:rPr lang="ka-GE" sz="2000" dirty="0" smtClean="0"/>
              <a:t> </a:t>
            </a:r>
            <a:r>
              <a:rPr lang="ka-GE" sz="2000" dirty="0" smtClean="0">
                <a:solidFill>
                  <a:schemeClr val="tx1"/>
                </a:solidFill>
              </a:rPr>
              <a:t>შვილი</a:t>
            </a:r>
            <a:endParaRPr lang="ru-RU" sz="2000" dirty="0">
              <a:solidFill>
                <a:schemeClr val="tx1"/>
              </a:solidFill>
            </a:endParaRPr>
          </a:p>
        </p:txBody>
      </p:sp>
    </p:spTree>
    <p:extLst>
      <p:ext uri="{BB962C8B-B14F-4D97-AF65-F5344CB8AC3E}">
        <p14:creationId xmlns:p14="http://schemas.microsoft.com/office/powerpoint/2010/main" val="371344265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საქართველოს ჩლიქოსნები (პრ. და ვიდეო)\ნუკრებიНовая папка (3)\awivi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0" y="1052735"/>
            <a:ext cx="9058277" cy="542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255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595" y="116632"/>
            <a:ext cx="6401190" cy="7977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800" dirty="0" smtClean="0"/>
              <a:t>ჯიხვები ლაგოდეხის ნაკრძალში</a:t>
            </a:r>
            <a:endParaRPr lang="en-US" sz="2800" dirty="0"/>
          </a:p>
        </p:txBody>
      </p:sp>
      <p:pic>
        <p:nvPicPr>
          <p:cNvPr id="1026" name="Picture 2" descr="d:\Users\irina\Desktop\საქართველოს ჩლიქოსნები (პრ. და ვიდეო)\125404757_1363552143998503_472683151187229725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8107437" cy="539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746432"/>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5536" y="102916"/>
            <a:ext cx="3455988" cy="877887"/>
          </a:xfrm>
          <a:ln w="57150">
            <a:solidFill>
              <a:schemeClr val="accent2">
                <a:lumMod val="75000"/>
              </a:schemeClr>
            </a:solidFill>
          </a:ln>
        </p:spPr>
        <p:txBody>
          <a:bodyPr>
            <a:normAutofit/>
          </a:bodyPr>
          <a:lstStyle/>
          <a:p>
            <a:r>
              <a:rPr lang="ka-GE" sz="2400" dirty="0" smtClean="0"/>
              <a:t>ჯიხვისა და შურთხის მეგობრობა</a:t>
            </a:r>
            <a:endParaRPr lang="en-US" sz="2400" dirty="0"/>
          </a:p>
        </p:txBody>
      </p:sp>
      <p:sp>
        <p:nvSpPr>
          <p:cNvPr id="5" name="Text Placeholder 4"/>
          <p:cNvSpPr>
            <a:spLocks noGrp="1"/>
          </p:cNvSpPr>
          <p:nvPr>
            <p:ph type="body" sz="half" idx="4294967295"/>
          </p:nvPr>
        </p:nvSpPr>
        <p:spPr>
          <a:xfrm>
            <a:off x="107504" y="1268760"/>
            <a:ext cx="4032448" cy="5454352"/>
          </a:xfrm>
          <a:ln w="57150">
            <a:solidFill>
              <a:schemeClr val="accent2">
                <a:lumMod val="50000"/>
              </a:schemeClr>
            </a:solidFill>
          </a:ln>
        </p:spPr>
        <p:txBody>
          <a:bodyPr>
            <a:noAutofit/>
          </a:bodyPr>
          <a:lstStyle/>
          <a:p>
            <a:pPr marL="0" indent="0">
              <a:buNone/>
            </a:pPr>
            <a:r>
              <a:rPr lang="ka-GE" sz="1600" dirty="0"/>
              <a:t> </a:t>
            </a:r>
            <a:r>
              <a:rPr lang="ka-GE" sz="1600" dirty="0" smtClean="0"/>
              <a:t>          </a:t>
            </a:r>
          </a:p>
          <a:p>
            <a:pPr marL="0" indent="0">
              <a:buNone/>
            </a:pPr>
            <a:r>
              <a:rPr lang="ka-GE" sz="1800" dirty="0"/>
              <a:t> </a:t>
            </a:r>
            <a:r>
              <a:rPr lang="ka-GE" sz="1800" dirty="0" smtClean="0"/>
              <a:t>      შურთხი (ანუ მთის ინდაური) </a:t>
            </a:r>
            <a:r>
              <a:rPr lang="ka-GE" sz="1800" dirty="0"/>
              <a:t>ეკუთვნის ქათმისნაირთა </a:t>
            </a:r>
            <a:r>
              <a:rPr lang="ka-GE" sz="1800" dirty="0" smtClean="0"/>
              <a:t>ოჯახს.   </a:t>
            </a:r>
          </a:p>
          <a:p>
            <a:pPr marL="0" indent="0">
              <a:buNone/>
            </a:pPr>
            <a:r>
              <a:rPr lang="ka-GE" sz="1800" dirty="0"/>
              <a:t> </a:t>
            </a:r>
            <a:r>
              <a:rPr lang="ka-GE" sz="1800" dirty="0" smtClean="0"/>
              <a:t>          </a:t>
            </a:r>
            <a:r>
              <a:rPr lang="ka-GE" sz="1800" dirty="0"/>
              <a:t>შურთხი ბინადრობს, კავკასიონის ქედის გასწვრივ, </a:t>
            </a:r>
            <a:r>
              <a:rPr lang="ka-GE" sz="1800" dirty="0" smtClean="0"/>
              <a:t>ზღ. დ. 3 000-4 500 </a:t>
            </a:r>
            <a:r>
              <a:rPr lang="ka-GE" sz="1800" dirty="0"/>
              <a:t>მეტრის სიმაღლეზე  </a:t>
            </a:r>
            <a:r>
              <a:rPr lang="ka-GE" sz="1800" dirty="0" smtClean="0"/>
              <a:t>- მეტწილად </a:t>
            </a:r>
            <a:r>
              <a:rPr lang="ka-GE" sz="1800" dirty="0"/>
              <a:t>თოვლის საზღვართან ახლოს. მას ჯიხვების დარაჯს უწოდებენ, ვინაიდან ხშირად თან სდევს ჯიხვების ფარას ზამთარში, და რაიმე საშიშროების დროს თავისებური სტვენით განგაშს ტეხს, რითაც აფრთხილებს როგორც შურთხებს, ისე იქ მყოფ ჯიხვებსაც. კენკავს ჯიხვებისგან ამოქექილ ხავსსა და მათ ნაკელს.</a:t>
            </a:r>
          </a:p>
          <a:p>
            <a:pPr marL="0" indent="0">
              <a:buNone/>
            </a:pPr>
            <a:r>
              <a:rPr lang="ka-GE" sz="1800" dirty="0" smtClean="0"/>
              <a:t>       შურთხის </a:t>
            </a:r>
            <a:r>
              <a:rPr lang="ka-GE" sz="1800" dirty="0"/>
              <a:t>საბუდარი ადგილი მიუდგომელი, კლდოვანი </a:t>
            </a:r>
            <a:r>
              <a:rPr lang="ka-GE" sz="1800" dirty="0" smtClean="0"/>
              <a:t>მთებია</a:t>
            </a:r>
            <a:r>
              <a:rPr lang="ka-GE" sz="1800" dirty="0"/>
              <a:t>.</a:t>
            </a:r>
            <a:endParaRPr lang="en-US" sz="1800" dirty="0"/>
          </a:p>
        </p:txBody>
      </p:sp>
      <p:pic>
        <p:nvPicPr>
          <p:cNvPr id="13314" name="Picture 2" descr="C:\Users\user\Desktop\საქართველოს ჩლიქოსნები (პრ. და ვიდეო)\ნუკრებიНовая папка (3)\შურთხებ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857" y="3501008"/>
            <a:ext cx="442174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BTukDtgDYgWtXb93lxVRfC3odaunF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456" y="102916"/>
            <a:ext cx="4896544" cy="3260282"/>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0121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1307</TotalTime>
  <Words>964</Words>
  <Application>Microsoft Office PowerPoint</Application>
  <PresentationFormat>Экран (4:3)</PresentationFormat>
  <Paragraphs>100</Paragraphs>
  <Slides>42</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საქართველოს ჩლიქოსნები და მუზეუმში დაცული  რქების კოლექცია   </vt:lpstr>
      <vt:lpstr>Презентация PowerPoint</vt:lpstr>
      <vt:lpstr>ჩლიქოსანთა რქები (ხარიტონ ახვლედიანის სახელობის მუზეუმის კოლექცია)</vt:lpstr>
      <vt:lpstr>აღმოსავლეთკავკასიური ჯიხვი - Capra culindricornis</vt:lpstr>
      <vt:lpstr>აღმოსავლეთკავკასიური ჯიხვი</vt:lpstr>
      <vt:lpstr>Презентация PowerPoint</vt:lpstr>
      <vt:lpstr>Презентация PowerPoint</vt:lpstr>
      <vt:lpstr>Презентация PowerPoint</vt:lpstr>
      <vt:lpstr>ჯიხვისა და შურთხის მეგობრობა</vt:lpstr>
      <vt:lpstr>დასავლეთკავკასიური ჯიხვი -  Capra caucasica</vt:lpstr>
      <vt:lpstr>დასავლეთკავკასიური ჯიხვი</vt:lpstr>
      <vt:lpstr>Презентация PowerPoint</vt:lpstr>
      <vt:lpstr>Презентация PowerPoint</vt:lpstr>
      <vt:lpstr>Презентация PowerPoint</vt:lpstr>
      <vt:lpstr>Презентация PowerPoint</vt:lpstr>
      <vt:lpstr>კეთილშობილი  ირემი Cervus elaphus</vt:lpstr>
      <vt:lpstr>კეთილშობილი ირემი</vt:lpstr>
      <vt:lpstr>ხარირემი</vt:lpstr>
      <vt:lpstr>ირემი თავის ბიჟინთან</vt:lpstr>
      <vt:lpstr>Презентация PowerPoint</vt:lpstr>
      <vt:lpstr>Презентация PowerPoint</vt:lpstr>
      <vt:lpstr>ქურციკი. (ჯეირანი) Gazella subgutturosa</vt:lpstr>
      <vt:lpstr>ქურციკი (ჯეირანი)</vt:lpstr>
      <vt:lpstr>Презентация PowerPoint</vt:lpstr>
      <vt:lpstr>ქურციკის  შვილი - ლაკლაკი</vt:lpstr>
      <vt:lpstr>შველი Capreolus  capreolus </vt:lpstr>
      <vt:lpstr>ევროპული  შველი</vt:lpstr>
      <vt:lpstr>Презентация PowerPoint</vt:lpstr>
      <vt:lpstr>Презентация PowerPoint</vt:lpstr>
      <vt:lpstr>Презентация PowerPoint</vt:lpstr>
      <vt:lpstr>Презентация PowerPoint</vt:lpstr>
      <vt:lpstr>არჩვი  (ფსიტი)  Rupiacapra rupicapra</vt:lpstr>
      <vt:lpstr>არჩვი</vt:lpstr>
      <vt:lpstr>Презентация PowerPoint</vt:lpstr>
      <vt:lpstr>Презентация PowerPoint</vt:lpstr>
      <vt:lpstr>ნიამორი Capra aegagrus</vt:lpstr>
      <vt:lpstr>    ნიამორი</vt:lpstr>
      <vt:lpstr>Презентация PowerPoint</vt:lpstr>
      <vt:lpstr>Презентация PowerPoint</vt:lpstr>
      <vt:lpstr>Презентация PowerPoint</vt:lpstr>
      <vt:lpstr>ახალგაზრდა ნიამორი თბილისის ზოოპარკში</vt:lpstr>
      <vt:lpstr>ზემოთ განხილულ სახეობებზე მოქმედი საფრთხეებია: უკანონო ნადირობა, ჰაბიტატების კარგვა  და დეგრადაცია, რეკრეაცია/ტურიზმი (მათ შორის ალპინიზმი).  ჩვენი ვალია ხელი შევუწყოთ ბუნების მშვენება ამ ცხოველების გამრავლებას.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საქართველოს ჩლიქოსნები და   მუზეუმში დაცული რქები</dc:title>
  <dc:creator>irina</dc:creator>
  <cp:lastModifiedBy>irina</cp:lastModifiedBy>
  <cp:revision>164</cp:revision>
  <dcterms:created xsi:type="dcterms:W3CDTF">2022-01-17T11:19:41Z</dcterms:created>
  <dcterms:modified xsi:type="dcterms:W3CDTF">2023-03-09T13:26:39Z</dcterms:modified>
</cp:coreProperties>
</file>