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9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2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7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5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2E15F6-B1A1-401B-8734-7BEC728C189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C9B95D-719D-41D1-9E12-60D91E7A511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68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300" y="1219199"/>
            <a:ext cx="9144000" cy="2217739"/>
          </a:xfrm>
        </p:spPr>
        <p:txBody>
          <a:bodyPr>
            <a:normAutofit/>
          </a:bodyPr>
          <a:lstStyle/>
          <a:p>
            <a:pPr algn="ctr"/>
            <a:r>
              <a:rPr lang="ka-GE" sz="4400" dirty="0" smtClean="0"/>
              <a:t>პირველი სამი </a:t>
            </a:r>
            <a:r>
              <a:rPr lang="ka-GE" sz="4400" dirty="0"/>
              <a:t>ქალი </a:t>
            </a:r>
            <a:r>
              <a:rPr lang="ka-GE" sz="4400" dirty="0" smtClean="0"/>
              <a:t>ხელოვნებაში</a:t>
            </a:r>
            <a:br>
              <a:rPr lang="ka-GE" sz="4400" dirty="0" smtClean="0"/>
            </a:br>
            <a:r>
              <a:rPr lang="ka-GE" sz="4400" dirty="0" smtClean="0"/>
              <a:t>(ფერმწერი, კერამიკოსი, მოქანდაკე)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ru-RU" sz="4400" dirty="0" smtClean="0"/>
              <a:t>XX</a:t>
            </a:r>
            <a:r>
              <a:rPr lang="ka-GE" sz="4400" dirty="0" smtClean="0"/>
              <a:t> საუკუნის დასაწყისი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4900" y="44529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ka-GE" dirty="0" smtClean="0"/>
              <a:t>ინგა </a:t>
            </a:r>
            <a:r>
              <a:rPr lang="ka-GE" dirty="0"/>
              <a:t>დიასამიძე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4800" y="4381500"/>
            <a:ext cx="4500880" cy="1487594"/>
          </a:xfrm>
        </p:spPr>
        <p:txBody>
          <a:bodyPr>
            <a:normAutofit fontScale="92500"/>
          </a:bodyPr>
          <a:lstStyle/>
          <a:p>
            <a:r>
              <a:rPr lang="ka-GE" dirty="0" smtClean="0"/>
              <a:t>ფოტოზე:  </a:t>
            </a:r>
          </a:p>
          <a:p>
            <a:pPr algn="just"/>
            <a:r>
              <a:rPr lang="ka-GE" dirty="0" smtClean="0"/>
              <a:t>ფეხზე </a:t>
            </a:r>
            <a:r>
              <a:rPr lang="ka-GE" dirty="0"/>
              <a:t>დგას მუთებერი, ზის </a:t>
            </a:r>
            <a:r>
              <a:rPr lang="ka-GE" dirty="0" smtClean="0"/>
              <a:t>მუთებერის მამა შაქრო</a:t>
            </a:r>
            <a:r>
              <a:rPr lang="ka-GE" dirty="0"/>
              <a:t>, კალთაში </a:t>
            </a:r>
            <a:r>
              <a:rPr lang="ka-GE" dirty="0" smtClean="0"/>
              <a:t>ჰყავს </a:t>
            </a:r>
            <a:r>
              <a:rPr lang="ka-GE" dirty="0"/>
              <a:t>ძმა რემზი და ფეხზე </a:t>
            </a:r>
            <a:r>
              <a:rPr lang="ka-GE" dirty="0" smtClean="0"/>
              <a:t>დგას და სემაეთი.</a:t>
            </a:r>
            <a:endParaRPr lang="en-US" dirty="0"/>
          </a:p>
        </p:txBody>
      </p:sp>
      <p:pic>
        <p:nvPicPr>
          <p:cNvPr id="4" name="Рисунок 3" descr="E:\მუზეუმისათვის\პროექტები და რეცენზიები მუზეუმისათვის\მუთებერის რუქა\მუთებერი\50491058_369768306907274_8547826127039627264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4000"/>
            <a:ext cx="4787900" cy="5778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6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მუთებარ ვარშანიძის მამა </a:t>
            </a: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>შაქრო </a:t>
            </a:r>
            <a:r>
              <a:rPr lang="ka-GE" dirty="0"/>
              <a:t>ვარშანიძე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sz="2400" dirty="0" smtClean="0"/>
              <a:t>        მუთებარ </a:t>
            </a:r>
            <a:r>
              <a:rPr lang="ka-GE" sz="2400" dirty="0"/>
              <a:t>ვარშანიძის მამა შაქრო </a:t>
            </a:r>
            <a:r>
              <a:rPr lang="ka-GE" sz="2400" dirty="0" smtClean="0"/>
              <a:t>ვარშანიძე იყო ნიკოლოზ ლორთქიფანიძის ახლო მეგობარი. რუქის </a:t>
            </a:r>
            <a:r>
              <a:rPr lang="ka-GE" sz="2400" dirty="0"/>
              <a:t>“აჭარის გეოგრაფიული </a:t>
            </a:r>
            <a:r>
              <a:rPr lang="ka-GE" sz="2400" dirty="0" smtClean="0"/>
              <a:t>ნარკვევებისათვის“ გასაფორმებლად მიუმართავს </a:t>
            </a:r>
            <a:r>
              <a:rPr lang="ka-GE" sz="2400" dirty="0"/>
              <a:t>ბატონი შაქროსათვის, რომ დაერთო ნება  მის </a:t>
            </a:r>
            <a:r>
              <a:rPr lang="ka-GE" sz="2400" dirty="0" smtClean="0"/>
              <a:t>ქალიშვილს </a:t>
            </a:r>
            <a:r>
              <a:rPr lang="ka-GE" sz="2400" dirty="0"/>
              <a:t>მუთებერს მოეხატა ეს </a:t>
            </a:r>
            <a:r>
              <a:rPr lang="ka-GE" sz="2400" dirty="0" smtClean="0"/>
              <a:t>რუქა. ასე შეიქმნა რუქა (1932 წ), </a:t>
            </a:r>
            <a:r>
              <a:rPr lang="ka-GE" sz="2400" dirty="0"/>
              <a:t>რომელიც სულ 2000 ცალი </a:t>
            </a:r>
            <a:r>
              <a:rPr lang="ka-GE" sz="2400" dirty="0" smtClean="0"/>
              <a:t>დაბეჭდილა.</a:t>
            </a:r>
          </a:p>
          <a:p>
            <a:pPr algn="just"/>
            <a:r>
              <a:rPr lang="ka-GE" sz="2400" dirty="0" smtClean="0"/>
              <a:t>  სამწუხაროდ,  </a:t>
            </a:r>
            <a:r>
              <a:rPr lang="ka-GE" sz="2400" dirty="0"/>
              <a:t>ტოტალურმა რეჟიმმა იმსხვერპლა და </a:t>
            </a:r>
            <a:r>
              <a:rPr lang="ka-GE" sz="2400" dirty="0" smtClean="0"/>
              <a:t>გაანადგურა. </a:t>
            </a:r>
            <a:r>
              <a:rPr lang="ka-GE" sz="2400" dirty="0"/>
              <a:t>გადარჩა სულ ორი </a:t>
            </a:r>
            <a:r>
              <a:rPr lang="ka-GE" sz="2400" dirty="0" smtClean="0"/>
              <a:t>ეგზემპლიარი. </a:t>
            </a:r>
            <a:r>
              <a:rPr lang="ka-GE" sz="2400" dirty="0"/>
              <a:t>ერთი საქართველოს არქეოლოგიურ ცენტრში ინახება, რომელიც მისი მეგობრისათვის ივანე ჯავახიშვილისათვის უჩუქებია ბატონ </a:t>
            </a:r>
            <a:r>
              <a:rPr lang="ka-GE" sz="2400" dirty="0" smtClean="0"/>
              <a:t>ნიკოლოზს. მეორე </a:t>
            </a:r>
            <a:r>
              <a:rPr lang="ka-GE" sz="2400" dirty="0"/>
              <a:t>ინახება ხარიტონ ახვლედიანის სახობის მუზეუმის ფონდსაცავში.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მუთებ</a:t>
            </a:r>
            <a:r>
              <a:rPr lang="ka-GE" dirty="0"/>
              <a:t>ე</a:t>
            </a:r>
            <a:r>
              <a:rPr lang="ka-GE" dirty="0" smtClean="0"/>
              <a:t>რ </a:t>
            </a:r>
            <a:r>
              <a:rPr lang="ka-GE" dirty="0"/>
              <a:t>ვარშანიძის მამა </a:t>
            </a:r>
            <a:br>
              <a:rPr lang="ka-GE" dirty="0"/>
            </a:br>
            <a:r>
              <a:rPr lang="ka-GE" dirty="0"/>
              <a:t>შაქრო ვარშანიძე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sz="2400" dirty="0" smtClean="0"/>
              <a:t>   ბატონი შაქრო 1923 </a:t>
            </a:r>
            <a:r>
              <a:rPr lang="ka-GE" sz="2400" dirty="0"/>
              <a:t>წლიდან იყო აჭარისტანის პედაგოგიური ინსტიტუტის დამაარსებელი და დირექტორი, რომელიც ქალთა გიმნაზიის შენობაში (ეხლანდელი </a:t>
            </a:r>
            <a:r>
              <a:rPr lang="ka-GE" sz="2400" dirty="0" smtClean="0"/>
              <a:t>მე-2 </a:t>
            </a:r>
            <a:r>
              <a:rPr lang="ka-GE" sz="2400" dirty="0"/>
              <a:t>საჯარო სკოლა</a:t>
            </a:r>
            <a:r>
              <a:rPr lang="ka-GE" sz="2400" dirty="0" smtClean="0"/>
              <a:t>) გაიხსნა. ამ </a:t>
            </a:r>
            <a:r>
              <a:rPr lang="ka-GE" sz="2400" dirty="0"/>
              <a:t>ინსტიტუტში </a:t>
            </a:r>
            <a:r>
              <a:rPr lang="ka-GE" sz="2400" dirty="0" smtClean="0"/>
              <a:t>პირველად </a:t>
            </a:r>
            <a:r>
              <a:rPr lang="ka-GE" sz="2400" dirty="0"/>
              <a:t>თავისი ქალიშვილები მუთებერი და სემაეთი მიუყვანია, შემდეგ მეუღლის დისშვილები, რამაც საზოგადოებაში მითქმა-მოთქმაც კი გამოიწვია</a:t>
            </a:r>
            <a:r>
              <a:rPr lang="ka-GE" sz="2400" dirty="0" smtClean="0"/>
              <a:t>.</a:t>
            </a:r>
          </a:p>
          <a:p>
            <a:pPr algn="just"/>
            <a:r>
              <a:rPr lang="ka-GE" sz="2400" dirty="0"/>
              <a:t> </a:t>
            </a:r>
            <a:r>
              <a:rPr lang="ka-GE" sz="2400" dirty="0" smtClean="0"/>
              <a:t>   </a:t>
            </a:r>
            <a:r>
              <a:rPr lang="ka-GE" sz="2400" dirty="0"/>
              <a:t>მისმა გადამწყვეტმა ნაბიჯმა ძალზედ დიდი გავლენა მოახდინა აჭარის მოსახლეობაზე. </a:t>
            </a:r>
            <a:r>
              <a:rPr lang="ka-GE" sz="2400" dirty="0" smtClean="0"/>
              <a:t>მაგრამ </a:t>
            </a:r>
            <a:r>
              <a:rPr lang="ka-GE" sz="2400" dirty="0"/>
              <a:t>როდესაც </a:t>
            </a:r>
            <a:r>
              <a:rPr lang="ka-GE" sz="2400" dirty="0" smtClean="0"/>
              <a:t>დაინახეს, </a:t>
            </a:r>
            <a:r>
              <a:rPr lang="ka-GE" sz="2400" dirty="0"/>
              <a:t>რომ ეს დიდი და ნაყოფიერი საქმე იყო, იმავე წელს რამოდენიმე გოგონა მივიდა ინსტიტუტში, ხოლო ერთი წლის </a:t>
            </a:r>
            <a:r>
              <a:rPr lang="ka-GE" sz="2400" dirty="0" smtClean="0"/>
              <a:t>შემდეგ მათმა რაოდენობამ </a:t>
            </a:r>
            <a:r>
              <a:rPr lang="ka-GE" sz="2400" dirty="0"/>
              <a:t>ორ ათეულს გადააჭარბა.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419100"/>
            <a:ext cx="10782300" cy="5449994"/>
          </a:xfrm>
        </p:spPr>
        <p:txBody>
          <a:bodyPr>
            <a:normAutofit/>
          </a:bodyPr>
          <a:lstStyle/>
          <a:p>
            <a:pPr algn="just"/>
            <a:r>
              <a:rPr lang="ka-GE" sz="2400" dirty="0" smtClean="0"/>
              <a:t>    წლების </a:t>
            </a:r>
            <a:r>
              <a:rPr lang="ka-GE" sz="2400" dirty="0"/>
              <a:t>შემდეგ ქალბატონი მუთებერი აჭარისტანის პედაგოგიური ინსტიტუტის მსმენელებს მხატვრობას ასწავლიდა. ხელოვანის </a:t>
            </a:r>
            <a:r>
              <a:rPr lang="ka-GE" sz="2400" dirty="0" smtClean="0"/>
              <a:t>მამამ,  </a:t>
            </a:r>
            <a:r>
              <a:rPr lang="ka-GE" sz="2400" dirty="0"/>
              <a:t>განათლებულმა და სასკოლო ცხოვრების ერთ-ერთმა ჭეშმარიტმა </a:t>
            </a:r>
            <a:r>
              <a:rPr lang="ka-GE" sz="2400" dirty="0" smtClean="0"/>
              <a:t>ორგანიზატორმა,  </a:t>
            </a:r>
            <a:r>
              <a:rPr lang="ka-GE" sz="2400" dirty="0"/>
              <a:t>თავის ორ </a:t>
            </a:r>
            <a:r>
              <a:rPr lang="ka-GE" sz="2400" dirty="0" smtClean="0"/>
              <a:t>ქალიშვილს მუთებერსა </a:t>
            </a:r>
            <a:r>
              <a:rPr lang="ka-GE" sz="2400" dirty="0"/>
              <a:t>და სემაეთს უმაღლესი განათლება მოსკოვში მიაღებინა, ისეთ </a:t>
            </a:r>
            <a:r>
              <a:rPr lang="ka-GE" sz="2400" dirty="0" smtClean="0"/>
              <a:t>დროს, </a:t>
            </a:r>
            <a:r>
              <a:rPr lang="ka-GE" sz="2400" dirty="0"/>
              <a:t>როდესაც ქალთა ცხოვრებაში გამოსვლას </a:t>
            </a:r>
            <a:r>
              <a:rPr lang="ka-GE" sz="2400" dirty="0" smtClean="0"/>
              <a:t>ჯერ </a:t>
            </a:r>
            <a:r>
              <a:rPr lang="ka-GE" sz="2400" dirty="0"/>
              <a:t>კიდევ </a:t>
            </a:r>
            <a:r>
              <a:rPr lang="ka-GE" sz="2400" dirty="0" smtClean="0"/>
              <a:t>მოწინააღმდეგეები ჰყავდა.</a:t>
            </a:r>
            <a:endParaRPr lang="en-US" sz="2400" dirty="0"/>
          </a:p>
          <a:p>
            <a:pPr algn="just"/>
            <a:r>
              <a:rPr lang="ka-GE" sz="2400" dirty="0" smtClean="0"/>
              <a:t>     ხელოვანს ჰყავდა </a:t>
            </a:r>
            <a:r>
              <a:rPr lang="ka-GE" sz="2400" dirty="0"/>
              <a:t>ორი </a:t>
            </a:r>
            <a:r>
              <a:rPr lang="ka-GE" sz="2400" dirty="0" smtClean="0"/>
              <a:t>ძმა - ზექი </a:t>
            </a:r>
            <a:r>
              <a:rPr lang="ka-GE" sz="2400" dirty="0"/>
              <a:t>და რემზი </a:t>
            </a:r>
            <a:r>
              <a:rPr lang="ka-GE" sz="2400" dirty="0" smtClean="0"/>
              <a:t>ვარშანიძეები, </a:t>
            </a:r>
            <a:r>
              <a:rPr lang="ka-GE" sz="2400" dirty="0"/>
              <a:t>რომლებიც ომში </a:t>
            </a:r>
            <a:r>
              <a:rPr lang="ka-GE" sz="2400" dirty="0" smtClean="0"/>
              <a:t>დაიღუპნენ.</a:t>
            </a:r>
          </a:p>
          <a:p>
            <a:pPr algn="just"/>
            <a:r>
              <a:rPr lang="ka-GE" sz="2400" dirty="0" smtClean="0"/>
              <a:t> </a:t>
            </a:r>
            <a:r>
              <a:rPr lang="ka-GE" sz="2400" dirty="0"/>
              <a:t>ქალბატონმა მუთებერმა და ცნობილმა ინჟინერმა მიხეილ (მემედ) </a:t>
            </a:r>
            <a:r>
              <a:rPr lang="ka-GE" sz="2400" dirty="0" smtClean="0"/>
              <a:t>ლორთქიფანიძემ (</a:t>
            </a:r>
            <a:r>
              <a:rPr lang="ka-GE" sz="2400" dirty="0"/>
              <a:t>1907-1973) მოსკოვში გაიცნეს ერთმანეთი და </a:t>
            </a:r>
            <a:r>
              <a:rPr lang="ka-GE" sz="2400" dirty="0" smtClean="0"/>
              <a:t>დაქორწინდნენ. </a:t>
            </a:r>
            <a:r>
              <a:rPr lang="ka-GE" sz="2400" dirty="0"/>
              <a:t>მათ შეეძინათ </a:t>
            </a:r>
            <a:r>
              <a:rPr lang="ka-GE" sz="2400" dirty="0" smtClean="0"/>
              <a:t>ვაჟი - ვიქტორი (ბიჭიკო</a:t>
            </a:r>
            <a:r>
              <a:rPr lang="ka-GE" sz="2400" dirty="0"/>
              <a:t>) (1933-2015</a:t>
            </a:r>
            <a:r>
              <a:rPr lang="ka-GE" sz="2400" dirty="0" smtClean="0"/>
              <a:t>), რომელიც </a:t>
            </a:r>
            <a:r>
              <a:rPr lang="ka-GE" sz="2400" dirty="0"/>
              <a:t>ასევე იყო ცნობილი </a:t>
            </a:r>
            <a:r>
              <a:rPr lang="ka-GE" sz="2400" dirty="0" smtClean="0"/>
              <a:t>მოღვაწე. </a:t>
            </a:r>
            <a:r>
              <a:rPr lang="ka-GE" sz="2400" dirty="0"/>
              <a:t>სიცოცხლის ბოლო წლებში იგი იყო საქართველოს საბაჟო სამსახურის უფროსი. მას ჰყავს შვილები თარაშ და ხათუნა ვარშანიძეები.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5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sz="2400" dirty="0"/>
              <a:t>ხელოვანი სულ </a:t>
            </a:r>
            <a:r>
              <a:rPr lang="ka-GE" sz="2400" dirty="0" smtClean="0"/>
              <a:t>ახალგაზრდა, 30 წლის </a:t>
            </a:r>
            <a:r>
              <a:rPr lang="ka-GE" sz="2400" dirty="0"/>
              <a:t>ასაკში გარდაიცვალა (1909-1939). თავისი ბოლო </a:t>
            </a:r>
            <a:r>
              <a:rPr lang="ka-GE" sz="2400" dirty="0" smtClean="0"/>
              <a:t>დღეები </a:t>
            </a:r>
            <a:r>
              <a:rPr lang="ka-GE" sz="2400" dirty="0"/>
              <a:t>მისივე სოფელში, ქედაში </a:t>
            </a:r>
            <a:r>
              <a:rPr lang="ka-GE" sz="2400" dirty="0" smtClean="0"/>
              <a:t>გაატარა. </a:t>
            </a:r>
            <a:r>
              <a:rPr lang="ka-GE" sz="2400" dirty="0"/>
              <a:t>იქ შეუწუხებია აპენდინციტს, სოფლიდან ჩამოყვანა დაუგვიანდათ  და გზაში გარდაიცვალა.</a:t>
            </a:r>
            <a:endParaRPr lang="en-US" sz="2400" dirty="0"/>
          </a:p>
          <a:p>
            <a:r>
              <a:rPr lang="ka-GE" sz="2400" dirty="0"/>
              <a:t> 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ოლღა ჩაჩუა-სელეზნიოვა (კერამიკოსი)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7400" y="1845734"/>
            <a:ext cx="2748280" cy="4023360"/>
          </a:xfrm>
        </p:spPr>
        <p:txBody>
          <a:bodyPr/>
          <a:lstStyle/>
          <a:p>
            <a:r>
              <a:rPr lang="ka-GE" dirty="0"/>
              <a:t>ცოტა მოგვიანებით ბათუმში ჩამოდის კერამიკოსი ქალბატონი ოლღა </a:t>
            </a:r>
            <a:r>
              <a:rPr lang="ka-GE" dirty="0" smtClean="0"/>
              <a:t>ჩაჩუა-სელეზნიოვა.</a:t>
            </a:r>
          </a:p>
          <a:p>
            <a:endParaRPr lang="ka-GE" dirty="0"/>
          </a:p>
          <a:p>
            <a:r>
              <a:rPr lang="ka-GE" dirty="0" smtClean="0"/>
              <a:t>„ცოლის პორტრეტი“ ვლადიმერ სელეზნიოვი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 descr="C:\Users\UserPC\AppData\Local\Microsoft\Windows\INetCache\Content.Word\13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45734"/>
            <a:ext cx="4889500" cy="4262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ოლღა ჩაჩუა-სელეზნიოვა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de-AT" sz="2400" dirty="0" smtClean="0">
                <a:latin typeface="Sylfaen" panose="010A0502050306030303" pitchFamily="18" charset="0"/>
              </a:rPr>
              <a:t>   </a:t>
            </a:r>
            <a:r>
              <a:rPr lang="de-AT" sz="2400" dirty="0" err="1" smtClean="0">
                <a:latin typeface="Sylfaen" panose="010A0502050306030303" pitchFamily="18" charset="0"/>
              </a:rPr>
              <a:t>ოლღა</a:t>
            </a:r>
            <a:r>
              <a:rPr lang="de-AT" sz="2400" dirty="0" smtClean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ჩაჩუა-სელეზნიოვა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დაიბადა</a:t>
            </a:r>
            <a:r>
              <a:rPr lang="de-AT" sz="2400" dirty="0">
                <a:latin typeface="Sylfaen" panose="010A0502050306030303" pitchFamily="18" charset="0"/>
              </a:rPr>
              <a:t> 1902 </a:t>
            </a:r>
            <a:r>
              <a:rPr lang="de-AT" sz="2400" dirty="0" err="1">
                <a:latin typeface="Sylfaen" panose="010A0502050306030303" pitchFamily="18" charset="0"/>
              </a:rPr>
              <a:t>წლის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smtClean="0">
                <a:latin typeface="Sylfaen" panose="010A0502050306030303" pitchFamily="18" charset="0"/>
              </a:rPr>
              <a:t>25იანვარს </a:t>
            </a:r>
            <a:r>
              <a:rPr lang="de-AT" sz="2400" dirty="0" err="1">
                <a:latin typeface="Sylfaen" panose="010A0502050306030303" pitchFamily="18" charset="0"/>
              </a:rPr>
              <a:t>ქ.ბათუმში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რკინიგზის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მუშის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 smtClean="0">
                <a:latin typeface="Sylfaen" panose="010A0502050306030303" pitchFamily="18" charset="0"/>
              </a:rPr>
              <a:t>ოჯახში</a:t>
            </a:r>
            <a:r>
              <a:rPr lang="de-AT" sz="2400" dirty="0" smtClean="0">
                <a:latin typeface="Sylfaen" panose="010A0502050306030303" pitchFamily="18" charset="0"/>
              </a:rPr>
              <a:t>. 1920 </a:t>
            </a:r>
            <a:r>
              <a:rPr lang="de-AT" sz="2400" dirty="0" err="1" smtClean="0">
                <a:latin typeface="Sylfaen" panose="010A0502050306030303" pitchFamily="18" charset="0"/>
              </a:rPr>
              <a:t>წელს</a:t>
            </a:r>
            <a:r>
              <a:rPr lang="de-AT" sz="2400" dirty="0" smtClean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დაქორწინდა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მხატვარ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ვლადიმერ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 smtClean="0">
                <a:latin typeface="Sylfaen" panose="010A0502050306030303" pitchFamily="18" charset="0"/>
              </a:rPr>
              <a:t>სელეზნიოვზე</a:t>
            </a:r>
            <a:r>
              <a:rPr lang="de-AT" sz="2400" dirty="0">
                <a:latin typeface="Sylfaen" panose="010A0502050306030303" pitchFamily="18" charset="0"/>
              </a:rPr>
              <a:t>.</a:t>
            </a:r>
            <a:r>
              <a:rPr lang="de-AT" sz="2400" dirty="0" smtClean="0">
                <a:latin typeface="Sylfaen" panose="010A0502050306030303" pitchFamily="18" charset="0"/>
              </a:rPr>
              <a:t> </a:t>
            </a:r>
            <a:r>
              <a:rPr lang="de-AT" sz="2400" dirty="0">
                <a:latin typeface="Sylfaen" panose="010A0502050306030303" pitchFamily="18" charset="0"/>
              </a:rPr>
              <a:t>1939 </a:t>
            </a:r>
            <a:r>
              <a:rPr lang="de-AT" sz="2400" dirty="0" err="1">
                <a:latin typeface="Sylfaen" panose="010A0502050306030303" pitchFamily="18" charset="0"/>
              </a:rPr>
              <a:t>წელს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დაამთავრა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მოსკოვის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მხატვართა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კავშირთან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არსებული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პორტრეტული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ფერწერის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სტუდია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და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გამოყენებითი</a:t>
            </a:r>
            <a:r>
              <a:rPr lang="de-AT" sz="2400" dirty="0">
                <a:latin typeface="Sylfaen" panose="010A0502050306030303" pitchFamily="18" charset="0"/>
              </a:rPr>
              <a:t>  </a:t>
            </a:r>
            <a:r>
              <a:rPr lang="de-AT" sz="2400" dirty="0" err="1">
                <a:latin typeface="Sylfaen" panose="010A0502050306030303" pitchFamily="18" charset="0"/>
              </a:rPr>
              <a:t>ხელოვნების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 smtClean="0">
                <a:latin typeface="Sylfaen" panose="010A0502050306030303" pitchFamily="18" charset="0"/>
              </a:rPr>
              <a:t>სასწავლებელი</a:t>
            </a:r>
            <a:r>
              <a:rPr lang="de-AT" sz="2400" dirty="0" smtClean="0">
                <a:latin typeface="Sylfaen" panose="010A0502050306030303" pitchFamily="18" charset="0"/>
              </a:rPr>
              <a:t>. </a:t>
            </a:r>
            <a:r>
              <a:rPr lang="de-AT" sz="2400" dirty="0" err="1">
                <a:latin typeface="Sylfaen" panose="010A0502050306030303" pitchFamily="18" charset="0"/>
              </a:rPr>
              <a:t>ომის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შემდეგ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მხატვრული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კერამიკის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დიპლომი</a:t>
            </a:r>
            <a:r>
              <a:rPr lang="de-AT" sz="2400" dirty="0">
                <a:latin typeface="Sylfaen" panose="010A0502050306030303" pitchFamily="18" charset="0"/>
              </a:rPr>
              <a:t> </a:t>
            </a:r>
            <a:r>
              <a:rPr lang="de-AT" sz="2400" dirty="0" err="1">
                <a:latin typeface="Sylfaen" panose="010A0502050306030303" pitchFamily="18" charset="0"/>
              </a:rPr>
              <a:t>მიიღო</a:t>
            </a:r>
            <a:r>
              <a:rPr lang="de-AT" sz="2400" dirty="0">
                <a:latin typeface="Sylfaen" panose="010A0502050306030303" pitchFamily="18" charset="0"/>
              </a:rPr>
              <a:t>. </a:t>
            </a:r>
            <a:r>
              <a:rPr lang="de-AT" sz="2400" dirty="0" smtClean="0">
                <a:latin typeface="Sylfaen" panose="010A0502050306030303" pitchFamily="18" charset="0"/>
              </a:rPr>
              <a:t>1974 </a:t>
            </a:r>
            <a:r>
              <a:rPr lang="de-AT" sz="2400" dirty="0" err="1" smtClean="0">
                <a:latin typeface="Sylfaen" panose="010A0502050306030303" pitchFamily="18" charset="0"/>
              </a:rPr>
              <a:t>წლიდან</a:t>
            </a:r>
            <a:r>
              <a:rPr lang="de-AT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>
                <a:latin typeface="Sylfaen" panose="010A0502050306030303" pitchFamily="18" charset="0"/>
              </a:rPr>
              <a:t>იყო ყოფილი საბჭოთა კავშირის მხატვართა კავშირის წევრი. </a:t>
            </a:r>
            <a:r>
              <a:rPr lang="ka-GE" sz="2400" dirty="0" smtClean="0">
                <a:latin typeface="Sylfaen" panose="010A0502050306030303" pitchFamily="18" charset="0"/>
              </a:rPr>
              <a:t>სისტემატიურად </a:t>
            </a:r>
            <a:r>
              <a:rPr lang="ka-GE" sz="2400" dirty="0">
                <a:latin typeface="Sylfaen" panose="010A0502050306030303" pitchFamily="18" charset="0"/>
              </a:rPr>
              <a:t>მონაწილეობდა როგორც </a:t>
            </a:r>
            <a:r>
              <a:rPr lang="ka-GE" sz="2400" dirty="0" smtClean="0">
                <a:latin typeface="Sylfaen" panose="010A0502050306030303" pitchFamily="18" charset="0"/>
              </a:rPr>
              <a:t>ადგილობრივ</a:t>
            </a:r>
            <a:r>
              <a:rPr lang="en-US" sz="2400" dirty="0" smtClean="0">
                <a:latin typeface="Sylfaen" panose="010A0502050306030303" pitchFamily="18" charset="0"/>
              </a:rPr>
              <a:t>,</a:t>
            </a:r>
            <a:r>
              <a:rPr lang="ka-GE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>
                <a:latin typeface="Sylfaen" panose="010A0502050306030303" pitchFamily="18" charset="0"/>
              </a:rPr>
              <a:t>ისე გასვლით </a:t>
            </a:r>
            <a:r>
              <a:rPr lang="ka-GE" sz="2400" dirty="0" smtClean="0">
                <a:latin typeface="Sylfaen" panose="010A0502050306030303" pitchFamily="18" charset="0"/>
              </a:rPr>
              <a:t>გამოფენებში </a:t>
            </a:r>
            <a:r>
              <a:rPr lang="ka-GE" sz="2400" dirty="0">
                <a:latin typeface="Sylfaen" panose="010A0502050306030303" pitchFamily="18" charset="0"/>
              </a:rPr>
              <a:t>(ბელგია</a:t>
            </a:r>
            <a:r>
              <a:rPr lang="ka-GE" sz="2400" dirty="0" smtClean="0">
                <a:latin typeface="Sylfaen" panose="010A0502050306030303" pitchFamily="18" charset="0"/>
              </a:rPr>
              <a:t>,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გერმანია,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რუმინეთი</a:t>
            </a:r>
            <a:r>
              <a:rPr lang="ka-GE" sz="2400" dirty="0">
                <a:latin typeface="Sylfaen" panose="010A0502050306030303" pitchFamily="18" charset="0"/>
              </a:rPr>
              <a:t>, პოლონეთი</a:t>
            </a:r>
            <a:r>
              <a:rPr lang="ka-GE" sz="2400" dirty="0" smtClean="0">
                <a:latin typeface="Sylfaen" panose="010A0502050306030303" pitchFamily="18" charset="0"/>
              </a:rPr>
              <a:t>,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რუსეთი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...)</a:t>
            </a:r>
            <a:r>
              <a:rPr lang="en-US" sz="2400" dirty="0" smtClean="0">
                <a:latin typeface="Sylfaen" panose="010A0502050306030303" pitchFamily="18" charset="0"/>
              </a:rPr>
              <a:t>.</a:t>
            </a:r>
            <a:r>
              <a:rPr lang="ka-GE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>
                <a:latin typeface="Sylfaen" panose="010A0502050306030303" pitchFamily="18" charset="0"/>
              </a:rPr>
              <a:t>მისი შემოქმედება დაცულია როგორც საქართველოს, ისე საზღვარგარეთის მუზეუმებსა თუ კერძო </a:t>
            </a:r>
            <a:r>
              <a:rPr lang="ka-GE" sz="2400" dirty="0" smtClean="0">
                <a:latin typeface="Sylfaen" panose="010A0502050306030303" pitchFamily="18" charset="0"/>
              </a:rPr>
              <a:t>კოლ</a:t>
            </a:r>
            <a:r>
              <a:rPr lang="ka-GE" sz="2400" dirty="0">
                <a:latin typeface="Sylfaen" panose="010A0502050306030303" pitchFamily="18" charset="0"/>
              </a:rPr>
              <a:t>ე</a:t>
            </a:r>
            <a:r>
              <a:rPr lang="ka-GE" sz="2400" dirty="0" smtClean="0">
                <a:latin typeface="Sylfaen" panose="010A0502050306030303" pitchFamily="18" charset="0"/>
              </a:rPr>
              <a:t>ქციებში</a:t>
            </a:r>
            <a:r>
              <a:rPr lang="ka-GE" sz="2400" dirty="0">
                <a:latin typeface="Sylfaen" panose="010A0502050306030303" pitchFamily="18" charset="0"/>
              </a:rPr>
              <a:t>. </a:t>
            </a:r>
            <a:endParaRPr lang="en-US" sz="2400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5380997"/>
            <a:ext cx="3291840" cy="778503"/>
          </a:xfrm>
        </p:spPr>
        <p:txBody>
          <a:bodyPr>
            <a:normAutofit/>
          </a:bodyPr>
          <a:lstStyle/>
          <a:p>
            <a:r>
              <a:rPr lang="ka-GE" sz="2000" dirty="0" smtClean="0"/>
              <a:t>„ჩაის კრეფა“</a:t>
            </a:r>
            <a:br>
              <a:rPr lang="ka-GE" sz="2000" dirty="0" smtClean="0"/>
            </a:br>
            <a:r>
              <a:rPr lang="ka-GE" sz="2000" dirty="0" smtClean="0"/>
              <a:t>მასალა კერამიკა, ქვა</a:t>
            </a:r>
            <a:endParaRPr lang="en-US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7800" y="5526724"/>
            <a:ext cx="3632200" cy="632776"/>
          </a:xfrm>
        </p:spPr>
        <p:txBody>
          <a:bodyPr>
            <a:noAutofit/>
          </a:bodyPr>
          <a:lstStyle/>
          <a:p>
            <a:r>
              <a:rPr lang="ka-GE" dirty="0" smtClean="0"/>
              <a:t>„მოსავლის აღება“ </a:t>
            </a:r>
          </a:p>
          <a:p>
            <a:r>
              <a:rPr lang="ka-GE" dirty="0" smtClean="0"/>
              <a:t>მასალა კერამიკა</a:t>
            </a:r>
            <a:endParaRPr lang="en-US" dirty="0"/>
          </a:p>
        </p:txBody>
      </p:sp>
      <p:pic>
        <p:nvPicPr>
          <p:cNvPr id="4" name="Рисунок 3" descr="14 (2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47046"/>
            <a:ext cx="4622800" cy="493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8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8301"/>
            <a:ext cx="5105400" cy="504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4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F28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3400"/>
            <a:ext cx="4572000" cy="41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DSCF286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80" y="533400"/>
            <a:ext cx="4782820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367280" y="4957093"/>
            <a:ext cx="724662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075940" algn="ctr"/>
                <a:tab pos="6152515" algn="r"/>
              </a:tabLst>
            </a:pP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დეკ. ლარნაკი “ცეკვა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“                       „</a:t>
            </a: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დეკ.ლანგარი “ჩაის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კრეფა“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75940" algn="ctr"/>
                <a:tab pos="6152515" algn="r"/>
              </a:tabLst>
            </a:pP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         შესრულებულია </a:t>
            </a: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1965 წელს ბათუმში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419100"/>
            <a:ext cx="10058400" cy="5449994"/>
          </a:xfrm>
        </p:spPr>
        <p:txBody>
          <a:bodyPr>
            <a:normAutofit lnSpcReduction="10000"/>
          </a:bodyPr>
          <a:lstStyle/>
          <a:p>
            <a:pPr algn="just"/>
            <a:r>
              <a:rPr lang="ka-GE" sz="2400" dirty="0" smtClean="0"/>
              <a:t>  ქალბატონი </a:t>
            </a:r>
            <a:r>
              <a:rPr lang="ka-GE" sz="2400" dirty="0"/>
              <a:t>ოლღა საქართველოში ერთადერთი ხელოვანი იყო, რომელმაც იცოცხლა </a:t>
            </a:r>
            <a:r>
              <a:rPr lang="ka-GE" sz="2400" dirty="0" smtClean="0"/>
              <a:t>102 წელი </a:t>
            </a:r>
            <a:r>
              <a:rPr lang="ka-GE" sz="2400" dirty="0"/>
              <a:t>და რომელსაც სიცოცხლის </a:t>
            </a:r>
            <a:r>
              <a:rPr lang="ka-GE" sz="2400" dirty="0" smtClean="0"/>
              <a:t>ბოლომდე ფუნჯი </a:t>
            </a:r>
            <a:r>
              <a:rPr lang="ka-GE" sz="2400" dirty="0"/>
              <a:t>ხელიდან არ </a:t>
            </a:r>
            <a:r>
              <a:rPr lang="ka-GE" sz="2400" dirty="0" smtClean="0"/>
              <a:t>დაუდია. </a:t>
            </a:r>
          </a:p>
          <a:p>
            <a:pPr algn="just"/>
            <a:endParaRPr lang="ka-GE" sz="2400" dirty="0"/>
          </a:p>
          <a:p>
            <a:pPr algn="just"/>
            <a:r>
              <a:rPr lang="en-US" sz="2400" dirty="0" smtClean="0"/>
              <a:t>   </a:t>
            </a:r>
            <a:r>
              <a:rPr lang="ka-GE" sz="2400" dirty="0" smtClean="0"/>
              <a:t>მას </a:t>
            </a:r>
            <a:r>
              <a:rPr lang="ka-GE" sz="2400" dirty="0"/>
              <a:t>ერთადერთი შვილი </a:t>
            </a:r>
            <a:r>
              <a:rPr lang="ka-GE" sz="2400" dirty="0" smtClean="0"/>
              <a:t>ჰყავდა</a:t>
            </a:r>
            <a:r>
              <a:rPr lang="ka-GE" sz="2400" dirty="0"/>
              <a:t>, რომელიც  მოსკოვში, სამხედრო აკადემიაში სწავლის პერიოდში ომში გაიწვიეს და </a:t>
            </a:r>
            <a:r>
              <a:rPr lang="ka-GE" sz="2400" dirty="0" smtClean="0"/>
              <a:t>უგზო-უკვლოდ </a:t>
            </a:r>
            <a:r>
              <a:rPr lang="ka-GE" sz="2400" dirty="0"/>
              <a:t>დაიკარგა</a:t>
            </a:r>
            <a:r>
              <a:rPr lang="ka-GE" sz="2400" dirty="0" smtClean="0"/>
              <a:t>. მასზე </a:t>
            </a:r>
            <a:r>
              <a:rPr lang="ka-GE" sz="2400" dirty="0"/>
              <a:t>არანაირი ინფორმაცია არ მოსვლია ოჯახს. დიდი პაუზის </a:t>
            </a:r>
            <a:r>
              <a:rPr lang="ka-GE" sz="2400" dirty="0" smtClean="0"/>
              <a:t>შემდეგ, 90 წლის </a:t>
            </a:r>
            <a:r>
              <a:rPr lang="ka-GE" sz="2400" dirty="0"/>
              <a:t>ასაკში ხელოვანი  პესონალურ გამოფენას მართავს </a:t>
            </a:r>
            <a:r>
              <a:rPr lang="ka-GE" sz="2400" dirty="0" smtClean="0"/>
              <a:t>ქ.ბათუმის </a:t>
            </a:r>
            <a:r>
              <a:rPr lang="ka-GE" sz="2400" dirty="0"/>
              <a:t>ლადო გუდიაშვილის სახელობის მხატვრის </a:t>
            </a:r>
            <a:r>
              <a:rPr lang="ka-GE" sz="2400" dirty="0" smtClean="0"/>
              <a:t>სახლში. </a:t>
            </a:r>
            <a:r>
              <a:rPr lang="ka-GE" sz="2400" smtClean="0"/>
              <a:t>გამოფენილი </a:t>
            </a:r>
            <a:r>
              <a:rPr lang="ka-GE" sz="2400" dirty="0"/>
              <a:t>ჰქონდა </a:t>
            </a:r>
            <a:r>
              <a:rPr lang="ka-GE" sz="2400"/>
              <a:t>შვილის </a:t>
            </a:r>
            <a:r>
              <a:rPr lang="ka-GE" sz="2400" smtClean="0"/>
              <a:t>სურათი </a:t>
            </a:r>
            <a:r>
              <a:rPr lang="ka-GE" sz="2400"/>
              <a:t>მოსწავლის </a:t>
            </a:r>
            <a:r>
              <a:rPr lang="ka-GE" sz="2400" smtClean="0"/>
              <a:t>ფორმაში. </a:t>
            </a:r>
            <a:r>
              <a:rPr lang="ka-GE" sz="2400" dirty="0"/>
              <a:t>ეს ის </a:t>
            </a:r>
            <a:r>
              <a:rPr lang="ka-GE" sz="2400" dirty="0" smtClean="0"/>
              <a:t>პერიოდ</a:t>
            </a:r>
            <a:r>
              <a:rPr lang="ka-GE" sz="2400" dirty="0"/>
              <a:t>ი</a:t>
            </a:r>
            <a:r>
              <a:rPr lang="ka-GE" sz="2400" dirty="0" smtClean="0"/>
              <a:t>ა</a:t>
            </a:r>
            <a:r>
              <a:rPr lang="ka-GE" sz="2400" dirty="0"/>
              <a:t>, როდესაც აჭარაში </a:t>
            </a:r>
            <a:r>
              <a:rPr lang="ka-GE" sz="2400" dirty="0" smtClean="0"/>
              <a:t>ტელემაუწყებლობა </a:t>
            </a:r>
            <a:r>
              <a:rPr lang="ka-GE" sz="2400" dirty="0"/>
              <a:t>მსოფლიოს </a:t>
            </a:r>
            <a:r>
              <a:rPr lang="ka-GE" sz="2400" dirty="0" smtClean="0"/>
              <a:t>მასშტაბებს გასცდა. </a:t>
            </a:r>
            <a:r>
              <a:rPr lang="ka-GE" sz="2400" dirty="0"/>
              <a:t>მას შემდეგ ყოველ მის დაბადების დღეზე მოჰქონდა ეს სურათი და </a:t>
            </a:r>
            <a:r>
              <a:rPr lang="ka-GE" sz="2400" dirty="0" smtClean="0"/>
              <a:t>ითხოვდა, </a:t>
            </a:r>
            <a:r>
              <a:rPr lang="ka-GE" sz="2400" dirty="0"/>
              <a:t>რომ ტელევიზიებს ფართო მაშტაბით გადაეღოთ </a:t>
            </a:r>
            <a:r>
              <a:rPr lang="ka-GE" sz="2400" dirty="0" smtClean="0"/>
              <a:t>„</a:t>
            </a:r>
            <a:r>
              <a:rPr lang="ka-GE" sz="2400" dirty="0"/>
              <a:t>იქნებ ცოცხალია და გამომეხმაუროსო</a:t>
            </a:r>
            <a:r>
              <a:rPr lang="ka-GE" sz="2400" dirty="0" smtClean="0"/>
              <a:t>“. </a:t>
            </a:r>
            <a:r>
              <a:rPr lang="ka-GE" sz="2400" dirty="0"/>
              <a:t>ის ამ ქვეყნიდან ისე </a:t>
            </a:r>
            <a:r>
              <a:rPr lang="ka-GE" sz="2400" dirty="0" smtClean="0"/>
              <a:t>წავიდა, </a:t>
            </a:r>
            <a:r>
              <a:rPr lang="ka-GE" sz="2400" dirty="0"/>
              <a:t>რომ არ დაუკარგავს </a:t>
            </a:r>
            <a:r>
              <a:rPr lang="ka-GE" sz="2400" dirty="0" smtClean="0"/>
              <a:t>იმედი, </a:t>
            </a:r>
            <a:r>
              <a:rPr lang="ka-GE" sz="2400" dirty="0"/>
              <a:t>რომ ერთ  დღეს ის აუცილებლად შვილს გულში ჩაიკრავდა.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3097"/>
          </a:xfrm>
        </p:spPr>
        <p:txBody>
          <a:bodyPr/>
          <a:lstStyle/>
          <a:p>
            <a:pPr algn="ctr"/>
            <a:r>
              <a:rPr lang="ka-GE" dirty="0"/>
              <a:t>ფერმწერი  მუთებერ ვარშანიძე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1900" y="1845734"/>
            <a:ext cx="7383780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ka-GE" sz="2800" dirty="0" smtClean="0"/>
              <a:t>    ამ </a:t>
            </a:r>
            <a:r>
              <a:rPr lang="ka-GE" sz="2800" dirty="0"/>
              <a:t>ეპოქაში აჭარაში </a:t>
            </a:r>
            <a:r>
              <a:rPr lang="ka-GE" sz="2800" dirty="0" smtClean="0"/>
              <a:t>მოღვაწეობდნენ  </a:t>
            </a:r>
            <a:r>
              <a:rPr lang="ka-GE" sz="2800" dirty="0"/>
              <a:t>როგორც ფერმწერი, ასევე კერამიკოსი და მოქანდაკე ქალბატონები. </a:t>
            </a:r>
            <a:endParaRPr lang="en-US" sz="2800" dirty="0"/>
          </a:p>
          <a:p>
            <a:pPr algn="just"/>
            <a:r>
              <a:rPr lang="ka-GE" sz="2800" dirty="0" smtClean="0"/>
              <a:t>  ფერმწერი  </a:t>
            </a:r>
            <a:r>
              <a:rPr lang="ka-GE" sz="2800" dirty="0"/>
              <a:t>მუთებერ ვარშანიძე </a:t>
            </a:r>
            <a:r>
              <a:rPr lang="en-US" sz="2800" dirty="0" smtClean="0"/>
              <a:t>XX </a:t>
            </a:r>
            <a:r>
              <a:rPr lang="ka-GE" sz="2800" dirty="0"/>
              <a:t>საუკუნის  </a:t>
            </a:r>
            <a:r>
              <a:rPr lang="ka-GE" sz="2800" dirty="0" smtClean="0"/>
              <a:t>20-იან </a:t>
            </a:r>
            <a:r>
              <a:rPr lang="ka-GE" sz="2800" dirty="0"/>
              <a:t>წლებში ცხოვრობდა და მოღვაწეობდა, რომელიც მრავალმხრივი ნიჭით იყო დაჯილდოებული. ქალს, რომელსაც მისი სილამაზის, </a:t>
            </a:r>
            <a:r>
              <a:rPr lang="ka-GE" sz="2800" dirty="0" smtClean="0"/>
              <a:t>გონიერებისა </a:t>
            </a:r>
            <a:r>
              <a:rPr lang="ka-GE" sz="2800" dirty="0"/>
              <a:t>და სიმამაცისათვის დიდი პოეტები უძღვნიდნენ ლექსებს და ეთაყვანებოდნენ.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Рисунок 3" descr="E:\მუზეუმისათვის\პროექტები და რეცენზიები მუზეუმისათვის\მუთებერის რუქა\მუთებერი\მუთრბერ ვარშანიძე\DSC_08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608454"/>
            <a:ext cx="3263900" cy="4385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5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680" y="444500"/>
            <a:ext cx="10058400" cy="5386494"/>
          </a:xfrm>
        </p:spPr>
        <p:txBody>
          <a:bodyPr/>
          <a:lstStyle/>
          <a:p>
            <a:pPr algn="just"/>
            <a:r>
              <a:rPr lang="ka-GE" sz="2400" dirty="0" smtClean="0"/>
              <a:t>   ბოლოს </a:t>
            </a:r>
            <a:r>
              <a:rPr lang="ka-GE" sz="2400" dirty="0"/>
              <a:t>ფერად </a:t>
            </a:r>
            <a:r>
              <a:rPr lang="ka-GE" sz="2400"/>
              <a:t>გრაფიკაში </a:t>
            </a:r>
            <a:r>
              <a:rPr lang="ka-GE" sz="2400" smtClean="0"/>
              <a:t>მუშაობდა </a:t>
            </a:r>
            <a:r>
              <a:rPr lang="ka-GE" sz="2400" dirty="0"/>
              <a:t>სათვალეების </a:t>
            </a:r>
            <a:r>
              <a:rPr lang="ka-GE" sz="2400" dirty="0" smtClean="0"/>
              <a:t>გარეშე. </a:t>
            </a:r>
            <a:r>
              <a:rPr lang="ka-GE" sz="2400" dirty="0"/>
              <a:t>მხოლოდ წერის დროს </a:t>
            </a:r>
            <a:r>
              <a:rPr lang="ka-GE" sz="2400" dirty="0" smtClean="0"/>
              <a:t>იყენებდა სათვალეს. </a:t>
            </a:r>
            <a:r>
              <a:rPr lang="ka-GE" sz="2400" dirty="0"/>
              <a:t>მეხსიერება შესანიშნავი, საკუთარ თავს თვითონ პატრონობდა. </a:t>
            </a:r>
            <a:endParaRPr lang="ka-GE" sz="2400" dirty="0" smtClean="0"/>
          </a:p>
          <a:p>
            <a:pPr algn="just"/>
            <a:endParaRPr lang="en-US" sz="2400" dirty="0"/>
          </a:p>
          <a:p>
            <a:pPr algn="just"/>
            <a:r>
              <a:rPr lang="ka-GE" sz="2400" dirty="0"/>
              <a:t>ხელოვანი  გრიბოედოვის ქუჩაზე, ხუთსართულიანი სახლის მესამე სართულზე ცხოვრობდა</a:t>
            </a:r>
            <a:r>
              <a:rPr lang="ka-GE" sz="2400" dirty="0" smtClean="0"/>
              <a:t>. მარტოხელა ქალი იყო. როდესაც ვესტუმრებოდი, </a:t>
            </a:r>
            <a:r>
              <a:rPr lang="ka-GE" sz="2400" dirty="0"/>
              <a:t>ბრაზობდა, რაღაც სმენა </a:t>
            </a:r>
            <a:r>
              <a:rPr lang="ka-GE" sz="2400" dirty="0" smtClean="0"/>
              <a:t>დამიქვეითდაო. </a:t>
            </a:r>
            <a:r>
              <a:rPr lang="ka-GE" sz="2400" dirty="0"/>
              <a:t>ასაკმა მისი გაიტანა და ჯანმრთელობაც </a:t>
            </a:r>
            <a:r>
              <a:rPr lang="ka-GE" sz="2400" dirty="0" smtClean="0"/>
              <a:t>შეეზღუდა. </a:t>
            </a:r>
            <a:r>
              <a:rPr lang="ka-GE" sz="2400" dirty="0"/>
              <a:t>მის ძმისშვილს </a:t>
            </a:r>
            <a:r>
              <a:rPr lang="ka-GE" sz="2400" dirty="0" smtClean="0"/>
              <a:t>უსახსოვრა ბინა. </a:t>
            </a:r>
            <a:r>
              <a:rPr lang="ka-GE" sz="2400" dirty="0"/>
              <a:t>ძმისშვილმა გაყიდა და თავისთან თბილისში წაიყვანა ხელოვანი.</a:t>
            </a:r>
            <a:endParaRPr lang="en-US" sz="2400" dirty="0"/>
          </a:p>
          <a:p>
            <a:pPr algn="just"/>
            <a:r>
              <a:rPr lang="ka-GE" sz="2400" dirty="0"/>
              <a:t> წასვლის წინ კი ასე დაუბარა მის მეგობარს გულო </a:t>
            </a:r>
            <a:r>
              <a:rPr lang="ka-GE" sz="2400" dirty="0" smtClean="0"/>
              <a:t>ფუტკარაძეს, </a:t>
            </a:r>
            <a:r>
              <a:rPr lang="ka-GE" sz="2400" dirty="0"/>
              <a:t>რომელიც ხშირად სტუმრობდა ქალბატონ </a:t>
            </a:r>
            <a:r>
              <a:rPr lang="ka-GE" sz="2400" dirty="0" smtClean="0"/>
              <a:t>ოლღას: „</a:t>
            </a:r>
            <a:r>
              <a:rPr lang="ka-GE" sz="2400" dirty="0"/>
              <a:t>დედამიწაც რომ გადაბრუნდეს, ჩემი მეუღლის გვერდით </a:t>
            </a:r>
            <a:r>
              <a:rPr lang="ka-GE" sz="2400" dirty="0" smtClean="0"/>
              <a:t>დამასაფლავეთო“.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00" y="292100"/>
            <a:ext cx="11112500" cy="5576994"/>
          </a:xfrm>
        </p:spPr>
        <p:txBody>
          <a:bodyPr/>
          <a:lstStyle/>
          <a:p>
            <a:pPr algn="just"/>
            <a:r>
              <a:rPr lang="ka-GE" sz="2400" dirty="0" smtClean="0"/>
              <a:t>შეუსრულეს </a:t>
            </a:r>
            <a:r>
              <a:rPr lang="ka-GE" sz="2400" dirty="0"/>
              <a:t>მისი ბოლო </a:t>
            </a:r>
            <a:r>
              <a:rPr lang="ka-GE" sz="2400" dirty="0" smtClean="0"/>
              <a:t>სურვილი. 2004 წლის 8 თებერვალს</a:t>
            </a:r>
            <a:r>
              <a:rPr lang="ka-GE" sz="2400" dirty="0"/>
              <a:t>, სამტრედიის რაიონის სოფელ ცივწყალას მიწას </a:t>
            </a:r>
            <a:r>
              <a:rPr lang="ka-GE" sz="2400" dirty="0" smtClean="0"/>
              <a:t>მიაბარეს. </a:t>
            </a:r>
            <a:r>
              <a:rPr lang="ka-GE" sz="2400" dirty="0"/>
              <a:t>ძმისშვილები, ნათესავ-მეგობრები, მთავრობის სამტრედიის </a:t>
            </a:r>
            <a:r>
              <a:rPr lang="ka-GE" sz="2400" dirty="0" smtClean="0"/>
              <a:t> წარმომადგენლები დახვდნენ. იმ </a:t>
            </a:r>
            <a:r>
              <a:rPr lang="ka-GE" sz="2400" dirty="0"/>
              <a:t>წელიწადს </a:t>
            </a:r>
            <a:r>
              <a:rPr lang="ka-GE" sz="2400" dirty="0" smtClean="0"/>
              <a:t>დიდი </a:t>
            </a:r>
            <a:r>
              <a:rPr lang="ka-GE" sz="2400" dirty="0"/>
              <a:t>თოვლი </a:t>
            </a:r>
            <a:r>
              <a:rPr lang="ka-GE" sz="2400" dirty="0" smtClean="0"/>
              <a:t>მოვიდა. რიკოთზე </a:t>
            </a:r>
            <a:r>
              <a:rPr lang="ka-GE" sz="2400" dirty="0"/>
              <a:t>გზა </a:t>
            </a:r>
            <a:r>
              <a:rPr lang="ka-GE" sz="2400" dirty="0" smtClean="0"/>
              <a:t>ჩაიკეტა და ლამის ვერტმფრენის დაქირავება დასჭირდათ, </a:t>
            </a:r>
            <a:r>
              <a:rPr lang="ka-GE" sz="2400" dirty="0"/>
              <a:t>რათა </a:t>
            </a:r>
            <a:r>
              <a:rPr lang="ka-GE" sz="2400" dirty="0" smtClean="0"/>
              <a:t>ხელოვანი </a:t>
            </a:r>
            <a:r>
              <a:rPr lang="ka-GE" sz="2400" dirty="0"/>
              <a:t>მეუღლის გვერდით </a:t>
            </a:r>
            <a:r>
              <a:rPr lang="ka-GE" sz="2400" dirty="0" smtClean="0"/>
              <a:t>გადმოესვენებინათ.</a:t>
            </a:r>
          </a:p>
          <a:p>
            <a:pPr algn="just"/>
            <a:endParaRPr lang="en-US" sz="2400" dirty="0"/>
          </a:p>
          <a:p>
            <a:pPr algn="just"/>
            <a:endParaRPr lang="en-US" dirty="0"/>
          </a:p>
        </p:txBody>
      </p:sp>
      <p:pic>
        <p:nvPicPr>
          <p:cNvPr id="4" name="Рисунок 3" descr="C:\Users\UserPC\Pictures\104133768_578653029518664_8704686803789754361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14" y="2463800"/>
            <a:ext cx="3867786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PC\Pictures\104925845_598585674098989_3144950059817579244_n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11400"/>
            <a:ext cx="3998595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95400" y="5244221"/>
            <a:ext cx="8837295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ქალბატონი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ოლღას                                </a:t>
            </a: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ქალბატონი ოლღას „დიადემა“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საქორწილო </a:t>
            </a: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კაბის ზედა ნაწილი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355600"/>
            <a:ext cx="10609580" cy="5513494"/>
          </a:xfrm>
        </p:spPr>
        <p:txBody>
          <a:bodyPr/>
          <a:lstStyle/>
          <a:p>
            <a:pPr algn="just"/>
            <a:r>
              <a:rPr lang="ka-GE" sz="2400" dirty="0" smtClean="0"/>
              <a:t>   მისი შემოქმედებიდან კერამიკული ნამუშევრების სრული რაოდენობა, გრაფიკული სურათები, ფოტოალბომები, ჩანაწერები და საქორწინი კაბის ზედა ნაწილი (საქორწინო კაბა მას და მის დას ფარდისაგან შეუკერიათ), დიადემა - ხარიტონ ახვლედიანის სახელობის მუზეუმის საუთრებაა. </a:t>
            </a:r>
            <a:endParaRPr lang="en-US" dirty="0"/>
          </a:p>
        </p:txBody>
      </p:sp>
      <p:pic>
        <p:nvPicPr>
          <p:cNvPr id="4" name="Рисунок 3" descr="DSCF285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1" y="1955800"/>
            <a:ext cx="38100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SCF285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955800"/>
            <a:ext cx="38735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54100" y="5346700"/>
            <a:ext cx="97917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075940" algn="ctr"/>
                <a:tab pos="6152515" algn="r"/>
              </a:tabLst>
            </a:pP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დეკ.ლანგარი “ხილის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კრეფა“              </a:t>
            </a: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დეკ.  ლანგარი “ნიკოლოზ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ბარათაშვილი</a:t>
            </a: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                                  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შესრულებულია </a:t>
            </a: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1965 წელს ბათუმში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მარიამნა სტოლპნიკოვა (მოქანდაკე)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1845734"/>
            <a:ext cx="10304780" cy="4023360"/>
          </a:xfrm>
        </p:spPr>
        <p:txBody>
          <a:bodyPr>
            <a:normAutofit/>
          </a:bodyPr>
          <a:lstStyle/>
          <a:p>
            <a:pPr algn="just"/>
            <a:r>
              <a:rPr lang="ka-GE" sz="2400" dirty="0" smtClean="0"/>
              <a:t>   ბათუმს </a:t>
            </a:r>
            <a:r>
              <a:rPr lang="ka-GE" sz="2400" dirty="0"/>
              <a:t>მოქანდაკე </a:t>
            </a:r>
            <a:r>
              <a:rPr lang="ka-GE" sz="2400" dirty="0" smtClean="0"/>
              <a:t>ქალბატონიც ეწვია </a:t>
            </a:r>
            <a:r>
              <a:rPr lang="ka-GE" sz="2400" dirty="0"/>
              <a:t>და დარჩა </a:t>
            </a:r>
            <a:r>
              <a:rPr lang="ka-GE" sz="2400" dirty="0" smtClean="0"/>
              <a:t>საცხოვრებლად. </a:t>
            </a:r>
            <a:r>
              <a:rPr lang="ka-GE" sz="2400" dirty="0"/>
              <a:t>შექმნა ბევრი წარჩინებული ადამიანების </a:t>
            </a:r>
            <a:r>
              <a:rPr lang="ka-GE" sz="2400" dirty="0" smtClean="0"/>
              <a:t>პოტრეტები, კომპოზიციები,  </a:t>
            </a:r>
            <a:r>
              <a:rPr lang="ka-GE" sz="2400" dirty="0"/>
              <a:t>ტიპაჟები</a:t>
            </a:r>
            <a:r>
              <a:rPr lang="ka-GE" sz="2400" dirty="0" smtClean="0"/>
              <a:t>. აჭარას </a:t>
            </a:r>
            <a:r>
              <a:rPr lang="ka-GE" sz="2400" dirty="0"/>
              <a:t>ქალი მოქანდაკე სხვა არც </a:t>
            </a:r>
            <a:r>
              <a:rPr lang="ka-GE" sz="2400" dirty="0" smtClean="0"/>
              <a:t>ჰყოლია</a:t>
            </a:r>
            <a:r>
              <a:rPr lang="ka-GE" sz="2400" dirty="0"/>
              <a:t>.</a:t>
            </a:r>
            <a:endParaRPr lang="en-US" sz="2400" dirty="0"/>
          </a:p>
          <a:p>
            <a:pPr algn="just"/>
            <a:r>
              <a:rPr lang="ka-GE" sz="2400" dirty="0" smtClean="0"/>
              <a:t> </a:t>
            </a:r>
            <a:r>
              <a:rPr lang="ka-GE" sz="2400" dirty="0"/>
              <a:t>სტოლპნიკოვა მარიამნა ილიას ასული დაიბადა </a:t>
            </a:r>
            <a:r>
              <a:rPr lang="ka-GE" sz="2400" dirty="0" smtClean="0"/>
              <a:t>1893</a:t>
            </a:r>
            <a:r>
              <a:rPr lang="ru-RU" sz="2400" dirty="0" smtClean="0"/>
              <a:t> </a:t>
            </a:r>
            <a:r>
              <a:rPr lang="ka-GE" sz="2400" dirty="0" smtClean="0"/>
              <a:t>წელს </a:t>
            </a:r>
            <a:r>
              <a:rPr lang="ka-GE" sz="2400" dirty="0"/>
              <a:t>ქალაქ </a:t>
            </a:r>
            <a:r>
              <a:rPr lang="ka-GE" sz="2400" dirty="0" smtClean="0"/>
              <a:t>პოჩენპეში </a:t>
            </a:r>
            <a:r>
              <a:rPr lang="ka-GE" sz="2400" dirty="0"/>
              <a:t>ბრიანჩისკის ოლქში. 1914 წელს შევიდა სტრაგანოვის სამხატვრო </a:t>
            </a:r>
            <a:r>
              <a:rPr lang="ka-GE" sz="2400" dirty="0" smtClean="0"/>
              <a:t>სასწავლებელში</a:t>
            </a:r>
            <a:r>
              <a:rPr lang="ka-GE" sz="2400" dirty="0"/>
              <a:t>.</a:t>
            </a:r>
            <a:r>
              <a:rPr lang="ru-RU" sz="2400" dirty="0" smtClean="0"/>
              <a:t> </a:t>
            </a:r>
            <a:r>
              <a:rPr lang="ka-GE" sz="2400" dirty="0" smtClean="0"/>
              <a:t>1925 </a:t>
            </a:r>
            <a:r>
              <a:rPr lang="ka-GE" sz="2400" dirty="0"/>
              <a:t>წელს მიიღო პირველი ხარისხის დიპლომი ნამუშევრისათვის „ტანმოვარჯიშე ქალი“ და თან საზღვარგარეთ მივლინების წასვლის უფლება.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482600"/>
            <a:ext cx="10558780" cy="538649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   </a:t>
            </a:r>
            <a:r>
              <a:rPr lang="ka-GE" sz="2400" dirty="0" smtClean="0"/>
              <a:t>სტოლპნიკოვას </a:t>
            </a:r>
            <a:r>
              <a:rPr lang="ka-GE" sz="2400" dirty="0"/>
              <a:t>ახალგაზრდობასთან მჭიდრო კავშირი </a:t>
            </a:r>
            <a:r>
              <a:rPr lang="ka-GE" sz="2400" dirty="0" smtClean="0"/>
              <a:t>ჰქონდა. </a:t>
            </a:r>
            <a:r>
              <a:rPr lang="ka-GE" sz="2400" dirty="0"/>
              <a:t>ამის მაგალითია </a:t>
            </a:r>
            <a:r>
              <a:rPr lang="ka-GE" sz="2400" dirty="0" smtClean="0"/>
              <a:t>ის, </a:t>
            </a:r>
            <a:r>
              <a:rPr lang="ka-GE" sz="2400" dirty="0"/>
              <a:t>რომ მან </a:t>
            </a:r>
            <a:r>
              <a:rPr lang="ka-GE" sz="2400" dirty="0" smtClean="0"/>
              <a:t>ბრიანსკში </a:t>
            </a:r>
            <a:r>
              <a:rPr lang="ka-GE" sz="2400" dirty="0"/>
              <a:t>გახსნა ხატვისა და ფერწერის სტუდია და ბავშვთა შემოქმედების თეატრი. </a:t>
            </a:r>
            <a:r>
              <a:rPr lang="ka-GE" sz="2400" dirty="0" smtClean="0"/>
              <a:t>მარიამნას</a:t>
            </a:r>
            <a:r>
              <a:rPr lang="ka-GE" sz="2400" dirty="0"/>
              <a:t>ა</a:t>
            </a:r>
            <a:r>
              <a:rPr lang="ka-GE" sz="2400" dirty="0" smtClean="0"/>
              <a:t>თვის </a:t>
            </a:r>
            <a:r>
              <a:rPr lang="ka-GE" sz="2400" dirty="0"/>
              <a:t>ახალი იყო პედაგოგიური მუშაობა და მას მრავალი წელი მიუძღვნა.</a:t>
            </a:r>
            <a:endParaRPr lang="en-US" sz="2400" dirty="0"/>
          </a:p>
          <a:p>
            <a:pPr algn="just"/>
            <a:r>
              <a:rPr lang="ka-GE" sz="2400" dirty="0" smtClean="0"/>
              <a:t> ინსტიტუტის </a:t>
            </a:r>
            <a:r>
              <a:rPr lang="ka-GE" sz="2400" dirty="0"/>
              <a:t>დამთავრების შემდეგ სტოლპნიკოვამ დაიწყო აქტიური </a:t>
            </a:r>
            <a:r>
              <a:rPr lang="ka-GE" sz="2400" dirty="0" smtClean="0"/>
              <a:t>მოღვაწეობა. </a:t>
            </a:r>
            <a:r>
              <a:rPr lang="ka-GE" sz="2400" dirty="0"/>
              <a:t>მისი ნამუშევრები წარმოდგენილია მრავალ გამოფენებზე</a:t>
            </a:r>
            <a:r>
              <a:rPr lang="ka-GE" sz="2400" dirty="0" smtClean="0"/>
              <a:t>. მისი </a:t>
            </a:r>
            <a:r>
              <a:rPr lang="ka-GE" sz="2400" dirty="0"/>
              <a:t>სკულპტურები ალამაზებენ ბაღებს, სტადიონებს, თეატრებს, კულტურის სასახლეებს.</a:t>
            </a:r>
            <a:endParaRPr lang="en-US" sz="2400" dirty="0"/>
          </a:p>
          <a:p>
            <a:pPr algn="just"/>
            <a:r>
              <a:rPr lang="ka-GE" sz="2400" dirty="0" smtClean="0"/>
              <a:t> დაზგურ </a:t>
            </a:r>
            <a:r>
              <a:rPr lang="ka-GE" sz="2400" dirty="0"/>
              <a:t>სკულპტურაში სტოლპნიკოვამ შექმნა შრომისა და ხელოვნების გმირთა პოტრეტების მთელი რიგი. ზოგიერთი მათგანი გამოფენილია </a:t>
            </a:r>
            <a:r>
              <a:rPr lang="ka-GE" sz="2400" dirty="0" smtClean="0"/>
              <a:t>როგორც საქართველოს,ასევე </a:t>
            </a:r>
            <a:r>
              <a:rPr lang="ka-GE" sz="2400" dirty="0"/>
              <a:t>თურქეთის, უჟგოროდის, კუსკოვის </a:t>
            </a:r>
            <a:r>
              <a:rPr lang="ka-GE" sz="2400" dirty="0" smtClean="0"/>
              <a:t> მუზეუმებში.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6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4851400"/>
            <a:ext cx="10058400" cy="1017694"/>
          </a:xfrm>
        </p:spPr>
        <p:txBody>
          <a:bodyPr/>
          <a:lstStyle/>
          <a:p>
            <a:r>
              <a:rPr lang="ka-GE" dirty="0" smtClean="0"/>
              <a:t>                „აჭარელი ქალი“                                                          </a:t>
            </a:r>
            <a:r>
              <a:rPr lang="ka-GE" dirty="0"/>
              <a:t>„ენვერ ხაბაძე“</a:t>
            </a:r>
            <a:endParaRPr lang="en-US" dirty="0"/>
          </a:p>
          <a:p>
            <a:r>
              <a:rPr lang="ka-GE" dirty="0"/>
              <a:t>                     </a:t>
            </a:r>
            <a:r>
              <a:rPr lang="ka-GE" dirty="0" smtClean="0"/>
              <a:t>                          </a:t>
            </a:r>
            <a:r>
              <a:rPr lang="ka-GE" dirty="0"/>
              <a:t>მასალა თაბაშირი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 descr="DSCF09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74650"/>
            <a:ext cx="3746500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SCF09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4"/>
          <a:stretch/>
        </p:blipFill>
        <p:spPr bwMode="auto">
          <a:xfrm>
            <a:off x="6338252" y="374650"/>
            <a:ext cx="3783648" cy="439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9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219" y="539646"/>
            <a:ext cx="10580059" cy="5171606"/>
          </a:xfrm>
        </p:spPr>
        <p:txBody>
          <a:bodyPr/>
          <a:lstStyle/>
          <a:p>
            <a:pPr algn="just"/>
            <a:r>
              <a:rPr lang="ka-GE" sz="2400" dirty="0" smtClean="0"/>
              <a:t>    სტოლპნიკოვა </a:t>
            </a:r>
            <a:r>
              <a:rPr lang="ka-GE" sz="2400" dirty="0"/>
              <a:t>პირველი სკულპტორია, რომელმაც აჭარის ცხოვრება გამოსახა </a:t>
            </a:r>
            <a:r>
              <a:rPr lang="ka-GE" sz="2400" dirty="0" smtClean="0"/>
              <a:t>პლასტიკაში. </a:t>
            </a:r>
            <a:r>
              <a:rPr lang="ka-GE" sz="2400" dirty="0"/>
              <a:t>„</a:t>
            </a:r>
            <a:r>
              <a:rPr lang="ka-GE" sz="2400" dirty="0" smtClean="0"/>
              <a:t>მშენებელი </a:t>
            </a:r>
            <a:r>
              <a:rPr lang="ka-GE" sz="2400" dirty="0"/>
              <a:t>ქალი,“ „აჭარელი მწყემსი“, „სახელგანთქმული მოცეკვავე ენვერ ხაბაძე“, „მანდარინის მკრეფავი ქალი“, „სოციალისტური შრომის გმირის დარეჯან ტაკიძის პორტრეტი</a:t>
            </a:r>
            <a:r>
              <a:rPr lang="ka-GE" sz="2400" dirty="0" smtClean="0"/>
              <a:t>“ - შესრულებულია 1961 წელს. ბათუმის </a:t>
            </a:r>
            <a:r>
              <a:rPr lang="ka-GE" sz="2400" dirty="0"/>
              <a:t>თეატრის </a:t>
            </a:r>
            <a:r>
              <a:rPr lang="ka-GE" sz="2400" dirty="0" smtClean="0"/>
              <a:t>გასაფორმებლად შექმნა </a:t>
            </a:r>
            <a:r>
              <a:rPr lang="ka-GE" sz="2400" dirty="0"/>
              <a:t>ექვსი ბარელიეფი სახელწოდებით „თავისუფალი აჭარის ნაყოფიერების ზეიმი“ და სხვა</a:t>
            </a:r>
            <a:r>
              <a:rPr lang="ka-GE" sz="2400" dirty="0" smtClean="0"/>
              <a:t>.</a:t>
            </a:r>
            <a:endParaRPr lang="en-US" sz="2400" dirty="0"/>
          </a:p>
          <a:p>
            <a:pPr algn="just"/>
            <a:r>
              <a:rPr lang="ka-GE" sz="2400" dirty="0"/>
              <a:t>სტოლპნიკოვაზე შეიძლება </a:t>
            </a:r>
            <a:r>
              <a:rPr lang="ka-GE" sz="2400" dirty="0" smtClean="0"/>
              <a:t>თამამად ითქვას, </a:t>
            </a:r>
            <a:r>
              <a:rPr lang="ka-GE" sz="2400" dirty="0"/>
              <a:t>რომ ის პირველი მოქანდაკე ქალია აჭარაში.</a:t>
            </a:r>
            <a:endParaRPr lang="en-US" sz="2400" dirty="0"/>
          </a:p>
          <a:p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2800" dirty="0" smtClean="0"/>
              <a:t>  მუთებერი </a:t>
            </a:r>
            <a:r>
              <a:rPr lang="ka-GE" sz="2800" dirty="0"/>
              <a:t>იყო  ფერმწერი, მოქანდაკე, </a:t>
            </a:r>
            <a:r>
              <a:rPr lang="ka-GE" sz="2800" dirty="0" smtClean="0"/>
              <a:t>მომღერალი. უკრავდა ვიოლონჩელოზე </a:t>
            </a:r>
            <a:r>
              <a:rPr lang="ka-GE" sz="2800" dirty="0"/>
              <a:t>და დაირაზე, </a:t>
            </a:r>
            <a:r>
              <a:rPr lang="ka-GE" sz="2800" dirty="0" smtClean="0"/>
              <a:t>იცავდა</a:t>
            </a:r>
            <a:r>
              <a:rPr lang="en-US" sz="2800" dirty="0" smtClean="0"/>
              <a:t>                             </a:t>
            </a:r>
            <a:r>
              <a:rPr lang="ka-GE" sz="2800" dirty="0" smtClean="0"/>
              <a:t> </a:t>
            </a:r>
            <a:r>
              <a:rPr lang="ka-GE" sz="2800" dirty="0"/>
              <a:t>ქალის უფლებებს და აფორმებდა წიგნებს.</a:t>
            </a:r>
            <a:endParaRPr lang="en-US" sz="2800" dirty="0"/>
          </a:p>
          <a:p>
            <a:pPr algn="just"/>
            <a:r>
              <a:rPr lang="ka-GE" sz="2800" dirty="0" smtClean="0"/>
              <a:t>  სამწუხაროდ, მისი </a:t>
            </a:r>
            <a:r>
              <a:rPr lang="ka-GE" sz="2800" dirty="0"/>
              <a:t>შემოქმედებიდან მხოლოდ ორი </a:t>
            </a:r>
            <a:r>
              <a:rPr lang="ka-GE" sz="2800" dirty="0" smtClean="0"/>
              <a:t>ნამუშევარია შემორჩენილი: 1) </a:t>
            </a:r>
            <a:r>
              <a:rPr lang="ka-GE" sz="2800" dirty="0"/>
              <a:t>„</a:t>
            </a:r>
            <a:r>
              <a:rPr lang="ka-GE" sz="2800" dirty="0" smtClean="0"/>
              <a:t>ნატურმორტი“ - </a:t>
            </a:r>
            <a:r>
              <a:rPr lang="ka-GE" sz="2800" dirty="0"/>
              <a:t>რომელიც მისი ძმისშვილის საკუთრებაა, და </a:t>
            </a:r>
            <a:r>
              <a:rPr lang="ka-GE" sz="2800" dirty="0" smtClean="0"/>
              <a:t>2) „ჯარიდან შინ დაბრუნება“ - </a:t>
            </a:r>
            <a:r>
              <a:rPr lang="ka-GE" sz="2800" dirty="0"/>
              <a:t>რომელიც მისი გარდაცვალების </a:t>
            </a:r>
            <a:r>
              <a:rPr lang="ka-GE" sz="2800" dirty="0" smtClean="0"/>
              <a:t>შემდეგ </a:t>
            </a:r>
            <a:r>
              <a:rPr lang="ka-GE" sz="2800" dirty="0"/>
              <a:t>მისმა </a:t>
            </a:r>
            <a:r>
              <a:rPr lang="ka-GE" sz="2800" dirty="0" smtClean="0"/>
              <a:t>დამ, </a:t>
            </a:r>
            <a:r>
              <a:rPr lang="ka-GE" sz="2800" dirty="0"/>
              <a:t>სემაეთ ვარშანიძემ მოიტანა </a:t>
            </a:r>
            <a:r>
              <a:rPr lang="ka-GE" sz="2800" dirty="0" smtClean="0"/>
              <a:t>მუზეუმში. დღეს ეს ტილო ხარიტონ </a:t>
            </a:r>
            <a:r>
              <a:rPr lang="ka-GE" sz="2800" dirty="0"/>
              <a:t>ახვლედიანის სახელობის მუზეუმის </a:t>
            </a:r>
            <a:r>
              <a:rPr lang="ka-GE" sz="2800" dirty="0" smtClean="0"/>
              <a:t>მშვენება გახლავთ.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Рисунок 3" descr="E:\მუზეუმისათვის\პროექტები და რეცენზიები მუზეუმისათვის\მუთებერის რუქა\მუთებერი\მუთრბერ ვარშანიძე\DSC_08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17" y="200025"/>
            <a:ext cx="1993899" cy="2747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1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2945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ka-GE" dirty="0" smtClean="0"/>
              <a:t>„</a:t>
            </a:r>
            <a:r>
              <a:rPr lang="ka-GE" dirty="0"/>
              <a:t>ჯარიდან შინ დაბრუნება</a:t>
            </a:r>
            <a:r>
              <a:rPr lang="ka-GE" dirty="0" smtClean="0"/>
              <a:t>“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 descr="E:\მუზეუმისათვის\პროექტები და რეცენზიები მუზეუმისათვის\მუთებერის რუქა\მუთებერი\მუთრბერ ვარშანიძე\DSC_08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93900"/>
            <a:ext cx="7683500" cy="4152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7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„ნატურმორტი“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 descr="E:\მუზეუმისათვის\პროექტები და რეცენზიები მუზეუმისათვის\მუთებერის რუქა\მუთებერი\50437962_2059112880824348_7391796822752100352_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282700"/>
            <a:ext cx="4533899" cy="4940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3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ნიკოლოზ ლორთქიფანიძე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1871134"/>
            <a:ext cx="10825480" cy="4262966"/>
          </a:xfrm>
        </p:spPr>
        <p:txBody>
          <a:bodyPr>
            <a:noAutofit/>
          </a:bodyPr>
          <a:lstStyle/>
          <a:p>
            <a:pPr algn="just"/>
            <a:r>
              <a:rPr lang="ka-GE" sz="2400" dirty="0" smtClean="0"/>
              <a:t>    აჭარაში </a:t>
            </a:r>
            <a:r>
              <a:rPr lang="ka-GE" sz="2400" dirty="0"/>
              <a:t>ცხოვრობდა და მოღვაწეობდა </a:t>
            </a:r>
            <a:r>
              <a:rPr lang="ka-GE" sz="2400" dirty="0" smtClean="0"/>
              <a:t>ნიკოლოზ ლორთქიფანიძე (</a:t>
            </a:r>
            <a:r>
              <a:rPr lang="ka-GE" sz="2400" dirty="0"/>
              <a:t>1885-1937), ის გახლდათ თბილისისა და მოსკოვის უნივერსიტეტის აღზრდილი, გეოგრაფი, კარტოგრაფი და მხარეთმცოდნე. ბათუმის პედაგოგიური ინსტიტუტის რექტორი</a:t>
            </a:r>
            <a:r>
              <a:rPr lang="ka-GE" sz="2400" dirty="0" smtClean="0"/>
              <a:t>.  </a:t>
            </a:r>
            <a:endParaRPr lang="en-US" sz="2400" dirty="0"/>
          </a:p>
          <a:p>
            <a:pPr algn="just"/>
            <a:r>
              <a:rPr lang="ka-GE" sz="2400" dirty="0" smtClean="0"/>
              <a:t>  ნიკოლოზ ლორთქიფანიძემ შეადგინა </a:t>
            </a:r>
            <a:r>
              <a:rPr lang="ka-GE" sz="2400" dirty="0"/>
              <a:t>რუქა დასახელებით „აჭარის თვალსაჩინო რუქა“, </a:t>
            </a:r>
            <a:r>
              <a:rPr lang="ka-GE" sz="2400" dirty="0" smtClean="0"/>
              <a:t>რომელიც </a:t>
            </a:r>
            <a:r>
              <a:rPr lang="ka-GE" sz="2400" dirty="0"/>
              <a:t>არის </a:t>
            </a:r>
            <a:r>
              <a:rPr lang="ka-GE" sz="2400" dirty="0" smtClean="0"/>
              <a:t>ერთფურცლიანი, ფერადი </a:t>
            </a:r>
            <a:r>
              <a:rPr lang="ka-GE" sz="2400" dirty="0"/>
              <a:t>კარტოგრაფიული </a:t>
            </a:r>
            <a:r>
              <a:rPr lang="ka-GE" sz="2400" dirty="0" smtClean="0"/>
              <a:t>ნაწარმოები (</a:t>
            </a:r>
            <a:r>
              <a:rPr lang="ka-GE" sz="2400" dirty="0"/>
              <a:t>ზომა 170/120 მაშტაბით 1:714,00</a:t>
            </a:r>
            <a:r>
              <a:rPr lang="ka-GE" sz="2400" dirty="0" smtClean="0"/>
              <a:t>;) </a:t>
            </a:r>
            <a:r>
              <a:rPr lang="ka-GE" sz="2400" dirty="0"/>
              <a:t>და რომელზეც  </a:t>
            </a:r>
            <a:r>
              <a:rPr lang="ka-GE" sz="2400" dirty="0" smtClean="0"/>
              <a:t>ცოცხლდება </a:t>
            </a:r>
            <a:r>
              <a:rPr lang="en-US" sz="2400" dirty="0" smtClean="0"/>
              <a:t>XX</a:t>
            </a:r>
            <a:r>
              <a:rPr lang="ka-GE" sz="2400" dirty="0" smtClean="0"/>
              <a:t> საუკუნის </a:t>
            </a:r>
            <a:r>
              <a:rPr lang="ka-GE" sz="2400" dirty="0"/>
              <a:t>20-იანი წლების </a:t>
            </a:r>
            <a:r>
              <a:rPr lang="ka-GE" sz="2400" dirty="0" smtClean="0"/>
              <a:t>აჭარა, მისი </a:t>
            </a:r>
            <a:r>
              <a:rPr lang="ka-GE" sz="2400" dirty="0"/>
              <a:t>ბუნება, ლანდშაფტი, ზღვა და ხმელეთი, მცენარეული საფარი, ცხოველთა სამყარო, ისტორიისა და კულტურის ძეგლები, მოსახლეობის საქმიანობა და </a:t>
            </a:r>
            <a:r>
              <a:rPr lang="ka-GE" sz="2400" dirty="0" smtClean="0"/>
              <a:t>ყოფა-ცხოვრება. რუკის მხატვრული გაფორმება </a:t>
            </a:r>
            <a:r>
              <a:rPr lang="ka-GE" sz="2400" dirty="0"/>
              <a:t>ქალბატონ მუთებერს ეკუთვნის.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4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„</a:t>
            </a:r>
            <a:r>
              <a:rPr lang="ka-GE" dirty="0"/>
              <a:t>აჭარის თვალსაჩინო რუქა</a:t>
            </a:r>
            <a:r>
              <a:rPr lang="ka-GE" dirty="0" smtClean="0"/>
              <a:t>“ - </a:t>
            </a:r>
            <a:r>
              <a:rPr lang="ka-GE" sz="2800" dirty="0" smtClean="0"/>
              <a:t>ფრაგმენტი</a:t>
            </a:r>
            <a:endParaRPr lang="en-US" sz="2800" dirty="0"/>
          </a:p>
        </p:txBody>
      </p:sp>
      <p:pic>
        <p:nvPicPr>
          <p:cNvPr id="4" name="Объект 3" descr="E:\მუზეუმისათვის\პროექტები და რეცენზიები მუზეუმისათვის\მუთებერის რუქა\მუთებერი\DSC_38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737360"/>
            <a:ext cx="7734300" cy="452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368300"/>
            <a:ext cx="10058400" cy="5500794"/>
          </a:xfrm>
        </p:spPr>
        <p:txBody>
          <a:bodyPr>
            <a:normAutofit/>
          </a:bodyPr>
          <a:lstStyle/>
          <a:p>
            <a:pPr algn="just"/>
            <a:r>
              <a:rPr lang="ka-GE" sz="2400" dirty="0" smtClean="0"/>
              <a:t>    რუქა </a:t>
            </a:r>
            <a:r>
              <a:rPr lang="ka-GE" sz="2400" dirty="0"/>
              <a:t>გაფორმებულია  სხვადასხვა ნიშან-სიმბოლოებით, გამოხატულია სოფლები და ქალაქები, გზები და ხიდები, ნავსადგურები და კურორტები, ტრადიციული მეურნეობა და შინა-  მრეწველობა</a:t>
            </a:r>
            <a:r>
              <a:rPr lang="ka-GE" sz="2400" dirty="0" smtClean="0"/>
              <a:t>. </a:t>
            </a:r>
          </a:p>
          <a:p>
            <a:pPr algn="just"/>
            <a:r>
              <a:rPr lang="ka-GE" sz="2400" dirty="0" smtClean="0"/>
              <a:t>   მესაქონლეობა, ხვნა-თესვა</a:t>
            </a:r>
            <a:r>
              <a:rPr lang="ka-GE" sz="2400" dirty="0"/>
              <a:t>, მეფუტკრეობა, მეაბრეშუმეობა, შალის ქსოვა, თიხის დამუშაება, ხე-ტყის დამზადება, ნავის კეთება</a:t>
            </a:r>
            <a:r>
              <a:rPr lang="ka-GE" sz="2400" dirty="0" smtClean="0"/>
              <a:t>, თევზჭერა</a:t>
            </a:r>
            <a:r>
              <a:rPr lang="ka-GE" sz="2400" dirty="0"/>
              <a:t>, </a:t>
            </a:r>
            <a:r>
              <a:rPr lang="ka-GE" sz="2400" dirty="0" smtClean="0"/>
              <a:t>ნადირობა და ა.შ.</a:t>
            </a:r>
            <a:endParaRPr lang="en-US" sz="2400" dirty="0"/>
          </a:p>
          <a:p>
            <a:pPr algn="just"/>
            <a:r>
              <a:rPr lang="ka-GE" sz="2400" dirty="0" smtClean="0"/>
              <a:t>  თვალსაჩინო </a:t>
            </a:r>
            <a:r>
              <a:rPr lang="ka-GE" sz="2400" dirty="0"/>
              <a:t>რუქას ამშვენებს ფერადი სურათები</a:t>
            </a:r>
            <a:r>
              <a:rPr lang="ka-GE" sz="2400" dirty="0" smtClean="0"/>
              <a:t>: ბათუმის </a:t>
            </a:r>
            <a:r>
              <a:rPr lang="ka-GE" sz="2400" dirty="0"/>
              <a:t>ბულვარი, ბოტანიკური ბაღი</a:t>
            </a:r>
            <a:r>
              <a:rPr lang="ka-GE" sz="2400" dirty="0" smtClean="0"/>
              <a:t>, მდინარე ჭოროხი (</a:t>
            </a:r>
            <a:r>
              <a:rPr lang="ka-GE" sz="2400" dirty="0"/>
              <a:t>ნაოსნობა), აჭარული წისქვილი</a:t>
            </a:r>
            <a:r>
              <a:rPr lang="ka-GE" sz="2400" dirty="0" smtClean="0"/>
              <a:t>, დანდალოს </a:t>
            </a:r>
            <a:r>
              <a:rPr lang="ka-GE" sz="2400" dirty="0"/>
              <a:t>ხიდი, </a:t>
            </a:r>
            <a:r>
              <a:rPr lang="ka-GE" sz="2400" dirty="0" smtClean="0"/>
              <a:t>მწვანე კონცხის</a:t>
            </a:r>
            <a:r>
              <a:rPr lang="ka-GE" sz="2400" dirty="0"/>
              <a:t>, ქობულეთის, ქედის</a:t>
            </a:r>
            <a:r>
              <a:rPr lang="ka-GE" sz="2400" dirty="0" smtClean="0"/>
              <a:t>, შუახევის</a:t>
            </a:r>
            <a:r>
              <a:rPr lang="ka-GE" sz="2400" dirty="0"/>
              <a:t>, ჩაქვის, ხელვაჩაურისა და ხულოს  ღისშესანიშნაობები და რა თქმა </a:t>
            </a:r>
            <a:r>
              <a:rPr lang="ka-GE" sz="2400" dirty="0" smtClean="0"/>
              <a:t>უნდა, </a:t>
            </a:r>
            <a:r>
              <a:rPr lang="ka-GE" sz="2400" dirty="0"/>
              <a:t>აჭარული ოჯახი, ახალგაზრდა და ასაკოვანთა კოლორიტი სახეები.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ka-GE" sz="2800" dirty="0"/>
              <a:t> </a:t>
            </a:r>
            <a:r>
              <a:rPr lang="ka-GE" sz="2800" dirty="0" smtClean="0"/>
              <a:t>   რუქა </a:t>
            </a:r>
            <a:r>
              <a:rPr lang="ka-GE" sz="2800" dirty="0"/>
              <a:t>საინტერესო და მიმზიდველია იმითაც, რომ ეს არის მთლიანი ეთნოგრაფია აჭარის ყოფა-ცხოვრებაზე, კულტურაზე, ადამიანებზე.</a:t>
            </a:r>
            <a:endParaRPr lang="en-US" sz="2800" dirty="0"/>
          </a:p>
          <a:p>
            <a:pPr algn="just"/>
            <a:r>
              <a:rPr lang="en-US" sz="2800" dirty="0" smtClean="0"/>
              <a:t>     </a:t>
            </a:r>
            <a:r>
              <a:rPr lang="ka-GE" sz="2800" dirty="0" smtClean="0"/>
              <a:t>1925 წელს </a:t>
            </a:r>
            <a:r>
              <a:rPr lang="ka-GE" sz="2800" dirty="0"/>
              <a:t>მომზადდა და </a:t>
            </a:r>
            <a:r>
              <a:rPr lang="ka-GE" sz="2800" dirty="0" smtClean="0"/>
              <a:t>1928 წელს </a:t>
            </a:r>
            <a:r>
              <a:rPr lang="ka-GE" sz="2800" dirty="0"/>
              <a:t>გამოიცა წიგნი“აჭარის გეოგრაფიული ნარკვევებისათვის“, რომლის ავტორია ნიკოლოზ </a:t>
            </a:r>
            <a:r>
              <a:rPr lang="ka-GE" sz="2800" dirty="0" smtClean="0"/>
              <a:t>ლორთქიფანიძე. წიგნის წინასიტყვაობაში ავტორი  აღნიშნავს: </a:t>
            </a:r>
            <a:r>
              <a:rPr lang="ka-GE" sz="2800" dirty="0"/>
              <a:t>„რუქა შედგენილია ჩვენი მოწაფის</a:t>
            </a:r>
            <a:r>
              <a:rPr lang="ka-GE" sz="2800" dirty="0" smtClean="0"/>
              <a:t>, აჭარელი </a:t>
            </a:r>
            <a:r>
              <a:rPr lang="ka-GE" sz="2800" dirty="0"/>
              <a:t>ქალის მუთებერ ვარშანიძის მიერ, რისთვისაც ვუხდით </a:t>
            </a:r>
            <a:r>
              <a:rPr lang="ka-GE" sz="2800" dirty="0" smtClean="0"/>
              <a:t>მადლობას“.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18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</TotalTime>
  <Words>1447</Words>
  <Application>Microsoft Office PowerPoint</Application>
  <PresentationFormat>Широкоэкранный</PresentationFormat>
  <Paragraphs>65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Sylfaen</vt:lpstr>
      <vt:lpstr>Times New Roman</vt:lpstr>
      <vt:lpstr>Ретро</vt:lpstr>
      <vt:lpstr>პირველი სამი ქალი ხელოვნებაში (ფერმწერი, კერამიკოსი, მოქანდაკე) XX საუკუნის დასაწყისი</vt:lpstr>
      <vt:lpstr>ფერმწერი  მუთებერ ვარშანიძე </vt:lpstr>
      <vt:lpstr>Презентация PowerPoint</vt:lpstr>
      <vt:lpstr>„ჯარიდან შინ დაბრუნება“ </vt:lpstr>
      <vt:lpstr>„ნატურმორტი“ </vt:lpstr>
      <vt:lpstr>ნიკოლოზ ლორთქიფანიძე</vt:lpstr>
      <vt:lpstr>„აჭარის თვალსაჩინო რუქა“ - ფრაგმენტი</vt:lpstr>
      <vt:lpstr>Презентация PowerPoint</vt:lpstr>
      <vt:lpstr>Презентация PowerPoint</vt:lpstr>
      <vt:lpstr>Презентация PowerPoint</vt:lpstr>
      <vt:lpstr>მუთებარ ვარშანიძის მამა  შაქრო ვარშანიძე</vt:lpstr>
      <vt:lpstr>მუთებერ ვარშანიძის მამა  შაქრო ვარშანიძე</vt:lpstr>
      <vt:lpstr>Презентация PowerPoint</vt:lpstr>
      <vt:lpstr>Презентация PowerPoint</vt:lpstr>
      <vt:lpstr>ოლღა ჩაჩუა-სელეზნიოვა (კერამიკოსი)</vt:lpstr>
      <vt:lpstr>ოლღა ჩაჩუა-სელეზნიოვა</vt:lpstr>
      <vt:lpstr>„ჩაის კრეფა“ მასალა კერამიკა, ქვა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მარიამნა სტოლპნიკოვა (მოქანდაკე)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პირველი სამი ქალი ხელოვნებაში (ფერმწერი, კერამიკოსი, მოქანდაკე) XX საუკუნის დასაწყისი</dc:title>
  <dc:creator>UserPC</dc:creator>
  <cp:lastModifiedBy>USER</cp:lastModifiedBy>
  <cp:revision>24</cp:revision>
  <dcterms:created xsi:type="dcterms:W3CDTF">2020-06-18T08:53:14Z</dcterms:created>
  <dcterms:modified xsi:type="dcterms:W3CDTF">2020-07-20T10:30:35Z</dcterms:modified>
</cp:coreProperties>
</file>