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9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სათაურის სლაიდ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ka-GE"/>
              <a:t>დააწკაპუნეთ მთავარი სათაურის სტილის შესაცვლელად</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ka-GE"/>
              <a:t>დააწკაპუნეთ მთავარი ქვესათაურის სტილის რედაქტირებისთვის</a:t>
            </a:r>
            <a:endParaRPr lang="en-US" dirty="0"/>
          </a:p>
        </p:txBody>
      </p:sp>
      <p:sp>
        <p:nvSpPr>
          <p:cNvPr id="4" name="Date Placeholder 3"/>
          <p:cNvSpPr>
            <a:spLocks noGrp="1"/>
          </p:cNvSpPr>
          <p:nvPr>
            <p:ph type="dt" sz="half" idx="10"/>
          </p:nvPr>
        </p:nvSpPr>
        <p:spPr/>
        <p:txBody>
          <a:bodyPr/>
          <a:lstStyle/>
          <a:p>
            <a:fld id="{84FDBD08-9BF2-43A9-A8C6-BB1003E8AA29}" type="datetimeFigureOut">
              <a:rPr lang="ka-GE" smtClean="0"/>
              <a:t>20.07.2020</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92E63AD7-6765-47C9-A0FE-59F2BEA12CD4}" type="slidenum">
              <a:rPr lang="ka-GE" smtClean="0"/>
              <a:t>‹#›</a:t>
            </a:fld>
            <a:endParaRPr lang="ka-G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3439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სათაური და შვეული ტექსტ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a:t>დააწკაპუნეთ მთავარი სათაურის სტილის შესაცვლელად</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dirty="0"/>
          </a:p>
        </p:txBody>
      </p:sp>
      <p:sp>
        <p:nvSpPr>
          <p:cNvPr id="4" name="Date Placeholder 3"/>
          <p:cNvSpPr>
            <a:spLocks noGrp="1"/>
          </p:cNvSpPr>
          <p:nvPr>
            <p:ph type="dt" sz="half" idx="10"/>
          </p:nvPr>
        </p:nvSpPr>
        <p:spPr/>
        <p:txBody>
          <a:bodyPr/>
          <a:lstStyle/>
          <a:p>
            <a:fld id="{84FDBD08-9BF2-43A9-A8C6-BB1003E8AA29}" type="datetimeFigureOut">
              <a:rPr lang="ka-GE" smtClean="0"/>
              <a:t>20.07.2020</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92E63AD7-6765-47C9-A0FE-59F2BEA12CD4}" type="slidenum">
              <a:rPr lang="ka-GE" smtClean="0"/>
              <a:t>‹#›</a:t>
            </a:fld>
            <a:endParaRPr lang="ka-GE"/>
          </a:p>
        </p:txBody>
      </p:sp>
    </p:spTree>
    <p:extLst>
      <p:ext uri="{BB962C8B-B14F-4D97-AF65-F5344CB8AC3E}">
        <p14:creationId xmlns:p14="http://schemas.microsoft.com/office/powerpoint/2010/main" val="2876394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შვეული სათაური და ტექსტ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ka-GE"/>
              <a:t>დააწკაპუნეთ მთავარი სათაურის სტილის შესაცვლელად</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dirty="0"/>
          </a:p>
        </p:txBody>
      </p:sp>
      <p:sp>
        <p:nvSpPr>
          <p:cNvPr id="4" name="Date Placeholder 3"/>
          <p:cNvSpPr>
            <a:spLocks noGrp="1"/>
          </p:cNvSpPr>
          <p:nvPr>
            <p:ph type="dt" sz="half" idx="10"/>
          </p:nvPr>
        </p:nvSpPr>
        <p:spPr/>
        <p:txBody>
          <a:bodyPr/>
          <a:lstStyle/>
          <a:p>
            <a:fld id="{84FDBD08-9BF2-43A9-A8C6-BB1003E8AA29}" type="datetimeFigureOut">
              <a:rPr lang="ka-GE" smtClean="0"/>
              <a:t>20.07.2020</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92E63AD7-6765-47C9-A0FE-59F2BEA12CD4}" type="slidenum">
              <a:rPr lang="ka-GE" smtClean="0"/>
              <a:t>‹#›</a:t>
            </a:fld>
            <a:endParaRPr lang="ka-GE"/>
          </a:p>
        </p:txBody>
      </p:sp>
    </p:spTree>
    <p:extLst>
      <p:ext uri="{BB962C8B-B14F-4D97-AF65-F5344CB8AC3E}">
        <p14:creationId xmlns:p14="http://schemas.microsoft.com/office/powerpoint/2010/main" val="989645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სათაური და შიგთავს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a:t>დააწკაპუნეთ მთავარი სათაურის სტილის შესაცვლელად</a:t>
            </a:r>
            <a:endParaRPr lang="en-US" dirty="0"/>
          </a:p>
        </p:txBody>
      </p:sp>
      <p:sp>
        <p:nvSpPr>
          <p:cNvPr id="3" name="Content Placeholder 2"/>
          <p:cNvSpPr>
            <a:spLocks noGrp="1"/>
          </p:cNvSpPr>
          <p:nvPr>
            <p:ph idx="1"/>
          </p:nvPr>
        </p:nvSpPr>
        <p:spPr/>
        <p:txBody>
          <a:bodyPr/>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dirty="0"/>
          </a:p>
        </p:txBody>
      </p:sp>
      <p:sp>
        <p:nvSpPr>
          <p:cNvPr id="4" name="Date Placeholder 3"/>
          <p:cNvSpPr>
            <a:spLocks noGrp="1"/>
          </p:cNvSpPr>
          <p:nvPr>
            <p:ph type="dt" sz="half" idx="10"/>
          </p:nvPr>
        </p:nvSpPr>
        <p:spPr/>
        <p:txBody>
          <a:bodyPr/>
          <a:lstStyle/>
          <a:p>
            <a:fld id="{84FDBD08-9BF2-43A9-A8C6-BB1003E8AA29}" type="datetimeFigureOut">
              <a:rPr lang="ka-GE" smtClean="0"/>
              <a:t>20.07.2020</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92E63AD7-6765-47C9-A0FE-59F2BEA12CD4}" type="slidenum">
              <a:rPr lang="ka-GE" smtClean="0"/>
              <a:t>‹#›</a:t>
            </a:fld>
            <a:endParaRPr lang="ka-GE"/>
          </a:p>
        </p:txBody>
      </p:sp>
    </p:spTree>
    <p:extLst>
      <p:ext uri="{BB962C8B-B14F-4D97-AF65-F5344CB8AC3E}">
        <p14:creationId xmlns:p14="http://schemas.microsoft.com/office/powerpoint/2010/main" val="3781344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სექციის ზედა კოლონტიტულ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ka-GE"/>
              <a:t>დააწკაპუნეთ მთავარი სათაურის სტილის შესაცვლელად</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a:t>დააწკაპუნეთ მთავარი ტექსტის რედაქტირებისთვის სტილები</a:t>
            </a:r>
          </a:p>
        </p:txBody>
      </p:sp>
      <p:sp>
        <p:nvSpPr>
          <p:cNvPr id="4" name="Date Placeholder 3"/>
          <p:cNvSpPr>
            <a:spLocks noGrp="1"/>
          </p:cNvSpPr>
          <p:nvPr>
            <p:ph type="dt" sz="half" idx="10"/>
          </p:nvPr>
        </p:nvSpPr>
        <p:spPr/>
        <p:txBody>
          <a:bodyPr/>
          <a:lstStyle/>
          <a:p>
            <a:fld id="{84FDBD08-9BF2-43A9-A8C6-BB1003E8AA29}" type="datetimeFigureOut">
              <a:rPr lang="ka-GE" smtClean="0"/>
              <a:t>20.07.2020</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92E63AD7-6765-47C9-A0FE-59F2BEA12CD4}" type="slidenum">
              <a:rPr lang="ka-GE" smtClean="0"/>
              <a:t>‹#›</a:t>
            </a:fld>
            <a:endParaRPr lang="ka-G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73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ორი შიგთავსი">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ka-GE"/>
              <a:t>დააწკაპუნეთ მთავარი სათაურის სტილის შესაცვლელად</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dirty="0"/>
          </a:p>
        </p:txBody>
      </p:sp>
      <p:sp>
        <p:nvSpPr>
          <p:cNvPr id="5" name="Date Placeholder 4"/>
          <p:cNvSpPr>
            <a:spLocks noGrp="1"/>
          </p:cNvSpPr>
          <p:nvPr>
            <p:ph type="dt" sz="half" idx="10"/>
          </p:nvPr>
        </p:nvSpPr>
        <p:spPr/>
        <p:txBody>
          <a:bodyPr/>
          <a:lstStyle/>
          <a:p>
            <a:fld id="{84FDBD08-9BF2-43A9-A8C6-BB1003E8AA29}" type="datetimeFigureOut">
              <a:rPr lang="ka-GE" smtClean="0"/>
              <a:t>20.07.2020</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92E63AD7-6765-47C9-A0FE-59F2BEA12CD4}" type="slidenum">
              <a:rPr lang="ka-GE" smtClean="0"/>
              <a:t>‹#›</a:t>
            </a:fld>
            <a:endParaRPr lang="ka-GE"/>
          </a:p>
        </p:txBody>
      </p:sp>
    </p:spTree>
    <p:extLst>
      <p:ext uri="{BB962C8B-B14F-4D97-AF65-F5344CB8AC3E}">
        <p14:creationId xmlns:p14="http://schemas.microsoft.com/office/powerpoint/2010/main" val="206598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შედარება">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ka-GE"/>
              <a:t>დააწკაპუნეთ მთავარი სათაურის სტილის შესაცვლელად</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a:t>დააწკაპუნეთ მთავარი ტექსტის რედაქტირებისთვის სტილები</a:t>
            </a:r>
          </a:p>
        </p:txBody>
      </p:sp>
      <p:sp>
        <p:nvSpPr>
          <p:cNvPr id="4" name="Content Placeholder 3"/>
          <p:cNvSpPr>
            <a:spLocks noGrp="1"/>
          </p:cNvSpPr>
          <p:nvPr>
            <p:ph sz="half" idx="2"/>
          </p:nvPr>
        </p:nvSpPr>
        <p:spPr>
          <a:xfrm>
            <a:off x="1097280" y="2582334"/>
            <a:ext cx="4937760" cy="3378200"/>
          </a:xfrm>
        </p:spPr>
        <p:txBody>
          <a:bodyPr/>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a:t>დააწკაპუნეთ მთავარი ტექსტის რედაქტირებისთვის სტილები</a:t>
            </a:r>
          </a:p>
        </p:txBody>
      </p:sp>
      <p:sp>
        <p:nvSpPr>
          <p:cNvPr id="6" name="Content Placeholder 5"/>
          <p:cNvSpPr>
            <a:spLocks noGrp="1"/>
          </p:cNvSpPr>
          <p:nvPr>
            <p:ph sz="quarter" idx="4"/>
          </p:nvPr>
        </p:nvSpPr>
        <p:spPr>
          <a:xfrm>
            <a:off x="6217920" y="2582334"/>
            <a:ext cx="4937760" cy="3378200"/>
          </a:xfrm>
        </p:spPr>
        <p:txBody>
          <a:bodyPr/>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dirty="0"/>
          </a:p>
        </p:txBody>
      </p:sp>
      <p:sp>
        <p:nvSpPr>
          <p:cNvPr id="7" name="Date Placeholder 6"/>
          <p:cNvSpPr>
            <a:spLocks noGrp="1"/>
          </p:cNvSpPr>
          <p:nvPr>
            <p:ph type="dt" sz="half" idx="10"/>
          </p:nvPr>
        </p:nvSpPr>
        <p:spPr/>
        <p:txBody>
          <a:bodyPr/>
          <a:lstStyle/>
          <a:p>
            <a:fld id="{84FDBD08-9BF2-43A9-A8C6-BB1003E8AA29}" type="datetimeFigureOut">
              <a:rPr lang="ka-GE" smtClean="0"/>
              <a:t>20.07.2020</a:t>
            </a:fld>
            <a:endParaRPr lang="ka-GE"/>
          </a:p>
        </p:txBody>
      </p:sp>
      <p:sp>
        <p:nvSpPr>
          <p:cNvPr id="8" name="Footer Placeholder 7"/>
          <p:cNvSpPr>
            <a:spLocks noGrp="1"/>
          </p:cNvSpPr>
          <p:nvPr>
            <p:ph type="ftr" sz="quarter" idx="11"/>
          </p:nvPr>
        </p:nvSpPr>
        <p:spPr/>
        <p:txBody>
          <a:bodyPr/>
          <a:lstStyle/>
          <a:p>
            <a:endParaRPr lang="ka-GE"/>
          </a:p>
        </p:txBody>
      </p:sp>
      <p:sp>
        <p:nvSpPr>
          <p:cNvPr id="9" name="Slide Number Placeholder 8"/>
          <p:cNvSpPr>
            <a:spLocks noGrp="1"/>
          </p:cNvSpPr>
          <p:nvPr>
            <p:ph type="sldNum" sz="quarter" idx="12"/>
          </p:nvPr>
        </p:nvSpPr>
        <p:spPr/>
        <p:txBody>
          <a:bodyPr/>
          <a:lstStyle/>
          <a:p>
            <a:fld id="{92E63AD7-6765-47C9-A0FE-59F2BEA12CD4}" type="slidenum">
              <a:rPr lang="ka-GE" smtClean="0"/>
              <a:t>‹#›</a:t>
            </a:fld>
            <a:endParaRPr lang="ka-GE"/>
          </a:p>
        </p:txBody>
      </p:sp>
    </p:spTree>
    <p:extLst>
      <p:ext uri="{BB962C8B-B14F-4D97-AF65-F5344CB8AC3E}">
        <p14:creationId xmlns:p14="http://schemas.microsoft.com/office/powerpoint/2010/main" val="341291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მხოლოდ სათაურ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a:t>დააწკაპუნეთ მთავარი სათაურის სტილის შესაცვლელად</a:t>
            </a:r>
            <a:endParaRPr lang="en-US" dirty="0"/>
          </a:p>
        </p:txBody>
      </p:sp>
      <p:sp>
        <p:nvSpPr>
          <p:cNvPr id="3" name="Date Placeholder 2"/>
          <p:cNvSpPr>
            <a:spLocks noGrp="1"/>
          </p:cNvSpPr>
          <p:nvPr>
            <p:ph type="dt" sz="half" idx="10"/>
          </p:nvPr>
        </p:nvSpPr>
        <p:spPr/>
        <p:txBody>
          <a:bodyPr/>
          <a:lstStyle/>
          <a:p>
            <a:fld id="{84FDBD08-9BF2-43A9-A8C6-BB1003E8AA29}" type="datetimeFigureOut">
              <a:rPr lang="ka-GE" smtClean="0"/>
              <a:t>20.07.2020</a:t>
            </a:fld>
            <a:endParaRPr lang="ka-GE"/>
          </a:p>
        </p:txBody>
      </p:sp>
      <p:sp>
        <p:nvSpPr>
          <p:cNvPr id="4" name="Footer Placeholder 3"/>
          <p:cNvSpPr>
            <a:spLocks noGrp="1"/>
          </p:cNvSpPr>
          <p:nvPr>
            <p:ph type="ftr" sz="quarter" idx="11"/>
          </p:nvPr>
        </p:nvSpPr>
        <p:spPr/>
        <p:txBody>
          <a:bodyPr/>
          <a:lstStyle/>
          <a:p>
            <a:endParaRPr lang="ka-GE"/>
          </a:p>
        </p:txBody>
      </p:sp>
      <p:sp>
        <p:nvSpPr>
          <p:cNvPr id="5" name="Slide Number Placeholder 4"/>
          <p:cNvSpPr>
            <a:spLocks noGrp="1"/>
          </p:cNvSpPr>
          <p:nvPr>
            <p:ph type="sldNum" sz="quarter" idx="12"/>
          </p:nvPr>
        </p:nvSpPr>
        <p:spPr/>
        <p:txBody>
          <a:bodyPr/>
          <a:lstStyle/>
          <a:p>
            <a:fld id="{92E63AD7-6765-47C9-A0FE-59F2BEA12CD4}" type="slidenum">
              <a:rPr lang="ka-GE" smtClean="0"/>
              <a:t>‹#›</a:t>
            </a:fld>
            <a:endParaRPr lang="ka-GE"/>
          </a:p>
        </p:txBody>
      </p:sp>
    </p:spTree>
    <p:extLst>
      <p:ext uri="{BB962C8B-B14F-4D97-AF65-F5344CB8AC3E}">
        <p14:creationId xmlns:p14="http://schemas.microsoft.com/office/powerpoint/2010/main" val="23168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ცარიელი">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FDBD08-9BF2-43A9-A8C6-BB1003E8AA29}" type="datetimeFigureOut">
              <a:rPr lang="ka-GE" smtClean="0"/>
              <a:t>20.07.2020</a:t>
            </a:fld>
            <a:endParaRPr lang="ka-G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ka-GE"/>
          </a:p>
        </p:txBody>
      </p:sp>
      <p:sp>
        <p:nvSpPr>
          <p:cNvPr id="9" name="Slide Number Placeholder 8"/>
          <p:cNvSpPr>
            <a:spLocks noGrp="1"/>
          </p:cNvSpPr>
          <p:nvPr>
            <p:ph type="sldNum" sz="quarter" idx="12"/>
          </p:nvPr>
        </p:nvSpPr>
        <p:spPr/>
        <p:txBody>
          <a:bodyPr/>
          <a:lstStyle/>
          <a:p>
            <a:fld id="{92E63AD7-6765-47C9-A0FE-59F2BEA12CD4}" type="slidenum">
              <a:rPr lang="ka-GE" smtClean="0"/>
              <a:t>‹#›</a:t>
            </a:fld>
            <a:endParaRPr lang="ka-GE"/>
          </a:p>
        </p:txBody>
      </p:sp>
    </p:spTree>
    <p:extLst>
      <p:ext uri="{BB962C8B-B14F-4D97-AF65-F5344CB8AC3E}">
        <p14:creationId xmlns:p14="http://schemas.microsoft.com/office/powerpoint/2010/main" val="383079170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შიგთავსი წარწერასთან">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ka-GE"/>
              <a:t>დააწკაპუნეთ მთავარი სათაურის სტილის შესაცვლელად</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a:t>დააწკაპუნეთ მთავარი ტექსტის რედაქტირებისთვის სტილები</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FDBD08-9BF2-43A9-A8C6-BB1003E8AA29}" type="datetimeFigureOut">
              <a:rPr lang="ka-GE" smtClean="0"/>
              <a:t>20.07.2020</a:t>
            </a:fld>
            <a:endParaRPr lang="ka-G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ka-G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2E63AD7-6765-47C9-A0FE-59F2BEA12CD4}" type="slidenum">
              <a:rPr lang="ka-GE" smtClean="0"/>
              <a:t>‹#›</a:t>
            </a:fld>
            <a:endParaRPr lang="ka-GE"/>
          </a:p>
        </p:txBody>
      </p:sp>
    </p:spTree>
    <p:extLst>
      <p:ext uri="{BB962C8B-B14F-4D97-AF65-F5344CB8AC3E}">
        <p14:creationId xmlns:p14="http://schemas.microsoft.com/office/powerpoint/2010/main" val="350153083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სურათი წარწერასთან">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ka-GE"/>
              <a:t>დააწკაპუნეთ მთავარი სათაურის სტილის შესაცვლელად</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a-GE"/>
              <a:t>სურათის დასამატებლად დააწკაპუნეთ ხატულაზე</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a:t>დააწკაპუნეთ მთავარი ტექსტის რედაქტირებისთვის სტილები</a:t>
            </a:r>
          </a:p>
        </p:txBody>
      </p:sp>
      <p:sp>
        <p:nvSpPr>
          <p:cNvPr id="5" name="Date Placeholder 4"/>
          <p:cNvSpPr>
            <a:spLocks noGrp="1"/>
          </p:cNvSpPr>
          <p:nvPr>
            <p:ph type="dt" sz="half" idx="10"/>
          </p:nvPr>
        </p:nvSpPr>
        <p:spPr/>
        <p:txBody>
          <a:bodyPr/>
          <a:lstStyle/>
          <a:p>
            <a:fld id="{84FDBD08-9BF2-43A9-A8C6-BB1003E8AA29}" type="datetimeFigureOut">
              <a:rPr lang="ka-GE" smtClean="0"/>
              <a:t>20.07.2020</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92E63AD7-6765-47C9-A0FE-59F2BEA12CD4}" type="slidenum">
              <a:rPr lang="ka-GE" smtClean="0"/>
              <a:t>‹#›</a:t>
            </a:fld>
            <a:endParaRPr lang="ka-GE"/>
          </a:p>
        </p:txBody>
      </p:sp>
    </p:spTree>
    <p:extLst>
      <p:ext uri="{BB962C8B-B14F-4D97-AF65-F5344CB8AC3E}">
        <p14:creationId xmlns:p14="http://schemas.microsoft.com/office/powerpoint/2010/main" val="300338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ka-GE"/>
              <a:t>დააწკაპუნეთ მთავარი სათაურის სტილის შესაცვლელად</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4FDBD08-9BF2-43A9-A8C6-BB1003E8AA29}" type="datetimeFigureOut">
              <a:rPr lang="ka-GE" smtClean="0"/>
              <a:t>20.07.2020</a:t>
            </a:fld>
            <a:endParaRPr lang="ka-G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ka-G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2E63AD7-6765-47C9-A0FE-59F2BEA12CD4}" type="slidenum">
              <a:rPr lang="ka-GE" smtClean="0"/>
              <a:t>‹#›</a:t>
            </a:fld>
            <a:endParaRPr lang="ka-G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02460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 xmlns:a16="http://schemas.microsoft.com/office/drawing/2014/main" id="{37EDA4B9-4B95-4DCF-B2EE-0E10B586429E}"/>
              </a:ext>
            </a:extLst>
          </p:cNvPr>
          <p:cNvSpPr>
            <a:spLocks noGrp="1"/>
          </p:cNvSpPr>
          <p:nvPr>
            <p:ph type="ctrTitle"/>
          </p:nvPr>
        </p:nvSpPr>
        <p:spPr>
          <a:xfrm>
            <a:off x="1824824" y="472927"/>
            <a:ext cx="8542352" cy="3375727"/>
          </a:xfrm>
        </p:spPr>
        <p:txBody>
          <a:bodyPr>
            <a:normAutofit/>
          </a:bodyPr>
          <a:lstStyle/>
          <a:p>
            <a:pPr algn="ctr"/>
            <a:r>
              <a:rPr lang="en-US" sz="4400" dirty="0">
                <a:latin typeface="Sylfaen" panose="010A0502050306030303" pitchFamily="18" charset="0"/>
              </a:rPr>
              <a:t>XX </a:t>
            </a:r>
            <a:r>
              <a:rPr lang="ka-GE" sz="4400" dirty="0">
                <a:latin typeface="Sylfaen" panose="010A0502050306030303" pitchFamily="18" charset="0"/>
              </a:rPr>
              <a:t>საუკუნის პირველი ნახევრის</a:t>
            </a:r>
            <a:br>
              <a:rPr lang="ka-GE" sz="4400" dirty="0">
                <a:latin typeface="Sylfaen" panose="010A0502050306030303" pitchFamily="18" charset="0"/>
              </a:rPr>
            </a:br>
            <a:r>
              <a:rPr lang="ka-GE" sz="4400" dirty="0">
                <a:latin typeface="Sylfaen" panose="010A0502050306030303" pitchFamily="18" charset="0"/>
              </a:rPr>
              <a:t>მხატვრობა ბათუმში</a:t>
            </a:r>
            <a:r>
              <a:rPr lang="ka-GE" dirty="0"/>
              <a:t/>
            </a:r>
            <a:br>
              <a:rPr lang="ka-GE" dirty="0"/>
            </a:br>
            <a:endParaRPr lang="ka-GE" dirty="0"/>
          </a:p>
        </p:txBody>
      </p:sp>
      <p:sp>
        <p:nvSpPr>
          <p:cNvPr id="3" name="სუბტიტრი 2">
            <a:extLst>
              <a:ext uri="{FF2B5EF4-FFF2-40B4-BE49-F238E27FC236}">
                <a16:creationId xmlns="" xmlns:a16="http://schemas.microsoft.com/office/drawing/2014/main" id="{49518740-347E-4CFA-8BA7-CE8423BD0CDF}"/>
              </a:ext>
            </a:extLst>
          </p:cNvPr>
          <p:cNvSpPr>
            <a:spLocks noGrp="1"/>
          </p:cNvSpPr>
          <p:nvPr>
            <p:ph type="subTitle" idx="1"/>
          </p:nvPr>
        </p:nvSpPr>
        <p:spPr>
          <a:xfrm>
            <a:off x="1100051" y="4455620"/>
            <a:ext cx="10058400" cy="1468101"/>
          </a:xfrm>
        </p:spPr>
        <p:txBody>
          <a:bodyPr>
            <a:normAutofit fontScale="32500" lnSpcReduction="20000"/>
          </a:bodyPr>
          <a:lstStyle/>
          <a:p>
            <a:pPr algn="r"/>
            <a:r>
              <a:rPr lang="ka-GE" sz="7200" dirty="0" smtClean="0">
                <a:latin typeface="+mn-lt"/>
              </a:rPr>
              <a:t>ინგა </a:t>
            </a:r>
            <a:r>
              <a:rPr lang="ka-GE" sz="7200" dirty="0">
                <a:latin typeface="+mn-lt"/>
              </a:rPr>
              <a:t>დიასამიძე</a:t>
            </a:r>
            <a:endParaRPr lang="en-US" sz="7200" dirty="0">
              <a:latin typeface="+mn-lt"/>
            </a:endParaRPr>
          </a:p>
          <a:p>
            <a:pPr algn="r"/>
            <a:endParaRPr lang="en-US" sz="7200" dirty="0">
              <a:latin typeface="+mn-lt"/>
            </a:endParaRPr>
          </a:p>
          <a:p>
            <a:pPr algn="r"/>
            <a:endParaRPr lang="ka-GE" sz="7200" dirty="0">
              <a:latin typeface="+mn-lt"/>
            </a:endParaRPr>
          </a:p>
          <a:p>
            <a:r>
              <a:rPr lang="ka-GE" dirty="0"/>
              <a:t>                                                                            </a:t>
            </a:r>
          </a:p>
        </p:txBody>
      </p:sp>
    </p:spTree>
    <p:extLst>
      <p:ext uri="{BB962C8B-B14F-4D97-AF65-F5344CB8AC3E}">
        <p14:creationId xmlns:p14="http://schemas.microsoft.com/office/powerpoint/2010/main" val="2634075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 xmlns:a16="http://schemas.microsoft.com/office/drawing/2014/main" id="{8DEAADB2-C916-4A71-AE3A-C61CAF729558}"/>
              </a:ext>
            </a:extLst>
          </p:cNvPr>
          <p:cNvSpPr>
            <a:spLocks noGrp="1"/>
          </p:cNvSpPr>
          <p:nvPr>
            <p:ph type="title"/>
          </p:nvPr>
        </p:nvSpPr>
        <p:spPr>
          <a:xfrm>
            <a:off x="1097280" y="1"/>
            <a:ext cx="10058400" cy="1737360"/>
          </a:xfrm>
        </p:spPr>
        <p:txBody>
          <a:bodyPr>
            <a:noAutofit/>
          </a:bodyPr>
          <a:lstStyle/>
          <a:p>
            <a:pPr algn="ctr"/>
            <a:r>
              <a:rPr lang="ka-GE" sz="3200" dirty="0"/>
              <a:t>ავტორი- ილუშინი ვლადიმერი  </a:t>
            </a:r>
            <a:r>
              <a:rPr lang="en-US" sz="3200" dirty="0" smtClean="0"/>
              <a:t/>
            </a:r>
            <a:br>
              <a:rPr lang="en-US" sz="3200" dirty="0" smtClean="0"/>
            </a:br>
            <a:r>
              <a:rPr lang="ka-GE" sz="3200" dirty="0"/>
              <a:t/>
            </a:r>
            <a:br>
              <a:rPr lang="ka-GE" sz="3200" dirty="0"/>
            </a:br>
            <a:r>
              <a:rPr lang="ka-GE" sz="3200" dirty="0"/>
              <a:t>დასახელება „</a:t>
            </a:r>
            <a:r>
              <a:rPr lang="ka-GE" sz="3200" i="1" dirty="0"/>
              <a:t>ქურთების საცხოვრებელი </a:t>
            </a:r>
            <a:r>
              <a:rPr lang="ka-GE" sz="3200" i="1" dirty="0" smtClean="0"/>
              <a:t>ყაშა–დ</a:t>
            </a:r>
            <a:r>
              <a:rPr lang="ka-GE" sz="3200" i="1" dirty="0"/>
              <a:t>ა</a:t>
            </a:r>
            <a:r>
              <a:rPr lang="ka-GE" sz="3200" i="1" dirty="0" smtClean="0"/>
              <a:t>რეში</a:t>
            </a:r>
            <a:r>
              <a:rPr lang="ka-GE" sz="3200" dirty="0"/>
              <a:t>“</a:t>
            </a:r>
            <a:br>
              <a:rPr lang="ka-GE" sz="3200" dirty="0"/>
            </a:br>
            <a:endParaRPr lang="ka-GE" sz="3200" dirty="0"/>
          </a:p>
        </p:txBody>
      </p:sp>
      <p:pic>
        <p:nvPicPr>
          <p:cNvPr id="3" name="Рисунок 16" descr="მხ.ილუშინი-ქურთების საცხოვრებელი ყარა-დერეში-ტ-ზ-34-43">
            <a:extLst>
              <a:ext uri="{FF2B5EF4-FFF2-40B4-BE49-F238E27FC236}">
                <a16:creationId xmlns="" xmlns:a16="http://schemas.microsoft.com/office/drawing/2014/main" id="{94731BE6-3723-4E6F-A003-A506199328D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6590" y="2108752"/>
            <a:ext cx="6458820" cy="3828222"/>
          </a:xfrm>
          <a:prstGeom prst="rect">
            <a:avLst/>
          </a:prstGeom>
          <a:noFill/>
          <a:ln>
            <a:noFill/>
          </a:ln>
        </p:spPr>
      </p:pic>
    </p:spTree>
    <p:extLst>
      <p:ext uri="{BB962C8B-B14F-4D97-AF65-F5344CB8AC3E}">
        <p14:creationId xmlns:p14="http://schemas.microsoft.com/office/powerpoint/2010/main" val="3909215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 xmlns:a16="http://schemas.microsoft.com/office/drawing/2014/main" id="{654CFB45-E283-4BD8-A655-990CB16757CD}"/>
              </a:ext>
            </a:extLst>
          </p:cNvPr>
          <p:cNvSpPr>
            <a:spLocks noGrp="1"/>
          </p:cNvSpPr>
          <p:nvPr>
            <p:ph type="title"/>
          </p:nvPr>
        </p:nvSpPr>
        <p:spPr/>
        <p:txBody>
          <a:bodyPr>
            <a:noAutofit/>
          </a:bodyPr>
          <a:lstStyle/>
          <a:p>
            <a:pPr algn="ctr"/>
            <a:r>
              <a:rPr lang="ka-GE" sz="3200" dirty="0"/>
              <a:t>ავტორი- </a:t>
            </a:r>
            <a:r>
              <a:rPr lang="ka-GE" sz="3200" dirty="0" err="1"/>
              <a:t>ილუშინი</a:t>
            </a:r>
            <a:r>
              <a:rPr lang="ka-GE" sz="3200" dirty="0"/>
              <a:t> ვლადიმერი  </a:t>
            </a:r>
            <a:br>
              <a:rPr lang="ka-GE" sz="3200" dirty="0"/>
            </a:br>
            <a:r>
              <a:rPr lang="ka-GE" sz="3200" dirty="0"/>
              <a:t>დაწერილია-„</a:t>
            </a:r>
            <a:r>
              <a:rPr lang="ka-GE" sz="3200" i="1" dirty="0"/>
              <a:t>ურემი კამეჩებით</a:t>
            </a:r>
            <a:r>
              <a:rPr lang="ka-GE" sz="3200" dirty="0"/>
              <a:t>“</a:t>
            </a:r>
            <a:br>
              <a:rPr lang="ka-GE" sz="3200" dirty="0"/>
            </a:br>
            <a:endParaRPr lang="ka-GE" sz="3200" dirty="0"/>
          </a:p>
        </p:txBody>
      </p:sp>
      <p:pic>
        <p:nvPicPr>
          <p:cNvPr id="3" name="Рисунок 11" descr="მხ.ილუშინი-ურემი კამეჩებიტ, 1938მუზეუმში შემოვიდა 1943წელს,ტ-ზ37  56">
            <a:extLst>
              <a:ext uri="{FF2B5EF4-FFF2-40B4-BE49-F238E27FC236}">
                <a16:creationId xmlns="" xmlns:a16="http://schemas.microsoft.com/office/drawing/2014/main" id="{A9C73DB0-3CD7-48E4-BC3A-722F75F6485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8233" y="2167057"/>
            <a:ext cx="6775533" cy="3637396"/>
          </a:xfrm>
          <a:prstGeom prst="rect">
            <a:avLst/>
          </a:prstGeom>
          <a:noFill/>
          <a:ln>
            <a:noFill/>
          </a:ln>
        </p:spPr>
      </p:pic>
    </p:spTree>
    <p:extLst>
      <p:ext uri="{BB962C8B-B14F-4D97-AF65-F5344CB8AC3E}">
        <p14:creationId xmlns:p14="http://schemas.microsoft.com/office/powerpoint/2010/main" val="2231567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 xmlns:a16="http://schemas.microsoft.com/office/drawing/2014/main" id="{7100CFA2-1C94-4B97-B58C-D3AA4BED9F79}"/>
              </a:ext>
            </a:extLst>
          </p:cNvPr>
          <p:cNvSpPr>
            <a:spLocks noGrp="1"/>
          </p:cNvSpPr>
          <p:nvPr>
            <p:ph type="title"/>
          </p:nvPr>
        </p:nvSpPr>
        <p:spPr/>
        <p:txBody>
          <a:bodyPr>
            <a:noAutofit/>
          </a:bodyPr>
          <a:lstStyle/>
          <a:p>
            <a:pPr algn="ctr"/>
            <a:r>
              <a:rPr lang="ka-GE" sz="3200" dirty="0"/>
              <a:t>ავტორი-ნიკოლოზ იაკოვენკო</a:t>
            </a:r>
            <a:br>
              <a:rPr lang="ka-GE" sz="3200" dirty="0"/>
            </a:br>
            <a:r>
              <a:rPr lang="ka-GE" sz="3200" dirty="0"/>
              <a:t>დასახელება-„</a:t>
            </a:r>
            <a:r>
              <a:rPr lang="ka-GE" sz="3200" i="1" dirty="0"/>
              <a:t>დამწყები მშენებლები</a:t>
            </a:r>
            <a:r>
              <a:rPr lang="ka-GE" sz="3200" dirty="0"/>
              <a:t>“</a:t>
            </a:r>
            <a:br>
              <a:rPr lang="ka-GE" sz="3200" dirty="0"/>
            </a:br>
            <a:endParaRPr lang="ka-GE" sz="2000" dirty="0"/>
          </a:p>
        </p:txBody>
      </p:sp>
      <p:pic>
        <p:nvPicPr>
          <p:cNvPr id="3" name="Рисунок 18" descr="ნიკოლოზ იაკოვენკდამწყები მშენებლები-1965-ტ-ზ-210-140">
            <a:extLst>
              <a:ext uri="{FF2B5EF4-FFF2-40B4-BE49-F238E27FC236}">
                <a16:creationId xmlns="" xmlns:a16="http://schemas.microsoft.com/office/drawing/2014/main" id="{455E96AB-F06F-492F-8DC2-8EC47694312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148" y="1971246"/>
            <a:ext cx="3377703" cy="4177762"/>
          </a:xfrm>
          <a:prstGeom prst="rect">
            <a:avLst/>
          </a:prstGeom>
          <a:noFill/>
          <a:ln>
            <a:noFill/>
          </a:ln>
        </p:spPr>
      </p:pic>
    </p:spTree>
    <p:extLst>
      <p:ext uri="{BB962C8B-B14F-4D97-AF65-F5344CB8AC3E}">
        <p14:creationId xmlns:p14="http://schemas.microsoft.com/office/powerpoint/2010/main" val="4284909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 xmlns:a16="http://schemas.microsoft.com/office/drawing/2014/main" id="{ABBDD2B1-D293-4CF8-AD96-3D921D0147D4}"/>
              </a:ext>
            </a:extLst>
          </p:cNvPr>
          <p:cNvSpPr>
            <a:spLocks noGrp="1"/>
          </p:cNvSpPr>
          <p:nvPr>
            <p:ph type="title"/>
          </p:nvPr>
        </p:nvSpPr>
        <p:spPr>
          <a:xfrm>
            <a:off x="1097280" y="152401"/>
            <a:ext cx="10058400" cy="1584960"/>
          </a:xfrm>
        </p:spPr>
        <p:txBody>
          <a:bodyPr>
            <a:noAutofit/>
          </a:bodyPr>
          <a:lstStyle/>
          <a:p>
            <a:pPr algn="ctr"/>
            <a:r>
              <a:rPr lang="ka-GE" sz="3200" dirty="0"/>
              <a:t>ავტორი: სეჩენიანი </a:t>
            </a:r>
            <a:r>
              <a:rPr lang="ka-GE" sz="3200" dirty="0" smtClean="0"/>
              <a:t>გრაჩი</a:t>
            </a:r>
            <a:br>
              <a:rPr lang="ka-GE" sz="3200" dirty="0" smtClean="0"/>
            </a:br>
            <a:r>
              <a:rPr lang="ka-GE" sz="3200" dirty="0"/>
              <a:t/>
            </a:r>
            <a:br>
              <a:rPr lang="ka-GE" sz="3200" dirty="0"/>
            </a:br>
            <a:r>
              <a:rPr lang="ka-GE" sz="3200" dirty="0" smtClean="0"/>
              <a:t>დასახელება</a:t>
            </a:r>
            <a:r>
              <a:rPr lang="ka-GE" sz="3200" dirty="0" smtClean="0"/>
              <a:t>: ,,</a:t>
            </a:r>
            <a:r>
              <a:rPr lang="ka-GE" sz="3200" i="1" dirty="0" smtClean="0"/>
              <a:t>ყურძნის კრეფა’’</a:t>
            </a:r>
            <a:r>
              <a:rPr lang="ka-GE" sz="3200" dirty="0"/>
              <a:t/>
            </a:r>
            <a:br>
              <a:rPr lang="ka-GE" sz="3200" dirty="0"/>
            </a:br>
            <a:endParaRPr lang="ka-GE" sz="2000" dirty="0"/>
          </a:p>
        </p:txBody>
      </p:sp>
      <p:pic>
        <p:nvPicPr>
          <p:cNvPr id="3" name="Рисунок 21" descr="13">
            <a:extLst>
              <a:ext uri="{FF2B5EF4-FFF2-40B4-BE49-F238E27FC236}">
                <a16:creationId xmlns="" xmlns:a16="http://schemas.microsoft.com/office/drawing/2014/main" id="{4E478E7F-29F2-4377-B4FA-63D934A6561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5646" y="2185159"/>
            <a:ext cx="6980707" cy="3645798"/>
          </a:xfrm>
          <a:prstGeom prst="rect">
            <a:avLst/>
          </a:prstGeom>
          <a:noFill/>
          <a:ln>
            <a:noFill/>
          </a:ln>
        </p:spPr>
      </p:pic>
    </p:spTree>
    <p:extLst>
      <p:ext uri="{BB962C8B-B14F-4D97-AF65-F5344CB8AC3E}">
        <p14:creationId xmlns:p14="http://schemas.microsoft.com/office/powerpoint/2010/main" val="471224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a:extLst>
              <a:ext uri="{FF2B5EF4-FFF2-40B4-BE49-F238E27FC236}">
                <a16:creationId xmlns="" xmlns:a16="http://schemas.microsoft.com/office/drawing/2014/main" id="{18F6AFD0-F392-47DF-9F40-C670E8A31D79}"/>
              </a:ext>
            </a:extLst>
          </p:cNvPr>
          <p:cNvSpPr/>
          <p:nvPr/>
        </p:nvSpPr>
        <p:spPr>
          <a:xfrm>
            <a:off x="614474" y="595724"/>
            <a:ext cx="10963051" cy="5666551"/>
          </a:xfrm>
          <a:prstGeom prst="rect">
            <a:avLst/>
          </a:prstGeom>
        </p:spPr>
        <p:txBody>
          <a:bodyPr wrap="square">
            <a:spAutoFit/>
          </a:bodyPr>
          <a:lstStyle/>
          <a:p>
            <a:pPr>
              <a:lnSpc>
                <a:spcPct val="107000"/>
              </a:lnSpc>
              <a:spcAft>
                <a:spcPts val="800"/>
              </a:spcAft>
            </a:pPr>
            <a:r>
              <a:rPr lang="ka-GE" dirty="0">
                <a:ea typeface="Calibri" panose="020F0502020204030204" pitchFamily="34" charset="0"/>
                <a:cs typeface="Times New Roman" panose="02020603050405020304" pitchFamily="18" charset="0"/>
              </a:rPr>
              <a:t>    ბატონი ლადო შარაშიძე ეხება თეატრის ცხოვრებასაც და თეატრის მხატვრობას. ის ასე მოგვითხრობს.</a:t>
            </a:r>
          </a:p>
          <a:p>
            <a:pPr>
              <a:lnSpc>
                <a:spcPct val="107000"/>
              </a:lnSpc>
              <a:spcAft>
                <a:spcPts val="800"/>
              </a:spcAft>
            </a:pPr>
            <a:r>
              <a:rPr lang="ka-GE" dirty="0">
                <a:ea typeface="Calibri" panose="020F0502020204030204" pitchFamily="34" charset="0"/>
                <a:cs typeface="Times New Roman" panose="02020603050405020304" pitchFamily="18" charset="0"/>
              </a:rPr>
              <a:t>   „ბათუმის </a:t>
            </a:r>
            <a:r>
              <a:rPr lang="ka-GE" dirty="0" err="1">
                <a:ea typeface="Calibri" panose="020F0502020204030204" pitchFamily="34" charset="0"/>
                <a:cs typeface="Times New Roman" panose="02020603050405020304" pitchFamily="18" charset="0"/>
              </a:rPr>
              <a:t>დრამატიული</a:t>
            </a:r>
            <a:r>
              <a:rPr lang="ka-GE" dirty="0">
                <a:ea typeface="Calibri" panose="020F0502020204030204" pitchFamily="34" charset="0"/>
                <a:cs typeface="Times New Roman" panose="02020603050405020304" pitchFamily="18" charset="0"/>
              </a:rPr>
              <a:t> თეატრი სცენაზე საკმაო რეზონანსით  </a:t>
            </a:r>
            <a:r>
              <a:rPr lang="ka-GE" dirty="0" err="1">
                <a:ea typeface="Calibri" panose="020F0502020204030204" pitchFamily="34" charset="0"/>
                <a:cs typeface="Times New Roman" panose="02020603050405020304" pitchFamily="18" charset="0"/>
              </a:rPr>
              <a:t>გამოხმაურებული</a:t>
            </a:r>
            <a:r>
              <a:rPr lang="ka-GE" dirty="0">
                <a:ea typeface="Calibri" panose="020F0502020204030204" pitchFamily="34" charset="0"/>
                <a:cs typeface="Times New Roman" panose="02020603050405020304" pitchFamily="18" charset="0"/>
              </a:rPr>
              <a:t>  რიგი დადგმებისა,  მხატვრულ გაფორმებით ავტორებად აქტიური მხატვრები გვევლინებიან. ოციანი წლების შუალედში ბათუმის თეატრი რესპუბლიკაში ერთ-ერთ საუკეთესოდ ითვლებოდა.</a:t>
            </a:r>
          </a:p>
          <a:p>
            <a:pPr>
              <a:lnSpc>
                <a:spcPct val="107000"/>
              </a:lnSpc>
              <a:spcAft>
                <a:spcPts val="800"/>
              </a:spcAft>
            </a:pPr>
            <a:r>
              <a:rPr lang="ka-GE" dirty="0">
                <a:ea typeface="Calibri" panose="020F0502020204030204" pitchFamily="34" charset="0"/>
                <a:cs typeface="Times New Roman" panose="02020603050405020304" pitchFamily="18" charset="0"/>
              </a:rPr>
              <a:t>    მას სათავეში ედგა ცნობილი რეჟისორი გაბრიელ ღვინიაშვილი. მაღალი კულტურის რეჟისორმა თეატრში სამუშაოდ  ბათუმელი </a:t>
            </a:r>
            <a:r>
              <a:rPr lang="ka-GE" dirty="0" smtClean="0">
                <a:ea typeface="Calibri" panose="020F0502020204030204" pitchFamily="34" charset="0"/>
                <a:cs typeface="Times New Roman" panose="02020603050405020304" pitchFamily="18" charset="0"/>
              </a:rPr>
              <a:t>მხატვარი </a:t>
            </a:r>
            <a:r>
              <a:rPr lang="ka-GE" dirty="0">
                <a:ea typeface="Calibri" panose="020F0502020204030204" pitchFamily="34" charset="0"/>
                <a:cs typeface="Times New Roman" panose="02020603050405020304" pitchFamily="18" charset="0"/>
              </a:rPr>
              <a:t>ნიკოლაი პოგოდინი მიიწვია და </a:t>
            </a:r>
            <a:r>
              <a:rPr lang="ka-GE" dirty="0" smtClean="0">
                <a:ea typeface="Calibri" panose="020F0502020204030204" pitchFamily="34" charset="0"/>
                <a:cs typeface="Times New Roman" panose="02020603050405020304" pitchFamily="18" charset="0"/>
              </a:rPr>
              <a:t>რამოდ</a:t>
            </a:r>
            <a:r>
              <a:rPr lang="ka-GE" dirty="0">
                <a:ea typeface="Calibri" panose="020F0502020204030204" pitchFamily="34" charset="0"/>
                <a:cs typeface="Times New Roman" panose="02020603050405020304" pitchFamily="18" charset="0"/>
              </a:rPr>
              <a:t>ე</a:t>
            </a:r>
            <a:r>
              <a:rPr lang="ka-GE" dirty="0" smtClean="0">
                <a:ea typeface="Calibri" panose="020F0502020204030204" pitchFamily="34" charset="0"/>
                <a:cs typeface="Times New Roman" panose="02020603050405020304" pitchFamily="18" charset="0"/>
              </a:rPr>
              <a:t>ნიმე </a:t>
            </a:r>
            <a:r>
              <a:rPr lang="ka-GE" dirty="0">
                <a:ea typeface="Calibri" panose="020F0502020204030204" pitchFamily="34" charset="0"/>
                <a:cs typeface="Times New Roman" panose="02020603050405020304" pitchFamily="18" charset="0"/>
              </a:rPr>
              <a:t>პიესის გაფორმება </a:t>
            </a:r>
            <a:r>
              <a:rPr lang="ka-GE" dirty="0" smtClean="0">
                <a:ea typeface="Calibri" panose="020F0502020204030204" pitchFamily="34" charset="0"/>
                <a:cs typeface="Times New Roman" panose="02020603050405020304" pitchFamily="18" charset="0"/>
              </a:rPr>
              <a:t>დაავალა</a:t>
            </a:r>
            <a:r>
              <a:rPr lang="ka-GE" dirty="0">
                <a:ea typeface="Calibri" panose="020F0502020204030204" pitchFamily="34" charset="0"/>
                <a:cs typeface="Times New Roman" panose="02020603050405020304" pitchFamily="18" charset="0"/>
              </a:rPr>
              <a:t>.</a:t>
            </a:r>
            <a:r>
              <a:rPr lang="ka-GE" dirty="0" smtClean="0">
                <a:ea typeface="Calibri" panose="020F0502020204030204" pitchFamily="34" charset="0"/>
                <a:cs typeface="Times New Roman" panose="02020603050405020304" pitchFamily="18" charset="0"/>
              </a:rPr>
              <a:t> </a:t>
            </a:r>
            <a:r>
              <a:rPr lang="ka-GE" dirty="0">
                <a:ea typeface="Calibri" panose="020F0502020204030204" pitchFamily="34" charset="0"/>
                <a:cs typeface="Times New Roman" panose="02020603050405020304" pitchFamily="18" charset="0"/>
              </a:rPr>
              <a:t>ახალგაზრდა მხატვარმა ამ  ამოცანას შესანიშნავად გაართვა თავი. განსაკუთრებით ბრწყინავდა მისი მონუმენტური დეკორაციები დადგმაში „შავი მატარებელი</a:t>
            </a:r>
            <a:r>
              <a:rPr lang="ka-GE" dirty="0" smtClean="0">
                <a:ea typeface="Calibri" panose="020F0502020204030204" pitchFamily="34" charset="0"/>
                <a:cs typeface="Times New Roman" panose="02020603050405020304" pitchFamily="18" charset="0"/>
              </a:rPr>
              <a:t>“.</a:t>
            </a:r>
            <a:endParaRPr lang="ka-GE" dirty="0">
              <a:ea typeface="Calibri" panose="020F0502020204030204" pitchFamily="34" charset="0"/>
              <a:cs typeface="Times New Roman" panose="02020603050405020304" pitchFamily="18" charset="0"/>
            </a:endParaRPr>
          </a:p>
          <a:p>
            <a:pPr>
              <a:lnSpc>
                <a:spcPct val="107000"/>
              </a:lnSpc>
              <a:spcAft>
                <a:spcPts val="800"/>
              </a:spcAft>
            </a:pPr>
            <a:r>
              <a:rPr lang="ka-GE" dirty="0">
                <a:ea typeface="Calibri" panose="020F0502020204030204" pitchFamily="34" charset="0"/>
                <a:cs typeface="Times New Roman" panose="02020603050405020304" pitchFamily="18" charset="0"/>
              </a:rPr>
              <a:t>     ბათუმელი მხატვრების თეატრთან შემოქმედებითი კავშირი შემდგომში კიდევ უფრო განამტკიცა ცნობილმა რეჟისორმა ალექსანდრე (შოშია) ჩხარტიშვილმა,  რომელიც საკმაო დროის მანძილზე ხელმძღვანელობდა ჩვენს დრამატულ თეატრს. მთელი რიგი დადგმების მხატვრობა შესრულებული იყო დურსუნ ინაიშვილის </a:t>
            </a:r>
            <a:r>
              <a:rPr lang="ka-GE" dirty="0" smtClean="0">
                <a:ea typeface="Calibri" panose="020F0502020204030204" pitchFamily="34" charset="0"/>
                <a:cs typeface="Times New Roman" panose="02020603050405020304" pitchFamily="18" charset="0"/>
              </a:rPr>
              <a:t>მიერ. </a:t>
            </a:r>
            <a:r>
              <a:rPr lang="ka-GE" dirty="0">
                <a:ea typeface="Calibri" panose="020F0502020204030204" pitchFamily="34" charset="0"/>
                <a:cs typeface="Times New Roman" panose="02020603050405020304" pitchFamily="18" charset="0"/>
              </a:rPr>
              <a:t>იგი ხუთი წლის მანძილზე ასრულებდა თეატრის  მთავარი მხატვრის მოვალეობას. შემდეგ ანტონ ფილიპოვი დაინიშნა თეატრის </a:t>
            </a:r>
            <a:r>
              <a:rPr lang="ka-GE" dirty="0" smtClean="0">
                <a:ea typeface="Calibri" panose="020F0502020204030204" pitchFamily="34" charset="0"/>
                <a:cs typeface="Times New Roman" panose="02020603050405020304" pitchFamily="18" charset="0"/>
              </a:rPr>
              <a:t>მთავარ </a:t>
            </a:r>
            <a:r>
              <a:rPr lang="ka-GE" dirty="0">
                <a:ea typeface="Calibri" panose="020F0502020204030204" pitchFamily="34" charset="0"/>
                <a:cs typeface="Times New Roman" panose="02020603050405020304" pitchFamily="18" charset="0"/>
              </a:rPr>
              <a:t>მხატვრად, რომელიც </a:t>
            </a:r>
            <a:r>
              <a:rPr lang="ka-GE" dirty="0" smtClean="0">
                <a:ea typeface="Calibri" panose="020F0502020204030204" pitchFamily="34" charset="0"/>
                <a:cs typeface="Times New Roman" panose="02020603050405020304" pitchFamily="18" charset="0"/>
              </a:rPr>
              <a:t>40 წლის </a:t>
            </a:r>
            <a:r>
              <a:rPr lang="ka-GE" dirty="0">
                <a:ea typeface="Calibri" panose="020F0502020204030204" pitchFamily="34" charset="0"/>
                <a:cs typeface="Times New Roman" panose="02020603050405020304" pitchFamily="18" charset="0"/>
              </a:rPr>
              <a:t>განმავლობაში უცვლელად მუშაობდა ამ თანამდებობაზე.</a:t>
            </a:r>
          </a:p>
          <a:p>
            <a:pPr>
              <a:lnSpc>
                <a:spcPct val="107000"/>
              </a:lnSpc>
              <a:spcAft>
                <a:spcPts val="800"/>
              </a:spcAft>
            </a:pPr>
            <a:endParaRPr lang="ka-GE" dirty="0">
              <a:ea typeface="Calibri" panose="020F0502020204030204" pitchFamily="34" charset="0"/>
              <a:cs typeface="Times New Roman" panose="02020603050405020304" pitchFamily="18" charset="0"/>
            </a:endParaRPr>
          </a:p>
          <a:p>
            <a:pPr>
              <a:lnSpc>
                <a:spcPct val="107000"/>
              </a:lnSpc>
              <a:spcAft>
                <a:spcPts val="800"/>
              </a:spcAft>
            </a:pPr>
            <a:r>
              <a:rPr lang="ka-GE" sz="2000" dirty="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58194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7" descr="1 (2)">
            <a:extLst>
              <a:ext uri="{FF2B5EF4-FFF2-40B4-BE49-F238E27FC236}">
                <a16:creationId xmlns="" xmlns:a16="http://schemas.microsoft.com/office/drawing/2014/main" id="{652AE8FF-67D2-461C-955E-1B93C94788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4161" y="367763"/>
            <a:ext cx="5368651" cy="3500852"/>
          </a:xfrm>
          <a:prstGeom prst="rect">
            <a:avLst/>
          </a:prstGeom>
          <a:noFill/>
          <a:ln>
            <a:noFill/>
          </a:ln>
        </p:spPr>
      </p:pic>
      <p:sp>
        <p:nvSpPr>
          <p:cNvPr id="3" name="მართკუთხედი 2">
            <a:extLst>
              <a:ext uri="{FF2B5EF4-FFF2-40B4-BE49-F238E27FC236}">
                <a16:creationId xmlns="" xmlns:a16="http://schemas.microsoft.com/office/drawing/2014/main" id="{F1FD6C83-41D0-4728-8406-A9E9158959F0}"/>
              </a:ext>
            </a:extLst>
          </p:cNvPr>
          <p:cNvSpPr/>
          <p:nvPr/>
        </p:nvSpPr>
        <p:spPr>
          <a:xfrm>
            <a:off x="5917855" y="367763"/>
            <a:ext cx="5704301" cy="4821256"/>
          </a:xfrm>
          <a:prstGeom prst="rect">
            <a:avLst/>
          </a:prstGeom>
        </p:spPr>
        <p:txBody>
          <a:bodyPr wrap="square">
            <a:spAutoFit/>
          </a:bodyPr>
          <a:lstStyle/>
          <a:p>
            <a:pPr>
              <a:lnSpc>
                <a:spcPct val="107000"/>
              </a:lnSpc>
              <a:spcAft>
                <a:spcPts val="800"/>
              </a:spcAft>
            </a:pPr>
            <a:r>
              <a:rPr lang="ka-GE" sz="2400" dirty="0">
                <a:ea typeface="Calibri" panose="020F0502020204030204" pitchFamily="34" charset="0"/>
                <a:cs typeface="Times New Roman" panose="02020603050405020304" pitchFamily="18" charset="0"/>
              </a:rPr>
              <a:t>აქ დაცულია ძირითადად </a:t>
            </a:r>
            <a:r>
              <a:rPr lang="ka-GE" sz="2400" dirty="0" err="1">
                <a:ea typeface="Calibri" panose="020F0502020204030204" pitchFamily="34" charset="0"/>
                <a:cs typeface="Times New Roman" panose="02020603050405020304" pitchFamily="18" charset="0"/>
              </a:rPr>
              <a:t>XXსაუკუნის</a:t>
            </a:r>
            <a:r>
              <a:rPr lang="ka-GE" sz="2400" dirty="0">
                <a:ea typeface="Calibri" panose="020F0502020204030204" pitchFamily="34" charset="0"/>
                <a:cs typeface="Times New Roman" panose="02020603050405020304" pitchFamily="18" charset="0"/>
              </a:rPr>
              <a:t> დასაწყისის   მხატვრების შემოქმედება. მათ შორის არის დიმიტრი </a:t>
            </a:r>
            <a:r>
              <a:rPr lang="ka-GE" sz="2400" dirty="0" err="1">
                <a:ea typeface="Calibri" panose="020F0502020204030204" pitchFamily="34" charset="0"/>
                <a:cs typeface="Times New Roman" panose="02020603050405020304" pitchFamily="18" charset="0"/>
              </a:rPr>
              <a:t>პოხომოვი</a:t>
            </a:r>
            <a:r>
              <a:rPr lang="ka-GE" sz="2400" dirty="0">
                <a:ea typeface="Calibri" panose="020F0502020204030204" pitchFamily="34" charset="0"/>
                <a:cs typeface="Times New Roman" panose="02020603050405020304" pitchFamily="18" charset="0"/>
              </a:rPr>
              <a:t>, </a:t>
            </a:r>
            <a:r>
              <a:rPr lang="ka-GE" sz="2400" dirty="0" err="1">
                <a:ea typeface="Calibri" panose="020F0502020204030204" pitchFamily="34" charset="0"/>
                <a:cs typeface="Times New Roman" panose="02020603050405020304" pitchFamily="18" charset="0"/>
              </a:rPr>
              <a:t>მარიამნა</a:t>
            </a:r>
            <a:r>
              <a:rPr lang="ka-GE" sz="2400" dirty="0">
                <a:ea typeface="Calibri" panose="020F0502020204030204" pitchFamily="34" charset="0"/>
                <a:cs typeface="Times New Roman" panose="02020603050405020304" pitchFamily="18" charset="0"/>
              </a:rPr>
              <a:t> </a:t>
            </a:r>
            <a:r>
              <a:rPr lang="ka-GE" sz="2400" dirty="0" err="1">
                <a:ea typeface="Calibri" panose="020F0502020204030204" pitchFamily="34" charset="0"/>
                <a:cs typeface="Times New Roman" panose="02020603050405020304" pitchFamily="18" charset="0"/>
              </a:rPr>
              <a:t>სტოლპნიკოვა</a:t>
            </a:r>
            <a:r>
              <a:rPr lang="ka-GE" sz="2400" dirty="0">
                <a:ea typeface="Calibri" panose="020F0502020204030204" pitchFamily="34" charset="0"/>
                <a:cs typeface="Times New Roman" panose="02020603050405020304" pitchFamily="18" charset="0"/>
              </a:rPr>
              <a:t>, </a:t>
            </a:r>
            <a:r>
              <a:rPr lang="ka-GE" sz="2400" dirty="0" err="1">
                <a:ea typeface="Calibri" panose="020F0502020204030204" pitchFamily="34" charset="0"/>
                <a:cs typeface="Times New Roman" panose="02020603050405020304" pitchFamily="18" charset="0"/>
              </a:rPr>
              <a:t>მამუდ</a:t>
            </a:r>
            <a:r>
              <a:rPr lang="ka-GE" sz="2400" dirty="0">
                <a:ea typeface="Calibri" panose="020F0502020204030204" pitchFamily="34" charset="0"/>
                <a:cs typeface="Times New Roman" panose="02020603050405020304" pitchFamily="18" charset="0"/>
              </a:rPr>
              <a:t> ბოლქვაძე, ოლღა ჩაჩუა-</a:t>
            </a:r>
            <a:r>
              <a:rPr lang="ka-GE" sz="2400" dirty="0" err="1">
                <a:ea typeface="Calibri" panose="020F0502020204030204" pitchFamily="34" charset="0"/>
                <a:cs typeface="Times New Roman" panose="02020603050405020304" pitchFamily="18" charset="0"/>
              </a:rPr>
              <a:t>სელეზნიოვა</a:t>
            </a:r>
            <a:r>
              <a:rPr lang="ka-GE" sz="2400" dirty="0">
                <a:ea typeface="Calibri" panose="020F0502020204030204" pitchFamily="34" charset="0"/>
                <a:cs typeface="Times New Roman" panose="02020603050405020304" pitchFamily="18" charset="0"/>
              </a:rPr>
              <a:t>, ვლადიმერ სელეზნიოვი,  ვართან </a:t>
            </a:r>
            <a:r>
              <a:rPr lang="ka-GE" sz="2400" dirty="0" err="1">
                <a:ea typeface="Calibri" panose="020F0502020204030204" pitchFamily="34" charset="0"/>
                <a:cs typeface="Times New Roman" panose="02020603050405020304" pitchFamily="18" charset="0"/>
              </a:rPr>
              <a:t>ჩიზმენჯიანი</a:t>
            </a:r>
            <a:r>
              <a:rPr lang="ka-GE" sz="2400" dirty="0">
                <a:ea typeface="Calibri" panose="020F0502020204030204" pitchFamily="34" charset="0"/>
                <a:cs typeface="Times New Roman" panose="02020603050405020304" pitchFamily="18" charset="0"/>
              </a:rPr>
              <a:t>, ვლადიმერ </a:t>
            </a:r>
            <a:r>
              <a:rPr lang="ka-GE" sz="2400" dirty="0" err="1">
                <a:ea typeface="Calibri" panose="020F0502020204030204" pitchFamily="34" charset="0"/>
                <a:cs typeface="Times New Roman" panose="02020603050405020304" pitchFamily="18" charset="0"/>
              </a:rPr>
              <a:t>ილუშინი</a:t>
            </a:r>
            <a:r>
              <a:rPr lang="ka-GE" sz="2400" dirty="0">
                <a:ea typeface="Calibri" panose="020F0502020204030204" pitchFamily="34" charset="0"/>
                <a:cs typeface="Times New Roman" panose="02020603050405020304" pitchFamily="18" charset="0"/>
              </a:rPr>
              <a:t>, ლადო გუდიაშვილი, ელენა ახვლედიანი, უჩა ჯაფარიძე, შოთა ზამთარაძე, </a:t>
            </a:r>
            <a:r>
              <a:rPr lang="ka-GE" sz="2400" dirty="0" err="1">
                <a:ea typeface="Calibri" panose="020F0502020204030204" pitchFamily="34" charset="0"/>
                <a:cs typeface="Times New Roman" panose="02020603050405020304" pitchFamily="18" charset="0"/>
              </a:rPr>
              <a:t>დურსუნ</a:t>
            </a:r>
            <a:r>
              <a:rPr lang="ka-GE" sz="2400" dirty="0">
                <a:ea typeface="Calibri" panose="020F0502020204030204" pitchFamily="34" charset="0"/>
                <a:cs typeface="Times New Roman" panose="02020603050405020304" pitchFamily="18" charset="0"/>
              </a:rPr>
              <a:t> ინაიშვილი, ანტონ ფილიპოვი, შოთა </a:t>
            </a:r>
            <a:r>
              <a:rPr lang="ka-GE" sz="2400" dirty="0" err="1">
                <a:ea typeface="Calibri" panose="020F0502020204030204" pitchFamily="34" charset="0"/>
                <a:cs typeface="Times New Roman" panose="02020603050405020304" pitchFamily="18" charset="0"/>
              </a:rPr>
              <a:t>ხოლუაშვილი</a:t>
            </a:r>
            <a:r>
              <a:rPr lang="ka-GE" sz="2400" dirty="0">
                <a:ea typeface="Calibri" panose="020F0502020204030204" pitchFamily="34" charset="0"/>
                <a:cs typeface="Times New Roman" panose="02020603050405020304" pitchFamily="18" charset="0"/>
              </a:rPr>
              <a:t> და სხვები.</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მართკუთხედი 3">
            <a:extLst>
              <a:ext uri="{FF2B5EF4-FFF2-40B4-BE49-F238E27FC236}">
                <a16:creationId xmlns="" xmlns:a16="http://schemas.microsoft.com/office/drawing/2014/main" id="{F13628C0-69C1-4B20-8FC6-67F60F269749}"/>
              </a:ext>
            </a:extLst>
          </p:cNvPr>
          <p:cNvSpPr/>
          <p:nvPr/>
        </p:nvSpPr>
        <p:spPr>
          <a:xfrm>
            <a:off x="284161" y="4042808"/>
            <a:ext cx="6096000" cy="1146211"/>
          </a:xfrm>
          <a:prstGeom prst="rect">
            <a:avLst/>
          </a:prstGeom>
        </p:spPr>
        <p:txBody>
          <a:bodyPr>
            <a:spAutoFit/>
          </a:bodyPr>
          <a:lstStyle/>
          <a:p>
            <a:pPr>
              <a:lnSpc>
                <a:spcPct val="107000"/>
              </a:lnSpc>
              <a:spcAft>
                <a:spcPts val="0"/>
              </a:spcAft>
            </a:pPr>
            <a:r>
              <a:rPr lang="ka-GE" sz="1600" b="1" dirty="0" smtClean="0">
                <a:ea typeface="Times New Roman" panose="02020603050405020304" pitchFamily="18" charset="0"/>
                <a:cs typeface="Sylfaen" panose="010A0502050306030303" pitchFamily="18" charset="0"/>
              </a:rPr>
              <a:t>ავტორი: ინაიშვილი დურსუნ</a:t>
            </a:r>
          </a:p>
          <a:p>
            <a:pPr>
              <a:lnSpc>
                <a:spcPct val="107000"/>
              </a:lnSpc>
              <a:spcAft>
                <a:spcPts val="0"/>
              </a:spcAft>
            </a:pPr>
            <a:r>
              <a:rPr lang="ka-GE" sz="1600" b="1" dirty="0" smtClean="0">
                <a:ea typeface="Times New Roman" panose="02020603050405020304" pitchFamily="18" charset="0"/>
                <a:cs typeface="Sylfaen" panose="010A0502050306030303" pitchFamily="18" charset="0"/>
              </a:rPr>
              <a:t>დასახელება: „ვოროშილოვი აჭარაში ჩაისა და ციტრუსის </a:t>
            </a:r>
          </a:p>
          <a:p>
            <a:pPr>
              <a:lnSpc>
                <a:spcPct val="107000"/>
              </a:lnSpc>
              <a:spcAft>
                <a:spcPts val="0"/>
              </a:spcAft>
            </a:pPr>
            <a:r>
              <a:rPr lang="ka-GE" sz="1600" b="1" dirty="0" smtClean="0">
                <a:ea typeface="Times New Roman" panose="02020603050405020304" pitchFamily="18" charset="0"/>
                <a:cs typeface="Sylfaen" panose="010A0502050306030303" pitchFamily="18" charset="0"/>
              </a:rPr>
              <a:t>პლანტაციაში“</a:t>
            </a:r>
            <a:endParaRPr lang="ka-GE" sz="1600" b="1" dirty="0">
              <a:ea typeface="Times New Roman" panose="02020603050405020304" pitchFamily="18" charset="0"/>
              <a:cs typeface="Sylfaen" panose="010A0502050306030303" pitchFamily="18" charset="0"/>
            </a:endParaRPr>
          </a:p>
          <a:p>
            <a:pPr>
              <a:lnSpc>
                <a:spcPct val="107000"/>
              </a:lnSpc>
              <a:spcAft>
                <a:spcPts val="0"/>
              </a:spcAft>
            </a:pPr>
            <a:endParaRPr lang="ka-GE" sz="16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6033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2" descr="24">
            <a:extLst>
              <a:ext uri="{FF2B5EF4-FFF2-40B4-BE49-F238E27FC236}">
                <a16:creationId xmlns="" xmlns:a16="http://schemas.microsoft.com/office/drawing/2014/main" id="{D3A4F044-5486-43B8-AB9B-6BE8CAC8FBA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018" y="484034"/>
            <a:ext cx="3293677" cy="4055971"/>
          </a:xfrm>
          <a:prstGeom prst="rect">
            <a:avLst/>
          </a:prstGeom>
          <a:noFill/>
          <a:ln>
            <a:noFill/>
          </a:ln>
        </p:spPr>
      </p:pic>
      <p:sp>
        <p:nvSpPr>
          <p:cNvPr id="3" name="მართკუთხედი 2">
            <a:extLst>
              <a:ext uri="{FF2B5EF4-FFF2-40B4-BE49-F238E27FC236}">
                <a16:creationId xmlns="" xmlns:a16="http://schemas.microsoft.com/office/drawing/2014/main" id="{28F05D28-7640-4568-BD5C-C7DF4410F236}"/>
              </a:ext>
            </a:extLst>
          </p:cNvPr>
          <p:cNvSpPr/>
          <p:nvPr/>
        </p:nvSpPr>
        <p:spPr>
          <a:xfrm>
            <a:off x="618978" y="4729416"/>
            <a:ext cx="5219114" cy="399467"/>
          </a:xfrm>
          <a:prstGeom prst="rect">
            <a:avLst/>
          </a:prstGeom>
        </p:spPr>
        <p:txBody>
          <a:bodyPr wrap="square">
            <a:spAutoFit/>
          </a:bodyPr>
          <a:lstStyle/>
          <a:p>
            <a:pPr>
              <a:lnSpc>
                <a:spcPct val="107000"/>
              </a:lnSpc>
              <a:spcAft>
                <a:spcPts val="800"/>
              </a:spcAft>
            </a:pPr>
            <a:r>
              <a:rPr lang="ka-GE" dirty="0">
                <a:ea typeface="Calibri" panose="020F0502020204030204" pitchFamily="34" charset="0"/>
                <a:cs typeface="Times New Roman" panose="02020603050405020304" pitchFamily="18" charset="0"/>
              </a:rPr>
              <a:t>ავტორი: ოლღა </a:t>
            </a:r>
            <a:r>
              <a:rPr lang="ka-GE" dirty="0" smtClean="0">
                <a:ea typeface="Calibri" panose="020F0502020204030204" pitchFamily="34" charset="0"/>
                <a:cs typeface="Times New Roman" panose="02020603050405020304" pitchFamily="18" charset="0"/>
              </a:rPr>
              <a:t>ჩაჩუა-სელეზნიოვა</a:t>
            </a:r>
          </a:p>
        </p:txBody>
      </p:sp>
      <p:pic>
        <p:nvPicPr>
          <p:cNvPr id="4" name="Рисунок 13" descr="23">
            <a:extLst>
              <a:ext uri="{FF2B5EF4-FFF2-40B4-BE49-F238E27FC236}">
                <a16:creationId xmlns="" xmlns:a16="http://schemas.microsoft.com/office/drawing/2014/main" id="{17668F93-F3C7-4A1E-A9A6-72A37C4E17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2646" y="489419"/>
            <a:ext cx="3852336" cy="4045199"/>
          </a:xfrm>
          <a:prstGeom prst="rect">
            <a:avLst/>
          </a:prstGeom>
          <a:noFill/>
          <a:ln>
            <a:noFill/>
          </a:ln>
        </p:spPr>
      </p:pic>
      <p:sp>
        <p:nvSpPr>
          <p:cNvPr id="5" name="მართკუთხედი 4">
            <a:extLst>
              <a:ext uri="{FF2B5EF4-FFF2-40B4-BE49-F238E27FC236}">
                <a16:creationId xmlns="" xmlns:a16="http://schemas.microsoft.com/office/drawing/2014/main" id="{47BA93A5-7EF3-4DDE-9637-11A9075DA872}"/>
              </a:ext>
            </a:extLst>
          </p:cNvPr>
          <p:cNvSpPr/>
          <p:nvPr/>
        </p:nvSpPr>
        <p:spPr>
          <a:xfrm>
            <a:off x="7285641" y="4729416"/>
            <a:ext cx="6096000" cy="779188"/>
          </a:xfrm>
          <a:prstGeom prst="rect">
            <a:avLst/>
          </a:prstGeom>
        </p:spPr>
        <p:txBody>
          <a:bodyPr>
            <a:spAutoFit/>
          </a:bodyPr>
          <a:lstStyle/>
          <a:p>
            <a:pPr>
              <a:lnSpc>
                <a:spcPct val="107000"/>
              </a:lnSpc>
              <a:spcAft>
                <a:spcPts val="800"/>
              </a:spcAft>
            </a:pPr>
            <a:r>
              <a:rPr lang="ka-GE" dirty="0">
                <a:ea typeface="Calibri" panose="020F0502020204030204" pitchFamily="34" charset="0"/>
                <a:cs typeface="Times New Roman" panose="02020603050405020304" pitchFamily="18" charset="0"/>
              </a:rPr>
              <a:t>ავტორი: ოლღა ჩაჩუა-</a:t>
            </a:r>
            <a:r>
              <a:rPr lang="ka-GE" dirty="0" err="1">
                <a:ea typeface="Calibri" panose="020F0502020204030204" pitchFamily="34" charset="0"/>
                <a:cs typeface="Times New Roman" panose="02020603050405020304" pitchFamily="18" charset="0"/>
              </a:rPr>
              <a:t>სელეზნიოვა</a:t>
            </a:r>
            <a:endParaRPr lang="ka-GE" dirty="0">
              <a:ea typeface="Calibri" panose="020F0502020204030204" pitchFamily="34" charset="0"/>
              <a:cs typeface="Times New Roman" panose="02020603050405020304" pitchFamily="18" charset="0"/>
            </a:endParaRPr>
          </a:p>
          <a:p>
            <a:pPr>
              <a:lnSpc>
                <a:spcPct val="107000"/>
              </a:lnSpc>
              <a:spcAft>
                <a:spcPts val="800"/>
              </a:spcAft>
            </a:pPr>
            <a:r>
              <a:rPr lang="ka-GE" dirty="0">
                <a:ea typeface="Calibri" panose="020F0502020204030204" pitchFamily="34" charset="0"/>
                <a:cs typeface="Times New Roman" panose="02020603050405020304" pitchFamily="18" charset="0"/>
              </a:rPr>
              <a:t>დასახელება:„</a:t>
            </a:r>
            <a:r>
              <a:rPr lang="de-AT" dirty="0">
                <a:ea typeface="Calibri" panose="020F0502020204030204" pitchFamily="34" charset="0"/>
                <a:cs typeface="Times New Roman" panose="02020603050405020304" pitchFamily="18" charset="0"/>
              </a:rPr>
              <a:t> </a:t>
            </a:r>
            <a:r>
              <a:rPr lang="ka-GE" i="1" dirty="0">
                <a:ea typeface="Calibri" panose="020F0502020204030204" pitchFamily="34" charset="0"/>
                <a:cs typeface="Times New Roman" panose="02020603050405020304" pitchFamily="18" charset="0"/>
              </a:rPr>
              <a:t>ავტოპორტრეტი</a:t>
            </a:r>
            <a:r>
              <a:rPr lang="ka-GE" dirty="0">
                <a:ea typeface="Calibri" panose="020F0502020204030204" pitchFamily="34" charset="0"/>
                <a:cs typeface="Times New Roman" panose="02020603050405020304" pitchFamily="18" charset="0"/>
              </a:rPr>
              <a:t>“</a:t>
            </a:r>
            <a:endParaRPr lang="ka-GE" dirty="0">
              <a:effectLst/>
              <a:ea typeface="Calibri" panose="020F0502020204030204" pitchFamily="34" charset="0"/>
              <a:cs typeface="Times New Roman" panose="02020603050405020304" pitchFamily="18" charset="0"/>
            </a:endParaRPr>
          </a:p>
        </p:txBody>
      </p:sp>
      <p:sp>
        <p:nvSpPr>
          <p:cNvPr id="6" name="TextBox 5"/>
          <p:cNvSpPr txBox="1"/>
          <p:nvPr/>
        </p:nvSpPr>
        <p:spPr>
          <a:xfrm>
            <a:off x="554273" y="4995128"/>
            <a:ext cx="5363969" cy="646331"/>
          </a:xfrm>
          <a:prstGeom prst="rect">
            <a:avLst/>
          </a:prstGeom>
          <a:noFill/>
        </p:spPr>
        <p:txBody>
          <a:bodyPr wrap="none" rtlCol="0">
            <a:spAutoFit/>
          </a:bodyPr>
          <a:lstStyle/>
          <a:p>
            <a:r>
              <a:rPr lang="ka-GE" dirty="0" smtClean="0"/>
              <a:t>დასახელება:“მეუღლის ვლადიმერ სელეზნიოვის</a:t>
            </a:r>
          </a:p>
          <a:p>
            <a:r>
              <a:rPr lang="ka-GE" dirty="0" smtClean="0"/>
              <a:t> პორტრეტი“</a:t>
            </a:r>
            <a:endParaRPr lang="en-US" dirty="0"/>
          </a:p>
        </p:txBody>
      </p:sp>
    </p:spTree>
    <p:extLst>
      <p:ext uri="{BB962C8B-B14F-4D97-AF65-F5344CB8AC3E}">
        <p14:creationId xmlns:p14="http://schemas.microsoft.com/office/powerpoint/2010/main" val="3902562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0" descr="63">
            <a:extLst>
              <a:ext uri="{FF2B5EF4-FFF2-40B4-BE49-F238E27FC236}">
                <a16:creationId xmlns="" xmlns:a16="http://schemas.microsoft.com/office/drawing/2014/main" id="{A58BE2CD-F6A4-400E-A16D-2340AA07D23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7227" y="414581"/>
            <a:ext cx="2778968" cy="3394684"/>
          </a:xfrm>
          <a:prstGeom prst="rect">
            <a:avLst/>
          </a:prstGeom>
          <a:noFill/>
          <a:ln>
            <a:noFill/>
          </a:ln>
        </p:spPr>
      </p:pic>
      <p:sp>
        <p:nvSpPr>
          <p:cNvPr id="3" name="მართკუთხედი 2">
            <a:extLst>
              <a:ext uri="{FF2B5EF4-FFF2-40B4-BE49-F238E27FC236}">
                <a16:creationId xmlns="" xmlns:a16="http://schemas.microsoft.com/office/drawing/2014/main" id="{6D22E1DB-AC65-4C38-A8E3-4B5DFA286A24}"/>
              </a:ext>
            </a:extLst>
          </p:cNvPr>
          <p:cNvSpPr/>
          <p:nvPr/>
        </p:nvSpPr>
        <p:spPr>
          <a:xfrm>
            <a:off x="0" y="4144443"/>
            <a:ext cx="7566991" cy="721864"/>
          </a:xfrm>
          <a:prstGeom prst="rect">
            <a:avLst/>
          </a:prstGeom>
        </p:spPr>
        <p:txBody>
          <a:bodyPr wrap="square">
            <a:spAutoFit/>
          </a:bodyPr>
          <a:lstStyle/>
          <a:p>
            <a:pPr>
              <a:lnSpc>
                <a:spcPct val="107000"/>
              </a:lnSpc>
              <a:spcAft>
                <a:spcPts val="800"/>
              </a:spcAft>
            </a:pPr>
            <a:r>
              <a:rPr lang="ka-GE" sz="1600" dirty="0" err="1">
                <a:ea typeface="Calibri" panose="020F0502020204030204" pitchFamily="34" charset="0"/>
                <a:cs typeface="Times New Roman" panose="02020603050405020304" pitchFamily="18" charset="0"/>
              </a:rPr>
              <a:t>ავტორი:ეფრემოვი</a:t>
            </a:r>
            <a:r>
              <a:rPr lang="ka-GE" sz="1600" dirty="0">
                <a:ea typeface="Calibri" panose="020F0502020204030204" pitchFamily="34" charset="0"/>
                <a:cs typeface="Times New Roman" panose="02020603050405020304" pitchFamily="18" charset="0"/>
              </a:rPr>
              <a:t> ივანე    </a:t>
            </a:r>
          </a:p>
          <a:p>
            <a:pPr>
              <a:lnSpc>
                <a:spcPct val="107000"/>
              </a:lnSpc>
              <a:spcAft>
                <a:spcPts val="800"/>
              </a:spcAft>
            </a:pPr>
            <a:r>
              <a:rPr lang="ka-GE" sz="1600" dirty="0">
                <a:ea typeface="Calibri" panose="020F0502020204030204" pitchFamily="34" charset="0"/>
                <a:cs typeface="Times New Roman" panose="02020603050405020304" pitchFamily="18" charset="0"/>
              </a:rPr>
              <a:t>დასახელება:</a:t>
            </a:r>
            <a:r>
              <a:rPr lang="ka-GE" sz="1600" dirty="0">
                <a:ea typeface="Calibri" panose="020F0502020204030204" pitchFamily="34" charset="0"/>
                <a:cs typeface="Sylfaen" panose="010A0502050306030303" pitchFamily="18" charset="0"/>
              </a:rPr>
              <a:t> </a:t>
            </a:r>
            <a:r>
              <a:rPr lang="ka-GE" sz="1600" dirty="0" smtClean="0">
                <a:latin typeface="Calibri" panose="020F0502020204030204" pitchFamily="34" charset="0"/>
                <a:ea typeface="Calibri" panose="020F0502020204030204" pitchFamily="34" charset="0"/>
                <a:cs typeface="Times New Roman" panose="02020603050405020304" pitchFamily="18" charset="0"/>
              </a:rPr>
              <a:t>„ავტოპორტრეტი“</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9" descr="09">
            <a:extLst>
              <a:ext uri="{FF2B5EF4-FFF2-40B4-BE49-F238E27FC236}">
                <a16:creationId xmlns="" xmlns:a16="http://schemas.microsoft.com/office/drawing/2014/main" id="{EAD359D8-39A9-4C60-B35C-ED6B2837035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83495" y="488203"/>
            <a:ext cx="3059258" cy="3247438"/>
          </a:xfrm>
          <a:prstGeom prst="rect">
            <a:avLst/>
          </a:prstGeom>
          <a:noFill/>
          <a:ln>
            <a:noFill/>
          </a:ln>
        </p:spPr>
      </p:pic>
      <p:sp>
        <p:nvSpPr>
          <p:cNvPr id="5" name="მართკუთხედი 4">
            <a:extLst>
              <a:ext uri="{FF2B5EF4-FFF2-40B4-BE49-F238E27FC236}">
                <a16:creationId xmlns="" xmlns:a16="http://schemas.microsoft.com/office/drawing/2014/main" id="{8EF4B902-88C6-4084-A147-731F02AA5DD5}"/>
              </a:ext>
            </a:extLst>
          </p:cNvPr>
          <p:cNvSpPr/>
          <p:nvPr/>
        </p:nvSpPr>
        <p:spPr>
          <a:xfrm>
            <a:off x="3783495" y="4017892"/>
            <a:ext cx="6096000" cy="721864"/>
          </a:xfrm>
          <a:prstGeom prst="rect">
            <a:avLst/>
          </a:prstGeom>
        </p:spPr>
        <p:txBody>
          <a:bodyPr>
            <a:spAutoFit/>
          </a:bodyPr>
          <a:lstStyle/>
          <a:p>
            <a:pPr>
              <a:lnSpc>
                <a:spcPct val="107000"/>
              </a:lnSpc>
              <a:spcAft>
                <a:spcPts val="800"/>
              </a:spcAft>
            </a:pPr>
            <a:r>
              <a:rPr lang="ka-GE" sz="1600" dirty="0">
                <a:ea typeface="Calibri" panose="020F0502020204030204" pitchFamily="34" charset="0"/>
                <a:cs typeface="Times New Roman" panose="02020603050405020304" pitchFamily="18" charset="0"/>
              </a:rPr>
              <a:t>ავტორი</a:t>
            </a:r>
            <a:r>
              <a:rPr lang="ka-GE" sz="1600" dirty="0" smtClean="0">
                <a:ea typeface="Calibri" panose="020F0502020204030204" pitchFamily="34" charset="0"/>
                <a:cs typeface="Times New Roman" panose="02020603050405020304" pitchFamily="18" charset="0"/>
              </a:rPr>
              <a:t>: ილუშინი ვლადიმერი</a:t>
            </a:r>
            <a:endParaRPr lang="ka-GE" sz="1600" dirty="0">
              <a:ea typeface="Calibri" panose="020F0502020204030204" pitchFamily="34" charset="0"/>
              <a:cs typeface="Times New Roman" panose="02020603050405020304" pitchFamily="18" charset="0"/>
            </a:endParaRPr>
          </a:p>
          <a:p>
            <a:pPr>
              <a:lnSpc>
                <a:spcPct val="107000"/>
              </a:lnSpc>
              <a:spcAft>
                <a:spcPts val="800"/>
              </a:spcAft>
            </a:pPr>
            <a:r>
              <a:rPr lang="ka-GE" sz="1600" dirty="0">
                <a:ea typeface="Calibri" panose="020F0502020204030204" pitchFamily="34" charset="0"/>
                <a:cs typeface="Times New Roman" panose="02020603050405020304" pitchFamily="18" charset="0"/>
              </a:rPr>
              <a:t>დასახელება-</a:t>
            </a:r>
            <a:r>
              <a:rPr lang="ka-GE" sz="1600" dirty="0" smtClean="0">
                <a:ea typeface="Calibri" panose="020F0502020204030204" pitchFamily="34" charset="0"/>
                <a:cs typeface="Times New Roman" panose="02020603050405020304" pitchFamily="18" charset="0"/>
              </a:rPr>
              <a:t>“</a:t>
            </a:r>
            <a:r>
              <a:rPr lang="ka-GE" sz="1600" i="1" dirty="0" smtClean="0">
                <a:ea typeface="Calibri" panose="020F0502020204030204" pitchFamily="34" charset="0"/>
                <a:cs typeface="Times New Roman" panose="02020603050405020304" pitchFamily="18" charset="0"/>
              </a:rPr>
              <a:t>ვლადიმერ სელეზნიოვი“</a:t>
            </a:r>
          </a:p>
        </p:txBody>
      </p:sp>
      <p:pic>
        <p:nvPicPr>
          <p:cNvPr id="6" name="Рисунок 41" descr="ვლადიმერ სელეზნიოვი-მხატვარ ფეოდოროვოჩის პორტრეტ1960შეძენილია 1981წელს ოლღა ჩაჩუა სელეზნიოვისაგან ტ-მ 42-40">
            <a:extLst>
              <a:ext uri="{FF2B5EF4-FFF2-40B4-BE49-F238E27FC236}">
                <a16:creationId xmlns="" xmlns:a16="http://schemas.microsoft.com/office/drawing/2014/main" id="{20F4BDFB-40DC-42FF-AAD8-0D2F1389D32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3378" y="657314"/>
            <a:ext cx="2812276" cy="2909217"/>
          </a:xfrm>
          <a:prstGeom prst="rect">
            <a:avLst/>
          </a:prstGeom>
          <a:noFill/>
          <a:ln>
            <a:noFill/>
          </a:ln>
        </p:spPr>
      </p:pic>
      <p:sp>
        <p:nvSpPr>
          <p:cNvPr id="7" name="მართკუთხედი 6">
            <a:extLst>
              <a:ext uri="{FF2B5EF4-FFF2-40B4-BE49-F238E27FC236}">
                <a16:creationId xmlns="" xmlns:a16="http://schemas.microsoft.com/office/drawing/2014/main" id="{7D9E5B90-8C69-4426-A6E0-5C6B720BF052}"/>
              </a:ext>
            </a:extLst>
          </p:cNvPr>
          <p:cNvSpPr/>
          <p:nvPr/>
        </p:nvSpPr>
        <p:spPr>
          <a:xfrm>
            <a:off x="8363378" y="3801053"/>
            <a:ext cx="6096000" cy="1079142"/>
          </a:xfrm>
          <a:prstGeom prst="rect">
            <a:avLst/>
          </a:prstGeom>
        </p:spPr>
        <p:txBody>
          <a:bodyPr>
            <a:spAutoFit/>
          </a:bodyPr>
          <a:lstStyle/>
          <a:p>
            <a:pPr>
              <a:lnSpc>
                <a:spcPct val="107000"/>
              </a:lnSpc>
              <a:spcAft>
                <a:spcPts val="800"/>
              </a:spcAft>
            </a:pPr>
            <a:r>
              <a:rPr lang="ka-GE" sz="1600" dirty="0" smtClean="0">
                <a:ea typeface="Calibri" panose="020F0502020204030204" pitchFamily="34" charset="0"/>
                <a:cs typeface="Times New Roman" panose="02020603050405020304" pitchFamily="18" charset="0"/>
              </a:rPr>
              <a:t>ავტორი: სელეზნიოვი </a:t>
            </a:r>
            <a:r>
              <a:rPr lang="ka-GE" sz="1600" dirty="0">
                <a:ea typeface="Calibri" panose="020F0502020204030204" pitchFamily="34" charset="0"/>
                <a:cs typeface="Times New Roman" panose="02020603050405020304" pitchFamily="18" charset="0"/>
              </a:rPr>
              <a:t>ვლადიმერი  </a:t>
            </a:r>
          </a:p>
          <a:p>
            <a:pPr>
              <a:lnSpc>
                <a:spcPct val="107000"/>
              </a:lnSpc>
              <a:spcAft>
                <a:spcPts val="800"/>
              </a:spcAft>
            </a:pPr>
            <a:r>
              <a:rPr lang="ka-GE" sz="1600" dirty="0" smtClean="0">
                <a:ea typeface="Calibri" panose="020F0502020204030204" pitchFamily="34" charset="0"/>
                <a:cs typeface="Times New Roman" panose="02020603050405020304" pitchFamily="18" charset="0"/>
              </a:rPr>
              <a:t>დასახელება: „მხატვარ ფეოდოროვიჩის</a:t>
            </a:r>
          </a:p>
          <a:p>
            <a:pPr>
              <a:lnSpc>
                <a:spcPct val="107000"/>
              </a:lnSpc>
              <a:spcAft>
                <a:spcPts val="800"/>
              </a:spcAft>
            </a:pPr>
            <a:r>
              <a:rPr lang="ka-GE" sz="1600" dirty="0" smtClean="0">
                <a:ea typeface="Calibri" panose="020F0502020204030204" pitchFamily="34" charset="0"/>
                <a:cs typeface="Times New Roman" panose="02020603050405020304" pitchFamily="18" charset="0"/>
              </a:rPr>
              <a:t> პორტრეტი“</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9096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ტექსტის ჩანაცვლების ველი 3">
            <a:extLst>
              <a:ext uri="{FF2B5EF4-FFF2-40B4-BE49-F238E27FC236}">
                <a16:creationId xmlns="" xmlns:a16="http://schemas.microsoft.com/office/drawing/2014/main" id="{9EDFE463-8D8C-4C0F-BDBF-F48F98CC5ADE}"/>
              </a:ext>
            </a:extLst>
          </p:cNvPr>
          <p:cNvSpPr>
            <a:spLocks noGrp="1"/>
          </p:cNvSpPr>
          <p:nvPr>
            <p:ph type="body" sz="half" idx="2"/>
          </p:nvPr>
        </p:nvSpPr>
        <p:spPr>
          <a:xfrm>
            <a:off x="231912" y="320040"/>
            <a:ext cx="3452191" cy="6217920"/>
          </a:xfrm>
        </p:spPr>
        <p:txBody>
          <a:bodyPr>
            <a:normAutofit/>
          </a:bodyPr>
          <a:lstStyle/>
          <a:p>
            <a:r>
              <a:rPr lang="ka-GE" sz="1800" dirty="0"/>
              <a:t>   ქ. ბათუმში პუშკინის სახელობის საქალაქო სასწავლებელში  </a:t>
            </a:r>
            <a:r>
              <a:rPr lang="ka-GE" sz="1800" dirty="0" smtClean="0"/>
              <a:t>1908 წელს  </a:t>
            </a:r>
            <a:r>
              <a:rPr lang="ka-GE" sz="1800" dirty="0"/>
              <a:t>პედაგოგმა ნიკოლოზ გომანმა პარტარა მუზეუმი </a:t>
            </a:r>
            <a:r>
              <a:rPr lang="ka-GE" sz="1800" dirty="0" smtClean="0"/>
              <a:t>დაარსა.მუზეუმი </a:t>
            </a:r>
            <a:r>
              <a:rPr lang="ka-GE" sz="1800" dirty="0"/>
              <a:t>ძირითადად ივსებოდა  საბუნებისმეტყველო </a:t>
            </a:r>
            <a:r>
              <a:rPr lang="ka-GE" sz="1800" dirty="0" smtClean="0"/>
              <a:t>ექსპონატებით.შემდეგ </a:t>
            </a:r>
            <a:r>
              <a:rPr lang="ka-GE" sz="1800" dirty="0"/>
              <a:t>შეემატა  ეთნოგრაფია, ფოტო-მასალა, არქეოლოგია, </a:t>
            </a:r>
            <a:r>
              <a:rPr lang="ka-GE" sz="1800" dirty="0" smtClean="0"/>
              <a:t>1916 წელს </a:t>
            </a:r>
            <a:r>
              <a:rPr lang="ka-GE" sz="1800" dirty="0"/>
              <a:t>ლენინგრადიდან მუზეუმს შეემატა აღმოსავლური მულაჟები  </a:t>
            </a:r>
            <a:r>
              <a:rPr lang="ka-GE" sz="1800" dirty="0" smtClean="0"/>
              <a:t>,რომლებიც </a:t>
            </a:r>
            <a:r>
              <a:rPr lang="ka-GE" sz="1800" dirty="0"/>
              <a:t>ერმიტაჟში  არსებული ექსპონატებისაგან იყო აღებული. იმავე წელს შემოდის პირველი ფერწერული ტილო </a:t>
            </a:r>
            <a:r>
              <a:rPr lang="ka-GE" sz="1800" dirty="0" err="1"/>
              <a:t>პახომოვისა</a:t>
            </a:r>
            <a:r>
              <a:rPr lang="ka-GE" sz="1800" dirty="0"/>
              <a:t>, ტილოს ზომა 50/36,5სმ, დასახელებით  „სოფელი </a:t>
            </a:r>
            <a:r>
              <a:rPr lang="ka-GE" sz="1800" dirty="0" err="1"/>
              <a:t>ლამანშენი</a:t>
            </a:r>
            <a:r>
              <a:rPr lang="ka-GE" sz="1800" dirty="0"/>
              <a:t>“.</a:t>
            </a:r>
          </a:p>
          <a:p>
            <a:endParaRPr lang="ka-GE" dirty="0"/>
          </a:p>
        </p:txBody>
      </p:sp>
      <p:pic>
        <p:nvPicPr>
          <p:cNvPr id="5" name="Рисунок 73" descr="11 (2)">
            <a:extLst>
              <a:ext uri="{FF2B5EF4-FFF2-40B4-BE49-F238E27FC236}">
                <a16:creationId xmlns="" xmlns:a16="http://schemas.microsoft.com/office/drawing/2014/main" id="{87A4E63F-DC94-4E60-8097-03476C32EE39}"/>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31027" y="887418"/>
            <a:ext cx="7030278" cy="4303975"/>
          </a:xfrm>
          <a:prstGeom prst="rect">
            <a:avLst/>
          </a:prstGeom>
          <a:noFill/>
          <a:ln>
            <a:noFill/>
          </a:ln>
        </p:spPr>
      </p:pic>
      <p:sp>
        <p:nvSpPr>
          <p:cNvPr id="6" name="მართკუთხედი 5">
            <a:extLst>
              <a:ext uri="{FF2B5EF4-FFF2-40B4-BE49-F238E27FC236}">
                <a16:creationId xmlns="" xmlns:a16="http://schemas.microsoft.com/office/drawing/2014/main" id="{79AAF7EF-1060-4A0B-A89E-059D5E0FCED9}"/>
              </a:ext>
            </a:extLst>
          </p:cNvPr>
          <p:cNvSpPr/>
          <p:nvPr/>
        </p:nvSpPr>
        <p:spPr>
          <a:xfrm>
            <a:off x="4996071" y="5358536"/>
            <a:ext cx="6500189" cy="777777"/>
          </a:xfrm>
          <a:prstGeom prst="rect">
            <a:avLst/>
          </a:prstGeom>
        </p:spPr>
        <p:txBody>
          <a:bodyPr wrap="square">
            <a:spAutoFit/>
          </a:bodyPr>
          <a:lstStyle/>
          <a:p>
            <a:pPr>
              <a:lnSpc>
                <a:spcPct val="107000"/>
              </a:lnSpc>
              <a:spcAft>
                <a:spcPts val="800"/>
              </a:spcAft>
              <a:tabLst>
                <a:tab pos="1085850" algn="ctr"/>
              </a:tabLst>
            </a:pPr>
            <a:r>
              <a:rPr lang="ka-GE" dirty="0">
                <a:ea typeface="Calibri" panose="020F0502020204030204" pitchFamily="34" charset="0"/>
                <a:cs typeface="Times New Roman" panose="02020603050405020304" pitchFamily="18" charset="0"/>
              </a:rPr>
              <a:t>ავტორი </a:t>
            </a:r>
            <a:r>
              <a:rPr lang="ka-GE" dirty="0" err="1">
                <a:ea typeface="Calibri" panose="020F0502020204030204" pitchFamily="34" charset="0"/>
                <a:cs typeface="Times New Roman" panose="02020603050405020304" pitchFamily="18" charset="0"/>
              </a:rPr>
              <a:t>პოხომოვი</a:t>
            </a:r>
            <a:r>
              <a:rPr lang="ka-GE" dirty="0">
                <a:ea typeface="Calibri" panose="020F0502020204030204" pitchFamily="34" charset="0"/>
                <a:cs typeface="Times New Roman" panose="02020603050405020304" pitchFamily="18" charset="0"/>
              </a:rPr>
              <a:t> დიმიტრი</a:t>
            </a:r>
          </a:p>
          <a:p>
            <a:pPr>
              <a:lnSpc>
                <a:spcPct val="107000"/>
              </a:lnSpc>
              <a:spcAft>
                <a:spcPts val="800"/>
              </a:spcAft>
              <a:tabLst>
                <a:tab pos="1085850" algn="ctr"/>
              </a:tabLst>
            </a:pPr>
            <a:r>
              <a:rPr lang="ka-GE" i="1" dirty="0">
                <a:ea typeface="Calibri" panose="020F0502020204030204" pitchFamily="34" charset="0"/>
                <a:cs typeface="Times New Roman" panose="02020603050405020304" pitchFamily="18" charset="0"/>
              </a:rPr>
              <a:t>„1</a:t>
            </a:r>
            <a:r>
              <a:rPr lang="de-AT" i="1" dirty="0">
                <a:ea typeface="Calibri" panose="020F0502020204030204" pitchFamily="34" charset="0"/>
                <a:cs typeface="Times New Roman" panose="02020603050405020304" pitchFamily="18" charset="0"/>
              </a:rPr>
              <a:t>916</a:t>
            </a:r>
            <a:r>
              <a:rPr lang="ka-GE" i="1" dirty="0">
                <a:ea typeface="Calibri" panose="020F0502020204030204" pitchFamily="34" charset="0"/>
                <a:cs typeface="Times New Roman" panose="02020603050405020304" pitchFamily="18" charset="0"/>
              </a:rPr>
              <a:t> წელი ართვინი </a:t>
            </a:r>
            <a:r>
              <a:rPr lang="de-AT" i="1" dirty="0">
                <a:ea typeface="Calibri" panose="020F0502020204030204" pitchFamily="34" charset="0"/>
                <a:cs typeface="Times New Roman" panose="02020603050405020304" pitchFamily="18" charset="0"/>
              </a:rPr>
              <a:t>– </a:t>
            </a:r>
            <a:r>
              <a:rPr lang="ka-GE" i="1" dirty="0" err="1">
                <a:ea typeface="Calibri" panose="020F0502020204030204" pitchFamily="34" charset="0"/>
                <a:cs typeface="Times New Roman" panose="02020603050405020304" pitchFamily="18" charset="0"/>
              </a:rPr>
              <a:t>სოფ</a:t>
            </a:r>
            <a:r>
              <a:rPr lang="de-AT" i="1" dirty="0">
                <a:ea typeface="Calibri" panose="020F0502020204030204" pitchFamily="34" charset="0"/>
                <a:cs typeface="Times New Roman" panose="02020603050405020304" pitchFamily="18" charset="0"/>
              </a:rPr>
              <a:t>. </a:t>
            </a:r>
            <a:r>
              <a:rPr lang="ka-GE" i="1" dirty="0" err="1">
                <a:ea typeface="Calibri" panose="020F0502020204030204" pitchFamily="34" charset="0"/>
                <a:cs typeface="Times New Roman" panose="02020603050405020304" pitchFamily="18" charset="0"/>
              </a:rPr>
              <a:t>ლამანშენი</a:t>
            </a:r>
            <a:r>
              <a:rPr lang="ka-GE" i="1" dirty="0">
                <a:ea typeface="Calibri" panose="020F0502020204030204" pitchFamily="34" charset="0"/>
                <a:cs typeface="Times New Roman" panose="02020603050405020304" pitchFamily="18" charset="0"/>
              </a:rPr>
              <a:t>“</a:t>
            </a:r>
            <a:r>
              <a:rPr lang="de-AT" i="1" dirty="0">
                <a:ea typeface="Calibri" panose="020F0502020204030204" pitchFamily="34" charset="0"/>
                <a:cs typeface="Times New Roman" panose="02020603050405020304" pitchFamily="18" charset="0"/>
              </a:rPr>
              <a:t>	</a:t>
            </a:r>
            <a:endParaRPr lang="ka-GE"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8178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a:extLst>
              <a:ext uri="{FF2B5EF4-FFF2-40B4-BE49-F238E27FC236}">
                <a16:creationId xmlns="" xmlns:a16="http://schemas.microsoft.com/office/drawing/2014/main" id="{491A1CBD-CF8F-47F4-A3FB-928DFF861367}"/>
              </a:ext>
            </a:extLst>
          </p:cNvPr>
          <p:cNvSpPr/>
          <p:nvPr/>
        </p:nvSpPr>
        <p:spPr>
          <a:xfrm>
            <a:off x="258417" y="286090"/>
            <a:ext cx="11675165" cy="2589940"/>
          </a:xfrm>
          <a:prstGeom prst="rect">
            <a:avLst/>
          </a:prstGeom>
        </p:spPr>
        <p:txBody>
          <a:bodyPr wrap="square">
            <a:spAutoFit/>
          </a:bodyPr>
          <a:lstStyle/>
          <a:p>
            <a:pPr>
              <a:lnSpc>
                <a:spcPct val="107000"/>
              </a:lnSpc>
              <a:spcAft>
                <a:spcPts val="800"/>
              </a:spcAft>
            </a:pPr>
            <a:r>
              <a:rPr lang="ka-GE" sz="2000" dirty="0">
                <a:ea typeface="Calibri" panose="020F0502020204030204" pitchFamily="34" charset="0"/>
                <a:cs typeface="Times New Roman" panose="02020603050405020304" pitchFamily="18" charset="0"/>
              </a:rPr>
              <a:t>    </a:t>
            </a:r>
            <a:r>
              <a:rPr lang="ka-GE" dirty="0">
                <a:ea typeface="Calibri" panose="020F0502020204030204" pitchFamily="34" charset="0"/>
                <a:cs typeface="Times New Roman" panose="02020603050405020304" pitchFamily="18" charset="0"/>
              </a:rPr>
              <a:t>შეძენილია 80 </a:t>
            </a:r>
            <a:r>
              <a:rPr lang="ka-GE" dirty="0" smtClean="0">
                <a:ea typeface="Calibri" panose="020F0502020204030204" pitchFamily="34" charset="0"/>
                <a:cs typeface="Times New Roman" panose="02020603050405020304" pitchFamily="18" charset="0"/>
              </a:rPr>
              <a:t>მანეთად. სურათზე </a:t>
            </a:r>
            <a:r>
              <a:rPr lang="ka-GE" dirty="0">
                <a:ea typeface="Calibri" panose="020F0502020204030204" pitchFamily="34" charset="0"/>
                <a:cs typeface="Times New Roman" panose="02020603050405020304" pitchFamily="18" charset="0"/>
              </a:rPr>
              <a:t>მოცემულია ზაფხულის პეიზაჟი, მოჩანს მზით გამთბარი ალაგ-ალაგ  შევერცხლილი  ლურჯი მთები. ბარში განლაგებულია  წითელსახურავიანი სახლები,  წინ პატარა გორაკებით, წინა ხედზე მოჩანს ორი ნაძვის ხე და მარჯვენა მხარეს სვეტია აღმართული.</a:t>
            </a:r>
          </a:p>
          <a:p>
            <a:pPr>
              <a:lnSpc>
                <a:spcPct val="107000"/>
              </a:lnSpc>
              <a:spcAft>
                <a:spcPts val="800"/>
              </a:spcAft>
            </a:pPr>
            <a:r>
              <a:rPr lang="ka-GE" dirty="0">
                <a:ea typeface="Calibri" panose="020F0502020204030204" pitchFamily="34" charset="0"/>
                <a:cs typeface="Times New Roman" panose="02020603050405020304" pitchFamily="18" charset="0"/>
              </a:rPr>
              <a:t>    მუზეუმში ამ წლებში შემოსულია გრომოვის, სტრაშლინის, ილუშინის, პახომოვის, პელიპენკოს, ეფრემოვის, ბოროდაის, ეგოროვის, გოტსკაიას, სოვეტოვის, გორგაძის, სოლოკოვის, სოლოდოვნიკოვის, ფეოდოროვიჩის, ვოლსკის, დონსკოის, სეჩენიანის, ბეჟანიძის და ჩაჩუა-სელეზნიოვას ნამუშევრები.ეს მხატვრები ზოგი </a:t>
            </a:r>
            <a:r>
              <a:rPr lang="ka-GE" dirty="0" smtClean="0">
                <a:ea typeface="Calibri" panose="020F0502020204030204" pitchFamily="34" charset="0"/>
                <a:cs typeface="Times New Roman" panose="02020603050405020304" pitchFamily="18" charset="0"/>
              </a:rPr>
              <a:t>ჩამოვიდა </a:t>
            </a:r>
            <a:r>
              <a:rPr lang="ka-GE" dirty="0">
                <a:ea typeface="Calibri" panose="020F0502020204030204" pitchFamily="34" charset="0"/>
                <a:cs typeface="Times New Roman" panose="02020603050405020304" pitchFamily="18" charset="0"/>
              </a:rPr>
              <a:t>და დარჩა ბათუმში საცხოვრებლად,  ზოგი ჩამოსული იყო სტუმრად და დატოვა მისი შემოქმედება, ზოგიც ადგილობრივი მაცხოვრებელია.</a:t>
            </a:r>
            <a:endParaRPr lang="ka-GE" dirty="0">
              <a:effectLst/>
              <a:ea typeface="Calibri" panose="020F0502020204030204" pitchFamily="34" charset="0"/>
              <a:cs typeface="Times New Roman" panose="02020603050405020304" pitchFamily="18" charset="0"/>
            </a:endParaRPr>
          </a:p>
        </p:txBody>
      </p:sp>
      <p:pic>
        <p:nvPicPr>
          <p:cNvPr id="4" name="Рисунок 75" descr="14">
            <a:extLst>
              <a:ext uri="{FF2B5EF4-FFF2-40B4-BE49-F238E27FC236}">
                <a16:creationId xmlns="" xmlns:a16="http://schemas.microsoft.com/office/drawing/2014/main" id="{DC299F18-3B67-43D1-AE5A-345F4C2C701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84622" y="2876030"/>
            <a:ext cx="2451653" cy="2589940"/>
          </a:xfrm>
          <a:prstGeom prst="rect">
            <a:avLst/>
          </a:prstGeom>
          <a:noFill/>
          <a:ln>
            <a:noFill/>
          </a:ln>
        </p:spPr>
      </p:pic>
      <p:sp>
        <p:nvSpPr>
          <p:cNvPr id="6" name="მართკუთხედი 5">
            <a:extLst>
              <a:ext uri="{FF2B5EF4-FFF2-40B4-BE49-F238E27FC236}">
                <a16:creationId xmlns="" xmlns:a16="http://schemas.microsoft.com/office/drawing/2014/main" id="{0DAC8535-D0E9-47F9-81EE-79B945752045}"/>
              </a:ext>
            </a:extLst>
          </p:cNvPr>
          <p:cNvSpPr/>
          <p:nvPr/>
        </p:nvSpPr>
        <p:spPr>
          <a:xfrm>
            <a:off x="6321287" y="5499021"/>
            <a:ext cx="6096000" cy="713978"/>
          </a:xfrm>
          <a:prstGeom prst="rect">
            <a:avLst/>
          </a:prstGeom>
        </p:spPr>
        <p:txBody>
          <a:bodyPr>
            <a:spAutoFit/>
          </a:bodyPr>
          <a:lstStyle/>
          <a:p>
            <a:pPr>
              <a:lnSpc>
                <a:spcPct val="107000"/>
              </a:lnSpc>
              <a:spcAft>
                <a:spcPts val="800"/>
              </a:spcAft>
            </a:pPr>
            <a:r>
              <a:rPr lang="ka-GE" sz="1600" dirty="0">
                <a:ea typeface="Calibri" panose="020F0502020204030204" pitchFamily="34" charset="0"/>
                <a:cs typeface="Times New Roman" panose="02020603050405020304" pitchFamily="18" charset="0"/>
              </a:rPr>
              <a:t>ავტორი: </a:t>
            </a:r>
            <a:r>
              <a:rPr lang="ka-GE" sz="1600" dirty="0" err="1">
                <a:ea typeface="Calibri" panose="020F0502020204030204" pitchFamily="34" charset="0"/>
                <a:cs typeface="Times New Roman" panose="02020603050405020304" pitchFamily="18" charset="0"/>
              </a:rPr>
              <a:t>სეჩენიანი</a:t>
            </a:r>
            <a:r>
              <a:rPr lang="ka-GE" sz="1600" dirty="0">
                <a:ea typeface="Calibri" panose="020F0502020204030204" pitchFamily="34" charset="0"/>
                <a:cs typeface="Times New Roman" panose="02020603050405020304" pitchFamily="18" charset="0"/>
              </a:rPr>
              <a:t> </a:t>
            </a:r>
            <a:r>
              <a:rPr lang="ka-GE" sz="1600" dirty="0" err="1">
                <a:ea typeface="Calibri" panose="020F0502020204030204" pitchFamily="34" charset="0"/>
                <a:cs typeface="Times New Roman" panose="02020603050405020304" pitchFamily="18" charset="0"/>
              </a:rPr>
              <a:t>გრაჩი</a:t>
            </a:r>
            <a:endParaRPr lang="ka-GE" sz="1600" dirty="0">
              <a:ea typeface="Calibri" panose="020F0502020204030204" pitchFamily="34" charset="0"/>
              <a:cs typeface="Times New Roman" panose="02020603050405020304" pitchFamily="18" charset="0"/>
            </a:endParaRPr>
          </a:p>
          <a:p>
            <a:pPr>
              <a:lnSpc>
                <a:spcPct val="107000"/>
              </a:lnSpc>
              <a:spcAft>
                <a:spcPts val="800"/>
              </a:spcAft>
              <a:tabLst>
                <a:tab pos="3075940" algn="ctr"/>
                <a:tab pos="6152515" algn="r"/>
              </a:tabLst>
            </a:pPr>
            <a:r>
              <a:rPr lang="ka-GE" sz="1600" dirty="0">
                <a:ea typeface="Calibri" panose="020F0502020204030204" pitchFamily="34" charset="0"/>
                <a:cs typeface="Times New Roman" panose="02020603050405020304" pitchFamily="18" charset="0"/>
              </a:rPr>
              <a:t>დასახელება:“ „</a:t>
            </a:r>
            <a:r>
              <a:rPr lang="ka-GE" sz="1600" i="1" dirty="0">
                <a:ea typeface="Calibri" panose="020F0502020204030204" pitchFamily="34" charset="0"/>
                <a:cs typeface="Times New Roman" panose="02020603050405020304" pitchFamily="18" charset="0"/>
              </a:rPr>
              <a:t>მხატვარ ნინა </a:t>
            </a:r>
            <a:r>
              <a:rPr lang="ka-GE" sz="1600" i="1" dirty="0" err="1">
                <a:ea typeface="Calibri" panose="020F0502020204030204" pitchFamily="34" charset="0"/>
                <a:cs typeface="Times New Roman" panose="02020603050405020304" pitchFamily="18" charset="0"/>
              </a:rPr>
              <a:t>პელიპენკოს</a:t>
            </a:r>
            <a:r>
              <a:rPr lang="ka-GE" sz="1600" i="1" dirty="0">
                <a:ea typeface="Calibri" panose="020F0502020204030204" pitchFamily="34" charset="0"/>
                <a:cs typeface="Times New Roman" panose="02020603050405020304" pitchFamily="18" charset="0"/>
              </a:rPr>
              <a:t> </a:t>
            </a:r>
            <a:r>
              <a:rPr lang="ka-GE" sz="1600" i="1" dirty="0" err="1">
                <a:ea typeface="Calibri" panose="020F0502020204030204" pitchFamily="34" charset="0"/>
                <a:cs typeface="Times New Roman" panose="02020603050405020304" pitchFamily="18" charset="0"/>
              </a:rPr>
              <a:t>პოტრეტ</a:t>
            </a:r>
            <a:r>
              <a:rPr lang="ka-GE" sz="1600" dirty="0" err="1">
                <a:ea typeface="Calibri" panose="020F0502020204030204" pitchFamily="34" charset="0"/>
                <a:cs typeface="Times New Roman" panose="02020603050405020304" pitchFamily="18" charset="0"/>
              </a:rPr>
              <a:t>ი</a:t>
            </a:r>
            <a:r>
              <a:rPr lang="ka-GE" sz="1600" dirty="0">
                <a:ea typeface="Calibri" panose="020F0502020204030204" pitchFamily="34" charset="0"/>
                <a:cs typeface="Times New Roman" panose="02020603050405020304" pitchFamily="18" charset="0"/>
              </a:rPr>
              <a:t>“</a:t>
            </a:r>
            <a:endParaRPr lang="ka-GE"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5638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8">
            <a:extLst>
              <a:ext uri="{FF2B5EF4-FFF2-40B4-BE49-F238E27FC236}">
                <a16:creationId xmlns="" xmlns:a16="http://schemas.microsoft.com/office/drawing/2014/main" id="{EEFDE783-6E7A-4AC2-BBE9-AAB07171178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016" y="327743"/>
            <a:ext cx="4533395" cy="3541892"/>
          </a:xfrm>
          <a:prstGeom prst="rect">
            <a:avLst/>
          </a:prstGeom>
          <a:noFill/>
          <a:ln>
            <a:noFill/>
          </a:ln>
        </p:spPr>
      </p:pic>
      <p:sp>
        <p:nvSpPr>
          <p:cNvPr id="3" name="მართკუთხედი 2">
            <a:extLst>
              <a:ext uri="{FF2B5EF4-FFF2-40B4-BE49-F238E27FC236}">
                <a16:creationId xmlns="" xmlns:a16="http://schemas.microsoft.com/office/drawing/2014/main" id="{C9A3643F-6B9F-4122-B465-BB4B2E70E057}"/>
              </a:ext>
            </a:extLst>
          </p:cNvPr>
          <p:cNvSpPr/>
          <p:nvPr/>
        </p:nvSpPr>
        <p:spPr>
          <a:xfrm>
            <a:off x="201016" y="3869635"/>
            <a:ext cx="4639412" cy="347916"/>
          </a:xfrm>
          <a:prstGeom prst="rect">
            <a:avLst/>
          </a:prstGeom>
        </p:spPr>
        <p:txBody>
          <a:bodyPr wrap="none">
            <a:spAutoFit/>
          </a:bodyPr>
          <a:lstStyle/>
          <a:p>
            <a:pPr>
              <a:lnSpc>
                <a:spcPct val="107000"/>
              </a:lnSpc>
              <a:spcAft>
                <a:spcPts val="800"/>
              </a:spcAft>
            </a:pPr>
            <a:r>
              <a:rPr lang="ka-GE" sz="1600" dirty="0">
                <a:ea typeface="Calibri" panose="020F0502020204030204" pitchFamily="34" charset="0"/>
                <a:cs typeface="Times New Roman" panose="02020603050405020304" pitchFamily="18" charset="0"/>
              </a:rPr>
              <a:t>მხარეთმცოდნეობის მუზეუმი 1900-იანი წლები</a:t>
            </a:r>
            <a:endParaRPr lang="ka-GE" sz="1100" dirty="0">
              <a:effectLst/>
              <a:ea typeface="Calibri" panose="020F0502020204030204" pitchFamily="34" charset="0"/>
              <a:cs typeface="Times New Roman" panose="02020603050405020304" pitchFamily="18" charset="0"/>
            </a:endParaRPr>
          </a:p>
        </p:txBody>
      </p:sp>
      <p:sp>
        <p:nvSpPr>
          <p:cNvPr id="4" name="მართკუთხედი 3">
            <a:extLst>
              <a:ext uri="{FF2B5EF4-FFF2-40B4-BE49-F238E27FC236}">
                <a16:creationId xmlns="" xmlns:a16="http://schemas.microsoft.com/office/drawing/2014/main" id="{0F63A3D0-ECEE-462F-90A9-B765B4C9626D}"/>
              </a:ext>
            </a:extLst>
          </p:cNvPr>
          <p:cNvSpPr/>
          <p:nvPr/>
        </p:nvSpPr>
        <p:spPr>
          <a:xfrm>
            <a:off x="4963082" y="148173"/>
            <a:ext cx="7027902" cy="4397935"/>
          </a:xfrm>
          <a:prstGeom prst="rect">
            <a:avLst/>
          </a:prstGeom>
        </p:spPr>
        <p:txBody>
          <a:bodyPr wrap="square">
            <a:spAutoFit/>
          </a:bodyPr>
          <a:lstStyle/>
          <a:p>
            <a:pPr>
              <a:lnSpc>
                <a:spcPct val="107000"/>
              </a:lnSpc>
              <a:spcAft>
                <a:spcPts val="800"/>
              </a:spcAft>
            </a:pPr>
            <a:r>
              <a:rPr lang="en-US" sz="1700" dirty="0">
                <a:latin typeface="Sylfaen" panose="010A0502050306030303" pitchFamily="18" charset="0"/>
                <a:ea typeface="Calibri" panose="020F0502020204030204" pitchFamily="34" charset="0"/>
                <a:cs typeface="Times New Roman" panose="02020603050405020304" pitchFamily="18" charset="0"/>
              </a:rPr>
              <a:t>       </a:t>
            </a:r>
            <a:r>
              <a:rPr lang="ka-GE" sz="1700" dirty="0">
                <a:latin typeface="Sylfaen" panose="010A0502050306030303" pitchFamily="18" charset="0"/>
                <a:ea typeface="Calibri" panose="020F0502020204030204" pitchFamily="34" charset="0"/>
                <a:cs typeface="Times New Roman" panose="02020603050405020304" pitchFamily="18" charset="0"/>
              </a:rPr>
              <a:t>ხარიტონ ახვლედიანის სახელობის მუზეუმი </a:t>
            </a:r>
            <a:r>
              <a:rPr lang="ka-GE" sz="1700" dirty="0" smtClean="0">
                <a:latin typeface="Sylfaen" panose="010A0502050306030303" pitchFamily="18" charset="0"/>
                <a:ea typeface="Calibri" panose="020F0502020204030204" pitchFamily="34" charset="0"/>
                <a:cs typeface="Times New Roman" panose="02020603050405020304" pitchFamily="18" charset="0"/>
              </a:rPr>
              <a:t>100 -ზე მეტ წელს ითვლის </a:t>
            </a:r>
            <a:r>
              <a:rPr lang="ka-GE" sz="1700" dirty="0">
                <a:latin typeface="Sylfaen" panose="010A0502050306030303" pitchFamily="18" charset="0"/>
                <a:ea typeface="Calibri" panose="020F0502020204030204" pitchFamily="34" charset="0"/>
                <a:cs typeface="Times New Roman" panose="02020603050405020304" pitchFamily="18" charset="0"/>
              </a:rPr>
              <a:t>და თავის არსებობის მანძილზე უკვე 180. </a:t>
            </a:r>
            <a:r>
              <a:rPr lang="ka-GE" sz="1700" dirty="0" smtClean="0">
                <a:latin typeface="Sylfaen" panose="010A0502050306030303" pitchFamily="18" charset="0"/>
                <a:ea typeface="Calibri" panose="020F0502020204030204" pitchFamily="34" charset="0"/>
                <a:cs typeface="Times New Roman" panose="02020603050405020304" pitchFamily="18" charset="0"/>
              </a:rPr>
              <a:t>000- </a:t>
            </a:r>
            <a:r>
              <a:rPr lang="ka-GE" sz="1700" dirty="0">
                <a:latin typeface="Sylfaen" panose="010A0502050306030303" pitchFamily="18" charset="0"/>
                <a:ea typeface="Calibri" panose="020F0502020204030204" pitchFamily="34" charset="0"/>
                <a:cs typeface="Times New Roman" panose="02020603050405020304" pitchFamily="18" charset="0"/>
              </a:rPr>
              <a:t>ზე მეტი ექსპონატის </a:t>
            </a:r>
            <a:r>
              <a:rPr lang="ka-GE" sz="1700" dirty="0" smtClean="0">
                <a:latin typeface="Sylfaen" panose="010A0502050306030303" pitchFamily="18" charset="0"/>
                <a:ea typeface="Calibri" panose="020F0502020204030204" pitchFamily="34" charset="0"/>
                <a:cs typeface="Times New Roman" panose="02020603050405020304" pitchFamily="18" charset="0"/>
              </a:rPr>
              <a:t>მფლობელია.ამათგან 110-ზე </a:t>
            </a:r>
            <a:r>
              <a:rPr lang="ka-GE" sz="1700" dirty="0">
                <a:latin typeface="Sylfaen" panose="010A0502050306030303" pitchFamily="18" charset="0"/>
                <a:ea typeface="Calibri" panose="020F0502020204030204" pitchFamily="34" charset="0"/>
                <a:cs typeface="Times New Roman" panose="02020603050405020304" pitchFamily="18" charset="0"/>
              </a:rPr>
              <a:t>მეტი ავტორის 600-მდე მხატვრული ტილო, გრაფიკა, ქანდაკება, გობელენი, ჭედური, </a:t>
            </a:r>
            <a:r>
              <a:rPr lang="ka-GE" sz="1700" dirty="0" smtClean="0">
                <a:latin typeface="Sylfaen" panose="010A0502050306030303" pitchFamily="18" charset="0"/>
                <a:ea typeface="Calibri" panose="020F0502020204030204" pitchFamily="34" charset="0"/>
                <a:cs typeface="Times New Roman" panose="02020603050405020304" pitchFamily="18" charset="0"/>
              </a:rPr>
              <a:t>დეკორატიული </a:t>
            </a:r>
            <a:r>
              <a:rPr lang="ka-GE" sz="1700" dirty="0">
                <a:latin typeface="Sylfaen" panose="010A0502050306030303" pitchFamily="18" charset="0"/>
                <a:ea typeface="Calibri" panose="020F0502020204030204" pitchFamily="34" charset="0"/>
                <a:cs typeface="Times New Roman" panose="02020603050405020304" pitchFamily="18" charset="0"/>
              </a:rPr>
              <a:t>ხელოვნების ნამუმუშებია. ეს ყველაფერი წლების მანძილზე მუზეუმში სხვადასხვაგვარად გროვდებოდა.  იქმნებოდა ჯგუფი, რომელიც მივლინებით გადიოდა რეგიონებში და ასე აგროვებდნენ </a:t>
            </a:r>
            <a:r>
              <a:rPr lang="ka-GE" sz="1700" dirty="0" smtClean="0">
                <a:latin typeface="Sylfaen" panose="010A0502050306030303" pitchFamily="18" charset="0"/>
                <a:ea typeface="Calibri" panose="020F0502020204030204" pitchFamily="34" charset="0"/>
                <a:cs typeface="Times New Roman" panose="02020603050405020304" pitchFamily="18" charset="0"/>
              </a:rPr>
              <a:t>ექსპონატებს.ხდებოდა </a:t>
            </a:r>
            <a:r>
              <a:rPr lang="ka-GE" sz="1700" dirty="0">
                <a:latin typeface="Sylfaen" panose="010A0502050306030303" pitchFamily="18" charset="0"/>
                <a:ea typeface="Calibri" panose="020F0502020204030204" pitchFamily="34" charset="0"/>
                <a:cs typeface="Times New Roman" panose="02020603050405020304" pitchFamily="18" charset="0"/>
              </a:rPr>
              <a:t>ადგილზე </a:t>
            </a:r>
            <a:r>
              <a:rPr lang="ka-GE" sz="1700" dirty="0" smtClean="0">
                <a:latin typeface="Sylfaen" panose="010A0502050306030303" pitchFamily="18" charset="0"/>
                <a:ea typeface="Calibri" panose="020F0502020204030204" pitchFamily="34" charset="0"/>
                <a:cs typeface="Times New Roman" panose="02020603050405020304" pitchFamily="18" charset="0"/>
              </a:rPr>
              <a:t>შეძენა, </a:t>
            </a:r>
            <a:r>
              <a:rPr lang="ka-GE" sz="1700" dirty="0">
                <a:latin typeface="Sylfaen" panose="010A0502050306030303" pitchFamily="18" charset="0"/>
                <a:ea typeface="Calibri" panose="020F0502020204030204" pitchFamily="34" charset="0"/>
                <a:cs typeface="Times New Roman" panose="02020603050405020304" pitchFamily="18" charset="0"/>
              </a:rPr>
              <a:t>ავტორების მიერ </a:t>
            </a:r>
            <a:r>
              <a:rPr lang="ka-GE" sz="1700" dirty="0" smtClean="0">
                <a:latin typeface="Sylfaen" panose="010A0502050306030303" pitchFamily="18" charset="0"/>
                <a:ea typeface="Calibri" panose="020F0502020204030204" pitchFamily="34" charset="0"/>
                <a:cs typeface="Times New Roman" panose="02020603050405020304" pitchFamily="18" charset="0"/>
              </a:rPr>
              <a:t>ჩუქება. </a:t>
            </a:r>
            <a:r>
              <a:rPr lang="ka-GE" sz="1700" dirty="0">
                <a:latin typeface="Sylfaen" panose="010A0502050306030303" pitchFamily="18" charset="0"/>
                <a:ea typeface="Calibri" panose="020F0502020204030204" pitchFamily="34" charset="0"/>
                <a:cs typeface="Times New Roman" panose="02020603050405020304" pitchFamily="18" charset="0"/>
              </a:rPr>
              <a:t>აქ არის ნამუშევრები, რომლებიც  </a:t>
            </a:r>
            <a:r>
              <a:rPr lang="ka-GE" sz="1700" dirty="0" smtClean="0">
                <a:latin typeface="Sylfaen" panose="010A0502050306030303" pitchFamily="18" charset="0"/>
                <a:ea typeface="Calibri" panose="020F0502020204030204" pitchFamily="34" charset="0"/>
                <a:cs typeface="Times New Roman" panose="02020603050405020304" pitchFamily="18" charset="0"/>
              </a:rPr>
              <a:t>გადმოცემულია კულტურის </a:t>
            </a:r>
            <a:r>
              <a:rPr lang="ka-GE" sz="1700" dirty="0">
                <a:latin typeface="Sylfaen" panose="010A0502050306030303" pitchFamily="18" charset="0"/>
                <a:ea typeface="Calibri" panose="020F0502020204030204" pitchFamily="34" charset="0"/>
                <a:cs typeface="Times New Roman" panose="02020603050405020304" pitchFamily="18" charset="0"/>
              </a:rPr>
              <a:t>სამინისტროდან და მხატვართა კავშირიდან.</a:t>
            </a:r>
            <a:endParaRPr lang="en-US" sz="1700" dirty="0">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700" dirty="0">
                <a:effectLst/>
                <a:latin typeface="Sylfaen" panose="010A0502050306030303" pitchFamily="18" charset="0"/>
                <a:ea typeface="Calibri" panose="020F0502020204030204" pitchFamily="34" charset="0"/>
                <a:cs typeface="Times New Roman" panose="02020603050405020304" pitchFamily="18" charset="0"/>
              </a:rPr>
              <a:t>  </a:t>
            </a:r>
            <a:r>
              <a:rPr lang="ka-GE" sz="1700" dirty="0">
                <a:latin typeface="Sylfaen" panose="010A0502050306030303" pitchFamily="18" charset="0"/>
              </a:rPr>
              <a:t>   მხატვართა კავშირი  </a:t>
            </a:r>
            <a:r>
              <a:rPr lang="ka-GE" sz="1700" dirty="0" smtClean="0">
                <a:latin typeface="Sylfaen" panose="010A0502050306030303" pitchFamily="18" charset="0"/>
              </a:rPr>
              <a:t>1939 წელს </a:t>
            </a:r>
            <a:r>
              <a:rPr lang="ka-GE" sz="1700" dirty="0">
                <a:latin typeface="Sylfaen" panose="010A0502050306030303" pitchFamily="18" charset="0"/>
              </a:rPr>
              <a:t>შეიქმნა. კავშირში  წელიწადში ერთხელ ეწყობოდა გამოფენა-შესყიდვა, რომელიც შემოდგომაზე იმართებოდა და მას „საშემოდგომო გამოფენა“ ერქვა. ეს გამოფენა მთლიანად ჟიურის მიერ შერჩევით და შესყიდვით იმართებოდა.</a:t>
            </a:r>
          </a:p>
          <a:p>
            <a:pPr>
              <a:lnSpc>
                <a:spcPct val="107000"/>
              </a:lnSpc>
              <a:spcAft>
                <a:spcPts val="800"/>
              </a:spcAft>
            </a:pPr>
            <a:endParaRPr lang="ka-G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მართკუთხედი 4">
            <a:extLst>
              <a:ext uri="{FF2B5EF4-FFF2-40B4-BE49-F238E27FC236}">
                <a16:creationId xmlns="" xmlns:a16="http://schemas.microsoft.com/office/drawing/2014/main" id="{B5CFAB85-FEEA-4952-B7EF-B8A57F80FAAA}"/>
              </a:ext>
            </a:extLst>
          </p:cNvPr>
          <p:cNvSpPr/>
          <p:nvPr/>
        </p:nvSpPr>
        <p:spPr>
          <a:xfrm>
            <a:off x="201016" y="4289661"/>
            <a:ext cx="11789968" cy="1565300"/>
          </a:xfrm>
          <a:prstGeom prst="rect">
            <a:avLst/>
          </a:prstGeom>
        </p:spPr>
        <p:txBody>
          <a:bodyPr wrap="square">
            <a:spAutoFit/>
          </a:bodyPr>
          <a:lstStyle/>
          <a:p>
            <a:pPr>
              <a:lnSpc>
                <a:spcPct val="107000"/>
              </a:lnSpc>
              <a:spcAft>
                <a:spcPts val="800"/>
              </a:spcAft>
            </a:pPr>
            <a:r>
              <a:rPr lang="ka-GE" dirty="0">
                <a:ea typeface="Calibri" panose="020F0502020204030204" pitchFamily="34" charset="0"/>
                <a:cs typeface="Times New Roman" panose="02020603050405020304" pitchFamily="18" charset="0"/>
              </a:rPr>
              <a:t>   ქ. ბათუმში მხატვრობა  XIX საუკუნის ბოლოს და </a:t>
            </a:r>
            <a:r>
              <a:rPr lang="ka-GE" dirty="0" smtClean="0">
                <a:ea typeface="Calibri" panose="020F0502020204030204" pitchFamily="34" charset="0"/>
                <a:cs typeface="Times New Roman" panose="02020603050405020304" pitchFamily="18" charset="0"/>
              </a:rPr>
              <a:t>XX საუკუნის </a:t>
            </a:r>
            <a:r>
              <a:rPr lang="ka-GE" dirty="0">
                <a:ea typeface="Calibri" panose="020F0502020204030204" pitchFamily="34" charset="0"/>
                <a:cs typeface="Times New Roman" panose="02020603050405020304" pitchFamily="18" charset="0"/>
              </a:rPr>
              <a:t>დასაწყისში აღორძინდა. მაშინ, აჭარაში სულ ხუთიოდე მხატვარი მოღვაწეობდა და მათ შორის ქართველი მხოლოდ ერთი იყო, ისიც  ქალი </a:t>
            </a:r>
            <a:r>
              <a:rPr lang="ka-GE" dirty="0" err="1">
                <a:ea typeface="Calibri" panose="020F0502020204030204" pitchFamily="34" charset="0"/>
                <a:cs typeface="Times New Roman" panose="02020603050405020304" pitchFamily="18" charset="0"/>
              </a:rPr>
              <a:t>მუთებერ</a:t>
            </a:r>
            <a:r>
              <a:rPr lang="ka-GE" dirty="0">
                <a:ea typeface="Calibri" panose="020F0502020204030204" pitchFamily="34" charset="0"/>
                <a:cs typeface="Times New Roman" panose="02020603050405020304" pitchFamily="18" charset="0"/>
              </a:rPr>
              <a:t> ვარშანიძე.  ქართული რეალისტური მხატვრობა, რომელსაც საფუძველი  მეოცე საუკუნის  მიწურულს ჩაეყარა, უმთავრესად თბილისში მოღვაწე მხატვრებით იყო წარმოდგენილი. ბათუმში კი მხატვრული კულტურის ყველა დარგის  დანერგვა არ </a:t>
            </a:r>
            <a:r>
              <a:rPr lang="ka-GE" dirty="0" smtClean="0">
                <a:ea typeface="Calibri" panose="020F0502020204030204" pitchFamily="34" charset="0"/>
                <a:cs typeface="Times New Roman" panose="02020603050405020304" pitchFamily="18" charset="0"/>
              </a:rPr>
              <a:t>ხდებოდა.</a:t>
            </a:r>
            <a:endParaRPr lang="ka-GE"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3816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 xmlns:a16="http://schemas.microsoft.com/office/drawing/2014/main" id="{D07882A2-A54E-4A94-947B-EA43847B5605}"/>
              </a:ext>
            </a:extLst>
          </p:cNvPr>
          <p:cNvSpPr>
            <a:spLocks noGrp="1"/>
          </p:cNvSpPr>
          <p:nvPr>
            <p:ph type="title"/>
          </p:nvPr>
        </p:nvSpPr>
        <p:spPr>
          <a:xfrm>
            <a:off x="1036320" y="848140"/>
            <a:ext cx="11333259" cy="1554186"/>
          </a:xfrm>
        </p:spPr>
        <p:txBody>
          <a:bodyPr>
            <a:noAutofit/>
          </a:bodyPr>
          <a:lstStyle/>
          <a:p>
            <a:r>
              <a:rPr lang="ka-GE" sz="2000" dirty="0"/>
              <a:t/>
            </a:r>
            <a:br>
              <a:rPr lang="ka-GE" sz="2000" dirty="0"/>
            </a:br>
            <a:r>
              <a:rPr lang="ka-GE" sz="2000" dirty="0"/>
              <a:t/>
            </a:r>
            <a:br>
              <a:rPr lang="ka-GE" sz="2000" dirty="0"/>
            </a:br>
            <a:r>
              <a:rPr lang="ka-GE" sz="2000" dirty="0"/>
              <a:t/>
            </a:r>
            <a:br>
              <a:rPr lang="ka-GE" sz="2000" dirty="0"/>
            </a:br>
            <a:r>
              <a:rPr lang="ka-GE" sz="2000" dirty="0"/>
              <a:t>    </a:t>
            </a:r>
            <a:r>
              <a:rPr lang="ka-GE" sz="2000" dirty="0">
                <a:latin typeface="+mn-lt"/>
              </a:rPr>
              <a:t>გასული საუკუნის 20-30-იანი წლების მხატვართა შემოქმედებაში დომინირებს ბუნებისა და ინფორმაციის ზუსტი ასახვა ფერებით. მათ შემოქმედებაში ნათლად ჩანს ინდივიდუალობა, წარმოსახვა, </a:t>
            </a:r>
            <a:r>
              <a:rPr lang="ka-GE" sz="2000" dirty="0" err="1">
                <a:latin typeface="+mn-lt"/>
              </a:rPr>
              <a:t>განაგონი</a:t>
            </a:r>
            <a:r>
              <a:rPr lang="ka-GE" sz="2000" dirty="0">
                <a:latin typeface="+mn-lt"/>
              </a:rPr>
              <a:t>  თუ წაკითხული თემის ტილოზე ზუსტი გადატანა. </a:t>
            </a:r>
            <a:br>
              <a:rPr lang="ka-GE" sz="2000" dirty="0">
                <a:latin typeface="+mn-lt"/>
              </a:rPr>
            </a:br>
            <a:r>
              <a:rPr lang="ka-GE" sz="2000" dirty="0">
                <a:latin typeface="+mn-lt"/>
              </a:rPr>
              <a:t>მუზეუმში  დაცულია ნატურმორტები, პეიზაჟები, საყიფაცხოვრებო </a:t>
            </a:r>
            <a:r>
              <a:rPr lang="ka-GE" sz="2000" dirty="0" smtClean="0">
                <a:latin typeface="+mn-lt"/>
              </a:rPr>
              <a:t>ჟანრი, </a:t>
            </a:r>
            <a:r>
              <a:rPr lang="ka-GE" sz="2000" dirty="0">
                <a:latin typeface="+mn-lt"/>
              </a:rPr>
              <a:t>ბატალური სცენის ამსახველი სურათები.</a:t>
            </a:r>
            <a:br>
              <a:rPr lang="ka-GE" sz="2000" dirty="0">
                <a:latin typeface="+mn-lt"/>
              </a:rPr>
            </a:br>
            <a:r>
              <a:rPr lang="ka-GE" sz="1800" dirty="0">
                <a:latin typeface="+mn-lt"/>
              </a:rPr>
              <a:t/>
            </a:r>
            <a:br>
              <a:rPr lang="ka-GE" sz="1800" dirty="0">
                <a:latin typeface="+mn-lt"/>
              </a:rPr>
            </a:br>
            <a:r>
              <a:rPr lang="ka-GE" sz="1800" dirty="0">
                <a:latin typeface="+mn-lt"/>
              </a:rPr>
              <a:t/>
            </a:r>
            <a:br>
              <a:rPr lang="ka-GE" sz="1800" dirty="0">
                <a:latin typeface="+mn-lt"/>
              </a:rPr>
            </a:br>
            <a:endParaRPr lang="ka-GE" sz="1800" dirty="0">
              <a:latin typeface="+mn-lt"/>
            </a:endParaRPr>
          </a:p>
        </p:txBody>
      </p:sp>
      <p:sp>
        <p:nvSpPr>
          <p:cNvPr id="3" name="შიგთავსის ჩანაცვლების ველი 2">
            <a:extLst>
              <a:ext uri="{FF2B5EF4-FFF2-40B4-BE49-F238E27FC236}">
                <a16:creationId xmlns="" xmlns:a16="http://schemas.microsoft.com/office/drawing/2014/main" id="{06EE8CF1-F680-4767-AAD6-796D267EE1D9}"/>
              </a:ext>
            </a:extLst>
          </p:cNvPr>
          <p:cNvSpPr>
            <a:spLocks noGrp="1"/>
          </p:cNvSpPr>
          <p:nvPr>
            <p:ph sz="half" idx="1"/>
          </p:nvPr>
        </p:nvSpPr>
        <p:spPr>
          <a:xfrm>
            <a:off x="793762" y="4848549"/>
            <a:ext cx="4937760" cy="1125236"/>
          </a:xfrm>
        </p:spPr>
        <p:txBody>
          <a:bodyPr/>
          <a:lstStyle/>
          <a:p>
            <a:r>
              <a:rPr lang="ka-GE" sz="1800" dirty="0" smtClean="0"/>
              <a:t>ავტორი-სელეზნიოვი </a:t>
            </a:r>
            <a:r>
              <a:rPr lang="ka-GE" sz="1800" dirty="0"/>
              <a:t>ვლადიმერი  </a:t>
            </a:r>
          </a:p>
          <a:p>
            <a:r>
              <a:rPr lang="ka-GE" sz="1800" dirty="0"/>
              <a:t>დასახელება-„</a:t>
            </a:r>
            <a:r>
              <a:rPr lang="ka-GE" sz="1800" dirty="0" err="1"/>
              <a:t>როდონები</a:t>
            </a:r>
            <a:r>
              <a:rPr lang="ka-GE" sz="1800" dirty="0"/>
              <a:t> მთების ფონზე“</a:t>
            </a:r>
          </a:p>
          <a:p>
            <a:endParaRPr lang="ka-GE" dirty="0"/>
          </a:p>
        </p:txBody>
      </p:sp>
      <p:sp>
        <p:nvSpPr>
          <p:cNvPr id="4" name="შიგთავსის ჩანაცვლების ველი 3">
            <a:extLst>
              <a:ext uri="{FF2B5EF4-FFF2-40B4-BE49-F238E27FC236}">
                <a16:creationId xmlns="" xmlns:a16="http://schemas.microsoft.com/office/drawing/2014/main" id="{4A2B7A48-502A-4DB1-BC35-F088C4E818F0}"/>
              </a:ext>
            </a:extLst>
          </p:cNvPr>
          <p:cNvSpPr>
            <a:spLocks noGrp="1"/>
          </p:cNvSpPr>
          <p:nvPr>
            <p:ph sz="half" idx="2"/>
          </p:nvPr>
        </p:nvSpPr>
        <p:spPr>
          <a:xfrm>
            <a:off x="6460480" y="4953369"/>
            <a:ext cx="5231958" cy="1175761"/>
          </a:xfrm>
        </p:spPr>
        <p:txBody>
          <a:bodyPr/>
          <a:lstStyle/>
          <a:p>
            <a:r>
              <a:rPr lang="ka-GE" sz="1800" dirty="0"/>
              <a:t>ავტორი: სელეზნიოვი ვლადიმერი</a:t>
            </a:r>
          </a:p>
          <a:p>
            <a:r>
              <a:rPr lang="ka-GE" sz="1800" dirty="0"/>
              <a:t>დასახელება:“</a:t>
            </a:r>
            <a:r>
              <a:rPr lang="de-AT" sz="1800" dirty="0"/>
              <a:t>„</a:t>
            </a:r>
            <a:r>
              <a:rPr lang="ka-GE" sz="1800" dirty="0" smtClean="0"/>
              <a:t>ნატურმორტი ხილით</a:t>
            </a:r>
            <a:r>
              <a:rPr lang="ka-GE" sz="1800" dirty="0"/>
              <a:t>“</a:t>
            </a:r>
          </a:p>
          <a:p>
            <a:endParaRPr lang="ka-GE" dirty="0"/>
          </a:p>
        </p:txBody>
      </p:sp>
      <p:pic>
        <p:nvPicPr>
          <p:cNvPr id="5" name="Рисунок 43" descr="ვლადიმერ სელეზნიოვი-ნატურმორტი მუზეუმში შემოვიდა 1979წელს17.12-ოლღა ჩაჩუა სელეზნიოვასგან მ-ტ   58-86">
            <a:extLst>
              <a:ext uri="{FF2B5EF4-FFF2-40B4-BE49-F238E27FC236}">
                <a16:creationId xmlns="" xmlns:a16="http://schemas.microsoft.com/office/drawing/2014/main" id="{A2563BE2-BC00-4226-8593-94633E4154D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03798" y="1845735"/>
            <a:ext cx="4937760" cy="2793579"/>
          </a:xfrm>
          <a:prstGeom prst="rect">
            <a:avLst/>
          </a:prstGeom>
          <a:noFill/>
          <a:ln>
            <a:noFill/>
          </a:ln>
        </p:spPr>
      </p:pic>
      <p:pic>
        <p:nvPicPr>
          <p:cNvPr id="6" name="Рисунок 44" descr="12">
            <a:extLst>
              <a:ext uri="{FF2B5EF4-FFF2-40B4-BE49-F238E27FC236}">
                <a16:creationId xmlns="" xmlns:a16="http://schemas.microsoft.com/office/drawing/2014/main" id="{D10703F1-FB74-4C27-BA49-366DCE12A60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02949" y="1845735"/>
            <a:ext cx="4137412" cy="3002814"/>
          </a:xfrm>
          <a:prstGeom prst="rect">
            <a:avLst/>
          </a:prstGeom>
          <a:noFill/>
          <a:ln>
            <a:noFill/>
          </a:ln>
        </p:spPr>
      </p:pic>
    </p:spTree>
    <p:extLst>
      <p:ext uri="{BB962C8B-B14F-4D97-AF65-F5344CB8AC3E}">
        <p14:creationId xmlns:p14="http://schemas.microsoft.com/office/powerpoint/2010/main" val="1297641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a:extLst>
              <a:ext uri="{FF2B5EF4-FFF2-40B4-BE49-F238E27FC236}">
                <a16:creationId xmlns="" xmlns:a16="http://schemas.microsoft.com/office/drawing/2014/main" id="{D72357DB-7FEE-4E7D-8BE5-D9070EB44589}"/>
              </a:ext>
            </a:extLst>
          </p:cNvPr>
          <p:cNvSpPr/>
          <p:nvPr/>
        </p:nvSpPr>
        <p:spPr>
          <a:xfrm>
            <a:off x="790160" y="531404"/>
            <a:ext cx="10611679" cy="5329664"/>
          </a:xfrm>
          <a:prstGeom prst="rect">
            <a:avLst/>
          </a:prstGeom>
        </p:spPr>
        <p:txBody>
          <a:bodyPr wrap="square">
            <a:spAutoFit/>
          </a:bodyPr>
          <a:lstStyle/>
          <a:p>
            <a:pPr>
              <a:lnSpc>
                <a:spcPct val="107000"/>
              </a:lnSpc>
              <a:spcAft>
                <a:spcPts val="800"/>
              </a:spcAft>
            </a:pPr>
            <a:r>
              <a:rPr lang="ka-GE" sz="2200" dirty="0">
                <a:ea typeface="Calibri" panose="020F0502020204030204" pitchFamily="34" charset="0"/>
                <a:cs typeface="Times New Roman" panose="02020603050405020304" pitchFamily="18" charset="0"/>
              </a:rPr>
              <a:t>    1930-იან წლებიდან მუზეუმში  უკვე შემოდის მხატვრული ექსპონატები,  მათ დაემატა ბიუსტები, გობელენი, გამოყენებითი, მინა, ფაიფური,  და ა. შ.</a:t>
            </a:r>
          </a:p>
          <a:p>
            <a:pPr>
              <a:lnSpc>
                <a:spcPct val="107000"/>
              </a:lnSpc>
              <a:spcAft>
                <a:spcPts val="800"/>
              </a:spcAft>
            </a:pPr>
            <a:endParaRPr lang="ka-GE" sz="2200" dirty="0">
              <a:ea typeface="Calibri" panose="020F0502020204030204" pitchFamily="34" charset="0"/>
              <a:cs typeface="Times New Roman" panose="02020603050405020304" pitchFamily="18" charset="0"/>
            </a:endParaRPr>
          </a:p>
          <a:p>
            <a:pPr>
              <a:lnSpc>
                <a:spcPct val="107000"/>
              </a:lnSpc>
              <a:spcAft>
                <a:spcPts val="800"/>
              </a:spcAft>
            </a:pPr>
            <a:r>
              <a:rPr lang="ka-GE" sz="2200" dirty="0">
                <a:ea typeface="Calibri" panose="020F0502020204030204" pitchFamily="34" charset="0"/>
                <a:cs typeface="Times New Roman" panose="02020603050405020304" pitchFamily="18" charset="0"/>
              </a:rPr>
              <a:t>    მეოცე საუკუნის 50-60-იანი წლების </a:t>
            </a:r>
            <a:r>
              <a:rPr lang="ka-GE" sz="2200" dirty="0" err="1">
                <a:ea typeface="Calibri" panose="020F0502020204030204" pitchFamily="34" charset="0"/>
                <a:cs typeface="Times New Roman" panose="02020603050405020304" pitchFamily="18" charset="0"/>
              </a:rPr>
              <a:t>მხატვაერთა</a:t>
            </a:r>
            <a:r>
              <a:rPr lang="ka-GE" sz="2200" dirty="0">
                <a:ea typeface="Calibri" panose="020F0502020204030204" pitchFamily="34" charset="0"/>
                <a:cs typeface="Times New Roman" panose="02020603050405020304" pitchFamily="18" charset="0"/>
              </a:rPr>
              <a:t> შემოქმედება ძირითადად დატვირთულია სხვადასხვა თემებით. ეს გამოფენის სტრუქტურის წესდებიდან გამომდინარე ხდებოდა.  კეთდებოდა თემატური პეიზაჟები, ნატურმორტების ჯგუფური  და პერსონალური გამოფენები. ძირითადად მხატვრების მიერ  ნაკარნახევი თემებით. </a:t>
            </a:r>
          </a:p>
          <a:p>
            <a:endParaRPr lang="ka-GE" sz="2200" dirty="0">
              <a:ea typeface="Calibri" panose="020F0502020204030204" pitchFamily="34" charset="0"/>
              <a:cs typeface="Times New Roman" panose="02020603050405020304" pitchFamily="18" charset="0"/>
            </a:endParaRPr>
          </a:p>
          <a:p>
            <a:r>
              <a:rPr lang="ka-GE" sz="2200" dirty="0">
                <a:ea typeface="Calibri" panose="020F0502020204030204" pitchFamily="34" charset="0"/>
                <a:cs typeface="Times New Roman" panose="02020603050405020304" pitchFamily="18" charset="0"/>
              </a:rPr>
              <a:t>     ამ ეპოქის მხატვრები თავიანთ შემოქმედებაში ძირითადად ცდილობდნენ  პორტრეტის წინა ხაზზე გამოტანას. პეიზაჟი,  რომელიც შესრულებულია სრული კომპოზიციის დაცვით, მასშიც წინა ხაზზე დიდი </a:t>
            </a:r>
            <a:r>
              <a:rPr lang="ka-GE" sz="2200" dirty="0" err="1">
                <a:ea typeface="Calibri" panose="020F0502020204030204" pitchFamily="34" charset="0"/>
                <a:cs typeface="Times New Roman" panose="02020603050405020304" pitchFamily="18" charset="0"/>
              </a:rPr>
              <a:t>პოტრეტია</a:t>
            </a:r>
            <a:r>
              <a:rPr lang="ka-GE" sz="2200" dirty="0">
                <a:ea typeface="Calibri" panose="020F0502020204030204" pitchFamily="34" charset="0"/>
                <a:cs typeface="Times New Roman" panose="02020603050405020304" pitchFamily="18" charset="0"/>
              </a:rPr>
              <a:t> და </a:t>
            </a:r>
            <a:r>
              <a:rPr lang="ka-GE" sz="2200" dirty="0" err="1">
                <a:ea typeface="Calibri" panose="020F0502020204030204" pitchFamily="34" charset="0"/>
                <a:cs typeface="Times New Roman" panose="02020603050405020304" pitchFamily="18" charset="0"/>
              </a:rPr>
              <a:t>პოტრეტის</a:t>
            </a:r>
            <a:r>
              <a:rPr lang="ka-GE" sz="2200" dirty="0">
                <a:ea typeface="Calibri" panose="020F0502020204030204" pitchFamily="34" charset="0"/>
                <a:cs typeface="Times New Roman" panose="02020603050405020304" pitchFamily="18" charset="0"/>
              </a:rPr>
              <a:t> უკან იკითხება პეიზაჟი.  მათ შემოქმედებაში მამაკაცის </a:t>
            </a:r>
            <a:r>
              <a:rPr lang="ka-GE" sz="2200" dirty="0" err="1">
                <a:ea typeface="Calibri" panose="020F0502020204030204" pitchFamily="34" charset="0"/>
                <a:cs typeface="Times New Roman" panose="02020603050405020304" pitchFamily="18" charset="0"/>
              </a:rPr>
              <a:t>პოტრეტი</a:t>
            </a:r>
            <a:r>
              <a:rPr lang="ka-GE" sz="2200" dirty="0">
                <a:ea typeface="Calibri" panose="020F0502020204030204" pitchFamily="34" charset="0"/>
                <a:cs typeface="Times New Roman" panose="02020603050405020304" pitchFamily="18" charset="0"/>
              </a:rPr>
              <a:t> არის დაკუნთული, ძლიერი, რაც დამახასიათებელია ამ კუთხის მაცხოვრებლისათვის.</a:t>
            </a:r>
            <a:endParaRPr lang="ka-GE" sz="2200" dirty="0"/>
          </a:p>
        </p:txBody>
      </p:sp>
    </p:spTree>
    <p:extLst>
      <p:ext uri="{BB962C8B-B14F-4D97-AF65-F5344CB8AC3E}">
        <p14:creationId xmlns:p14="http://schemas.microsoft.com/office/powerpoint/2010/main" val="2406897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 xmlns:a16="http://schemas.microsoft.com/office/drawing/2014/main" id="{D4186493-6F00-4ECA-816B-A24716583D9A}"/>
              </a:ext>
            </a:extLst>
          </p:cNvPr>
          <p:cNvSpPr>
            <a:spLocks noGrp="1"/>
          </p:cNvSpPr>
          <p:nvPr>
            <p:ph type="title"/>
          </p:nvPr>
        </p:nvSpPr>
        <p:spPr>
          <a:xfrm>
            <a:off x="1203297" y="302212"/>
            <a:ext cx="10058400" cy="1450757"/>
          </a:xfrm>
        </p:spPr>
        <p:txBody>
          <a:bodyPr>
            <a:noAutofit/>
          </a:bodyPr>
          <a:lstStyle/>
          <a:p>
            <a:r>
              <a:rPr lang="ka-GE" sz="2000" dirty="0"/>
              <a:t>   ამ დროის ნახატებში ძირითადად პეიზაჟებია </a:t>
            </a:r>
            <a:r>
              <a:rPr lang="ka-GE" sz="2000" dirty="0" smtClean="0"/>
              <a:t>წარმოდგენილი.არის </a:t>
            </a:r>
            <a:r>
              <a:rPr lang="ka-GE" sz="2000" dirty="0"/>
              <a:t>ნატურმორტების სიუხვე და შიგა და შიგ საყოფაცხოვრებო და ბატალური ჟანრის </a:t>
            </a:r>
            <a:r>
              <a:rPr lang="ka-GE" sz="2000" dirty="0" smtClean="0"/>
              <a:t>ნამუშევრები.მაგალითად</a:t>
            </a:r>
            <a:r>
              <a:rPr lang="ka-GE" sz="2000" dirty="0"/>
              <a:t>: „ქალის </a:t>
            </a:r>
            <a:r>
              <a:rPr lang="ka-GE" sz="2000" dirty="0" smtClean="0"/>
              <a:t>უუფლებობა</a:t>
            </a:r>
            <a:r>
              <a:rPr lang="ka-GE" sz="2000" dirty="0"/>
              <a:t>“, „ჩაის  კრეფა“, „</a:t>
            </a:r>
            <a:r>
              <a:rPr lang="ka-GE" sz="2000" dirty="0" smtClean="0"/>
              <a:t>ტიპაჟები</a:t>
            </a:r>
            <a:r>
              <a:rPr lang="ka-GE" sz="2000" dirty="0"/>
              <a:t>“, „სოფლის გზაზე“, „სელიმ ხიმშიაშვილი და სხვა.</a:t>
            </a:r>
            <a:br>
              <a:rPr lang="ka-GE" sz="2000" dirty="0"/>
            </a:br>
            <a:endParaRPr lang="ka-GE" sz="2000" dirty="0"/>
          </a:p>
        </p:txBody>
      </p:sp>
      <p:sp>
        <p:nvSpPr>
          <p:cNvPr id="3" name="შიგთავსის ჩანაცვლების ველი 2">
            <a:extLst>
              <a:ext uri="{FF2B5EF4-FFF2-40B4-BE49-F238E27FC236}">
                <a16:creationId xmlns="" xmlns:a16="http://schemas.microsoft.com/office/drawing/2014/main" id="{9C372E6C-FD4D-4A38-A59C-21000A86598A}"/>
              </a:ext>
            </a:extLst>
          </p:cNvPr>
          <p:cNvSpPr>
            <a:spLocks noGrp="1"/>
          </p:cNvSpPr>
          <p:nvPr>
            <p:ph idx="1"/>
          </p:nvPr>
        </p:nvSpPr>
        <p:spPr>
          <a:xfrm>
            <a:off x="2587943" y="5724939"/>
            <a:ext cx="4773433" cy="1016736"/>
          </a:xfrm>
        </p:spPr>
        <p:txBody>
          <a:bodyPr/>
          <a:lstStyle/>
          <a:p>
            <a:r>
              <a:rPr lang="ka-GE" sz="1800" dirty="0"/>
              <a:t>ავტორი-ილუშინი </a:t>
            </a:r>
            <a:r>
              <a:rPr lang="ka-GE" sz="1800" dirty="0" smtClean="0"/>
              <a:t>ვლადიმერი</a:t>
            </a:r>
          </a:p>
          <a:p>
            <a:r>
              <a:rPr lang="ka-GE" sz="1800" dirty="0" smtClean="0"/>
              <a:t>დასახელება;“ნურიგელის ტბა“  </a:t>
            </a:r>
            <a:endParaRPr lang="ka-GE" sz="1800" dirty="0"/>
          </a:p>
          <a:p>
            <a:endParaRPr lang="ka-GE" dirty="0"/>
          </a:p>
        </p:txBody>
      </p:sp>
      <p:pic>
        <p:nvPicPr>
          <p:cNvPr id="4" name="Рисунок 81" descr="ავტორი-ვლადიმერ ილუშინი---">
            <a:extLst>
              <a:ext uri="{FF2B5EF4-FFF2-40B4-BE49-F238E27FC236}">
                <a16:creationId xmlns="" xmlns:a16="http://schemas.microsoft.com/office/drawing/2014/main" id="{E4415800-1D58-49FD-A441-8EBA7253EFC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87943" y="1938499"/>
            <a:ext cx="6112316" cy="3693675"/>
          </a:xfrm>
          <a:prstGeom prst="rect">
            <a:avLst/>
          </a:prstGeom>
          <a:noFill/>
          <a:ln>
            <a:noFill/>
          </a:ln>
        </p:spPr>
      </p:pic>
    </p:spTree>
    <p:extLst>
      <p:ext uri="{BB962C8B-B14F-4D97-AF65-F5344CB8AC3E}">
        <p14:creationId xmlns:p14="http://schemas.microsoft.com/office/powerpoint/2010/main" val="1914891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 xmlns:a16="http://schemas.microsoft.com/office/drawing/2014/main" id="{08D724DE-8399-4A3B-9737-9FB576AB0CAA}"/>
              </a:ext>
            </a:extLst>
          </p:cNvPr>
          <p:cNvSpPr>
            <a:spLocks noGrp="1"/>
          </p:cNvSpPr>
          <p:nvPr>
            <p:ph type="title"/>
          </p:nvPr>
        </p:nvSpPr>
        <p:spPr/>
        <p:txBody>
          <a:bodyPr>
            <a:noAutofit/>
          </a:bodyPr>
          <a:lstStyle/>
          <a:p>
            <a:r>
              <a:rPr lang="ka-GE" sz="2200" dirty="0"/>
              <a:t>     მუზეუმში დაცულია აგრეთვე ამ დროის ცნობილი </a:t>
            </a:r>
            <a:r>
              <a:rPr lang="ka-GE" sz="2200" dirty="0" smtClean="0"/>
              <a:t>მხატვრების </a:t>
            </a:r>
            <a:r>
              <a:rPr lang="ka-GE" sz="2200" dirty="0"/>
              <a:t>გუდიაშვილის, თოიძის, ახვლედიანის, ჯაფარიძის, ხოლუაშვილის, ზამთარაძის, </a:t>
            </a:r>
            <a:r>
              <a:rPr lang="ka-GE" sz="2200" dirty="0" smtClean="0"/>
              <a:t>წულაძის, ინაიშვილებისა </a:t>
            </a:r>
            <a:r>
              <a:rPr lang="ka-GE" sz="2200" dirty="0"/>
              <a:t>და სხვების ნამუშაევრები.</a:t>
            </a:r>
            <a:br>
              <a:rPr lang="ka-GE" sz="2200" dirty="0"/>
            </a:br>
            <a:endParaRPr lang="ka-GE" sz="2200" dirty="0"/>
          </a:p>
        </p:txBody>
      </p:sp>
      <p:pic>
        <p:nvPicPr>
          <p:cNvPr id="4" name="Рисунок 1" descr="51">
            <a:extLst>
              <a:ext uri="{FF2B5EF4-FFF2-40B4-BE49-F238E27FC236}">
                <a16:creationId xmlns="" xmlns:a16="http://schemas.microsoft.com/office/drawing/2014/main" id="{9D449302-A94A-417C-AC3C-FE0B50196DF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7280" y="1873982"/>
            <a:ext cx="4094922" cy="3246660"/>
          </a:xfrm>
          <a:prstGeom prst="rect">
            <a:avLst/>
          </a:prstGeom>
          <a:noFill/>
          <a:ln>
            <a:noFill/>
          </a:ln>
        </p:spPr>
      </p:pic>
      <p:pic>
        <p:nvPicPr>
          <p:cNvPr id="5" name="Рисунок 32" descr="53">
            <a:extLst>
              <a:ext uri="{FF2B5EF4-FFF2-40B4-BE49-F238E27FC236}">
                <a16:creationId xmlns="" xmlns:a16="http://schemas.microsoft.com/office/drawing/2014/main" id="{AC89C975-E907-4C2B-AAAB-ABB354C106A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2765" y="1873981"/>
            <a:ext cx="3442915" cy="3441951"/>
          </a:xfrm>
          <a:prstGeom prst="rect">
            <a:avLst/>
          </a:prstGeom>
          <a:noFill/>
          <a:ln>
            <a:noFill/>
          </a:ln>
        </p:spPr>
      </p:pic>
      <p:sp>
        <p:nvSpPr>
          <p:cNvPr id="6" name="მართკუთხედი 5">
            <a:extLst>
              <a:ext uri="{FF2B5EF4-FFF2-40B4-BE49-F238E27FC236}">
                <a16:creationId xmlns="" xmlns:a16="http://schemas.microsoft.com/office/drawing/2014/main" id="{97003A9B-396B-45F9-8021-DE496EB0FC2F}"/>
              </a:ext>
            </a:extLst>
          </p:cNvPr>
          <p:cNvSpPr/>
          <p:nvPr/>
        </p:nvSpPr>
        <p:spPr>
          <a:xfrm>
            <a:off x="377274" y="5282717"/>
            <a:ext cx="6096000" cy="746295"/>
          </a:xfrm>
          <a:prstGeom prst="rect">
            <a:avLst/>
          </a:prstGeom>
        </p:spPr>
        <p:txBody>
          <a:bodyPr>
            <a:spAutoFit/>
          </a:bodyPr>
          <a:lstStyle/>
          <a:p>
            <a:pPr>
              <a:lnSpc>
                <a:spcPct val="107000"/>
              </a:lnSpc>
              <a:spcAft>
                <a:spcPts val="800"/>
              </a:spcAft>
            </a:pPr>
            <a:r>
              <a:rPr lang="ka-GE" sz="1600" dirty="0">
                <a:ea typeface="Calibri" panose="020F0502020204030204" pitchFamily="34" charset="0"/>
                <a:cs typeface="Times New Roman" panose="02020603050405020304" pitchFamily="18" charset="0"/>
              </a:rPr>
              <a:t>ავტორი: ახვლედიანი ელენე  </a:t>
            </a:r>
          </a:p>
          <a:p>
            <a:pPr>
              <a:lnSpc>
                <a:spcPct val="107000"/>
              </a:lnSpc>
              <a:spcAft>
                <a:spcPts val="800"/>
              </a:spcAft>
            </a:pPr>
            <a:r>
              <a:rPr lang="ka-GE" sz="1600" dirty="0">
                <a:ea typeface="Calibri" panose="020F0502020204030204" pitchFamily="34" charset="0"/>
                <a:cs typeface="Times New Roman" panose="02020603050405020304" pitchFamily="18" charset="0"/>
              </a:rPr>
              <a:t>დასახელება:</a:t>
            </a:r>
            <a:r>
              <a:rPr lang="ka-GE" dirty="0">
                <a:latin typeface="Calibri" panose="020F0502020204030204" pitchFamily="34" charset="0"/>
                <a:ea typeface="Calibri" panose="020F0502020204030204" pitchFamily="34" charset="0"/>
                <a:cs typeface="Sylfaen" panose="010A0502050306030303" pitchFamily="18" charset="0"/>
              </a:rPr>
              <a:t> </a:t>
            </a:r>
            <a:r>
              <a:rPr lang="ka-GE" i="1" dirty="0">
                <a:latin typeface="Sylfaen" panose="010A0502050306030303" pitchFamily="18" charset="0"/>
                <a:ea typeface="Calibri" panose="020F0502020204030204" pitchFamily="34" charset="0"/>
                <a:cs typeface="Sylfaen" panose="010A0502050306030303" pitchFamily="18" charset="0"/>
              </a:rPr>
              <a:t>„</a:t>
            </a:r>
            <a:r>
              <a:rPr lang="ka-GE" sz="1600" i="1" dirty="0">
                <a:latin typeface="Sylfaen" panose="010A0502050306030303" pitchFamily="18" charset="0"/>
                <a:ea typeface="Calibri" panose="020F0502020204030204" pitchFamily="34" charset="0"/>
                <a:cs typeface="Sylfaen" panose="010A0502050306030303" pitchFamily="18" charset="0"/>
              </a:rPr>
              <a:t>ბეგების სამფლობელოს დარბევა გლეხების მიერ</a:t>
            </a:r>
            <a:r>
              <a:rPr lang="ka-GE" i="1" dirty="0">
                <a:latin typeface="Sylfaen" panose="010A0502050306030303" pitchFamily="18" charset="0"/>
                <a:ea typeface="Calibri" panose="020F0502020204030204" pitchFamily="34" charset="0"/>
                <a:cs typeface="Sylfaen" panose="010A0502050306030303" pitchFamily="18" charset="0"/>
              </a:rPr>
              <a:t>“</a:t>
            </a:r>
            <a:endParaRPr lang="ka-GE" sz="1400" i="1" dirty="0">
              <a:effectLst/>
              <a:latin typeface="Sylfaen" panose="010A0502050306030303" pitchFamily="18" charset="0"/>
              <a:ea typeface="Calibri" panose="020F0502020204030204" pitchFamily="34" charset="0"/>
              <a:cs typeface="Times New Roman" panose="02020603050405020304" pitchFamily="18" charset="0"/>
            </a:endParaRPr>
          </a:p>
        </p:txBody>
      </p:sp>
      <p:sp>
        <p:nvSpPr>
          <p:cNvPr id="7" name="მართკუთხედი 6">
            <a:extLst>
              <a:ext uri="{FF2B5EF4-FFF2-40B4-BE49-F238E27FC236}">
                <a16:creationId xmlns="" xmlns:a16="http://schemas.microsoft.com/office/drawing/2014/main" id="{5BD3B511-3E96-47E6-85EB-0540618B296B}"/>
              </a:ext>
            </a:extLst>
          </p:cNvPr>
          <p:cNvSpPr/>
          <p:nvPr/>
        </p:nvSpPr>
        <p:spPr>
          <a:xfrm>
            <a:off x="7487478" y="5350957"/>
            <a:ext cx="6096000" cy="713080"/>
          </a:xfrm>
          <a:prstGeom prst="rect">
            <a:avLst/>
          </a:prstGeom>
        </p:spPr>
        <p:txBody>
          <a:bodyPr>
            <a:spAutoFit/>
          </a:bodyPr>
          <a:lstStyle/>
          <a:p>
            <a:pPr>
              <a:lnSpc>
                <a:spcPct val="107000"/>
              </a:lnSpc>
              <a:spcAft>
                <a:spcPts val="800"/>
              </a:spcAft>
            </a:pPr>
            <a:r>
              <a:rPr lang="ka-GE" sz="1600" dirty="0">
                <a:ea typeface="Calibri" panose="020F0502020204030204" pitchFamily="34" charset="0"/>
                <a:cs typeface="Times New Roman" panose="02020603050405020304" pitchFamily="18" charset="0"/>
              </a:rPr>
              <a:t>ავტორი: ბჟალავა ვაჟა</a:t>
            </a:r>
          </a:p>
          <a:p>
            <a:pPr>
              <a:lnSpc>
                <a:spcPct val="107000"/>
              </a:lnSpc>
              <a:spcAft>
                <a:spcPts val="800"/>
              </a:spcAft>
            </a:pPr>
            <a:r>
              <a:rPr lang="ka-GE" sz="1600" dirty="0">
                <a:ea typeface="Calibri" panose="020F0502020204030204" pitchFamily="34" charset="0"/>
                <a:cs typeface="Times New Roman" panose="02020603050405020304" pitchFamily="18" charset="0"/>
              </a:rPr>
              <a:t>დასახელება:</a:t>
            </a:r>
            <a:r>
              <a:rPr lang="ka-GE" sz="1600" dirty="0">
                <a:ea typeface="Calibri" panose="020F0502020204030204" pitchFamily="34" charset="0"/>
                <a:cs typeface="Sylfaen" panose="010A0502050306030303" pitchFamily="18" charset="0"/>
              </a:rPr>
              <a:t>  „</a:t>
            </a:r>
            <a:r>
              <a:rPr lang="de-AT" sz="1600" dirty="0">
                <a:ea typeface="Calibri" panose="020F0502020204030204" pitchFamily="34" charset="0"/>
                <a:cs typeface="Sylfaen" panose="010A0502050306030303" pitchFamily="18" charset="0"/>
              </a:rPr>
              <a:t> </a:t>
            </a:r>
            <a:r>
              <a:rPr lang="ka-GE" sz="1600" i="1" dirty="0">
                <a:latin typeface="Sylfaen" panose="010A0502050306030303" pitchFamily="18" charset="0"/>
                <a:ea typeface="Calibri" panose="020F0502020204030204" pitchFamily="34" charset="0"/>
                <a:cs typeface="Sylfaen" panose="010A0502050306030303" pitchFamily="18" charset="0"/>
              </a:rPr>
              <a:t>9 აპრილი</a:t>
            </a:r>
            <a:r>
              <a:rPr lang="ka-GE" sz="1600" dirty="0">
                <a:ea typeface="Calibri" panose="020F0502020204030204" pitchFamily="34" charset="0"/>
                <a:cs typeface="Sylfaen" panose="010A0502050306030303" pitchFamily="18" charset="0"/>
              </a:rPr>
              <a:t>“</a:t>
            </a:r>
            <a:endParaRPr lang="ka-GE"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7509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3" descr="59">
            <a:extLst>
              <a:ext uri="{FF2B5EF4-FFF2-40B4-BE49-F238E27FC236}">
                <a16:creationId xmlns="" xmlns:a16="http://schemas.microsoft.com/office/drawing/2014/main" id="{F52E91CC-8E23-4F6B-937C-D73D32EDD10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00281" y="531438"/>
            <a:ext cx="3481733" cy="3866518"/>
          </a:xfrm>
          <a:prstGeom prst="rect">
            <a:avLst/>
          </a:prstGeom>
          <a:noFill/>
          <a:ln>
            <a:noFill/>
          </a:ln>
        </p:spPr>
      </p:pic>
      <p:sp>
        <p:nvSpPr>
          <p:cNvPr id="3" name="მართკუთხედი 2">
            <a:extLst>
              <a:ext uri="{FF2B5EF4-FFF2-40B4-BE49-F238E27FC236}">
                <a16:creationId xmlns="" xmlns:a16="http://schemas.microsoft.com/office/drawing/2014/main" id="{5A3E04E2-C553-4EB8-B867-794D53A3BA29}"/>
              </a:ext>
            </a:extLst>
          </p:cNvPr>
          <p:cNvSpPr/>
          <p:nvPr/>
        </p:nvSpPr>
        <p:spPr>
          <a:xfrm>
            <a:off x="900281" y="4564365"/>
            <a:ext cx="3781805" cy="721864"/>
          </a:xfrm>
          <a:prstGeom prst="rect">
            <a:avLst/>
          </a:prstGeom>
        </p:spPr>
        <p:txBody>
          <a:bodyPr wrap="none">
            <a:spAutoFit/>
          </a:bodyPr>
          <a:lstStyle/>
          <a:p>
            <a:pPr>
              <a:lnSpc>
                <a:spcPct val="107000"/>
              </a:lnSpc>
              <a:spcAft>
                <a:spcPts val="800"/>
              </a:spcAft>
            </a:pPr>
            <a:r>
              <a:rPr lang="ka-GE" sz="1600" dirty="0">
                <a:ea typeface="Calibri" panose="020F0502020204030204" pitchFamily="34" charset="0"/>
                <a:cs typeface="Times New Roman" panose="02020603050405020304" pitchFamily="18" charset="0"/>
              </a:rPr>
              <a:t>ავტორი: გუდიაშვილი </a:t>
            </a:r>
            <a:r>
              <a:rPr lang="ka-GE" sz="1600" dirty="0" smtClean="0">
                <a:ea typeface="Calibri" panose="020F0502020204030204" pitchFamily="34" charset="0"/>
                <a:cs typeface="Times New Roman" panose="02020603050405020304" pitchFamily="18" charset="0"/>
              </a:rPr>
              <a:t>ლადო</a:t>
            </a:r>
          </a:p>
          <a:p>
            <a:pPr>
              <a:lnSpc>
                <a:spcPct val="107000"/>
              </a:lnSpc>
              <a:spcAft>
                <a:spcPts val="800"/>
              </a:spcAft>
            </a:pPr>
            <a:r>
              <a:rPr lang="ka-GE" sz="1600" dirty="0" smtClean="0">
                <a:ea typeface="Calibri" panose="020F0502020204030204" pitchFamily="34" charset="0"/>
                <a:cs typeface="Times New Roman" panose="02020603050405020304" pitchFamily="18" charset="0"/>
              </a:rPr>
              <a:t>დასახელება:“კოლმეურნე გოგონები“   </a:t>
            </a:r>
            <a:endParaRPr lang="ka-GE"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7" descr="67">
            <a:extLst>
              <a:ext uri="{FF2B5EF4-FFF2-40B4-BE49-F238E27FC236}">
                <a16:creationId xmlns="" xmlns:a16="http://schemas.microsoft.com/office/drawing/2014/main" id="{44EF6988-49CE-4F2F-A7A2-C3E2DCB3F23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03964" y="1033256"/>
            <a:ext cx="4287755" cy="2862883"/>
          </a:xfrm>
          <a:prstGeom prst="rect">
            <a:avLst/>
          </a:prstGeom>
          <a:noFill/>
          <a:ln>
            <a:noFill/>
          </a:ln>
        </p:spPr>
      </p:pic>
      <p:sp>
        <p:nvSpPr>
          <p:cNvPr id="5" name="მართკუთხედი 4">
            <a:extLst>
              <a:ext uri="{FF2B5EF4-FFF2-40B4-BE49-F238E27FC236}">
                <a16:creationId xmlns="" xmlns:a16="http://schemas.microsoft.com/office/drawing/2014/main" id="{F35EDA85-F7A8-4BBD-8054-AE149EFD5F4F}"/>
              </a:ext>
            </a:extLst>
          </p:cNvPr>
          <p:cNvSpPr/>
          <p:nvPr/>
        </p:nvSpPr>
        <p:spPr>
          <a:xfrm>
            <a:off x="7003964" y="4207376"/>
            <a:ext cx="6096000" cy="713978"/>
          </a:xfrm>
          <a:prstGeom prst="rect">
            <a:avLst/>
          </a:prstGeom>
        </p:spPr>
        <p:txBody>
          <a:bodyPr>
            <a:spAutoFit/>
          </a:bodyPr>
          <a:lstStyle/>
          <a:p>
            <a:pPr>
              <a:lnSpc>
                <a:spcPct val="107000"/>
              </a:lnSpc>
              <a:spcAft>
                <a:spcPts val="800"/>
              </a:spcAft>
            </a:pPr>
            <a:r>
              <a:rPr lang="ka-GE" sz="1600" dirty="0">
                <a:ea typeface="Calibri" panose="020F0502020204030204" pitchFamily="34" charset="0"/>
                <a:cs typeface="Times New Roman" panose="02020603050405020304" pitchFamily="18" charset="0"/>
              </a:rPr>
              <a:t>ავტორი: ზამთარაძე შოთა   </a:t>
            </a:r>
          </a:p>
          <a:p>
            <a:pPr>
              <a:lnSpc>
                <a:spcPct val="107000"/>
              </a:lnSpc>
              <a:spcAft>
                <a:spcPts val="800"/>
              </a:spcAft>
            </a:pPr>
            <a:r>
              <a:rPr lang="ka-GE" sz="1600" dirty="0">
                <a:ea typeface="Calibri" panose="020F0502020204030204" pitchFamily="34" charset="0"/>
                <a:cs typeface="Times New Roman" panose="02020603050405020304" pitchFamily="18" charset="0"/>
              </a:rPr>
              <a:t>დასახელება:</a:t>
            </a:r>
            <a:r>
              <a:rPr lang="ka-GE" sz="1600" dirty="0">
                <a:ea typeface="Calibri" panose="020F0502020204030204" pitchFamily="34" charset="0"/>
                <a:cs typeface="Sylfaen" panose="010A0502050306030303" pitchFamily="18" charset="0"/>
              </a:rPr>
              <a:t> </a:t>
            </a:r>
            <a:r>
              <a:rPr lang="ka-GE" sz="1600" dirty="0">
                <a:ea typeface="Calibri" panose="020F0502020204030204" pitchFamily="34" charset="0"/>
                <a:cs typeface="Times New Roman" panose="02020603050405020304" pitchFamily="18" charset="0"/>
              </a:rPr>
              <a:t> „სელიმ ხიმშიაშვილი-ხიხანის ციხე“</a:t>
            </a:r>
            <a:endParaRPr lang="ka-GE"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1487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36" descr="68">
            <a:extLst>
              <a:ext uri="{FF2B5EF4-FFF2-40B4-BE49-F238E27FC236}">
                <a16:creationId xmlns="" xmlns:a16="http://schemas.microsoft.com/office/drawing/2014/main" id="{62AAFED8-3834-4D4A-A26D-56F51459441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8564" y="474347"/>
            <a:ext cx="5471906" cy="2954653"/>
          </a:xfrm>
          <a:prstGeom prst="rect">
            <a:avLst/>
          </a:prstGeom>
          <a:noFill/>
          <a:ln>
            <a:noFill/>
          </a:ln>
        </p:spPr>
      </p:pic>
      <p:pic>
        <p:nvPicPr>
          <p:cNvPr id="3" name="Рисунок 35" descr="69">
            <a:extLst>
              <a:ext uri="{FF2B5EF4-FFF2-40B4-BE49-F238E27FC236}">
                <a16:creationId xmlns="" xmlns:a16="http://schemas.microsoft.com/office/drawing/2014/main" id="{326264B4-3FBD-4E98-AC83-B547424E2F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30045" y="474347"/>
            <a:ext cx="4725850" cy="2954653"/>
          </a:xfrm>
          <a:prstGeom prst="rect">
            <a:avLst/>
          </a:prstGeom>
          <a:noFill/>
          <a:ln>
            <a:noFill/>
          </a:ln>
        </p:spPr>
      </p:pic>
      <p:sp>
        <p:nvSpPr>
          <p:cNvPr id="5" name="მართკუთხედი 4">
            <a:extLst>
              <a:ext uri="{FF2B5EF4-FFF2-40B4-BE49-F238E27FC236}">
                <a16:creationId xmlns="" xmlns:a16="http://schemas.microsoft.com/office/drawing/2014/main" id="{45BEDA1B-6F0B-4351-91D2-124B754EEB35}"/>
              </a:ext>
            </a:extLst>
          </p:cNvPr>
          <p:cNvSpPr/>
          <p:nvPr/>
        </p:nvSpPr>
        <p:spPr>
          <a:xfrm>
            <a:off x="438564" y="3649712"/>
            <a:ext cx="6096000" cy="713978"/>
          </a:xfrm>
          <a:prstGeom prst="rect">
            <a:avLst/>
          </a:prstGeom>
        </p:spPr>
        <p:txBody>
          <a:bodyPr>
            <a:spAutoFit/>
          </a:bodyPr>
          <a:lstStyle/>
          <a:p>
            <a:pPr>
              <a:lnSpc>
                <a:spcPct val="107000"/>
              </a:lnSpc>
              <a:spcAft>
                <a:spcPts val="800"/>
              </a:spcAft>
            </a:pPr>
            <a:r>
              <a:rPr lang="ka-GE" sz="1600" dirty="0">
                <a:ea typeface="Calibri" panose="020F0502020204030204" pitchFamily="34" charset="0"/>
                <a:cs typeface="Times New Roman" panose="02020603050405020304" pitchFamily="18" charset="0"/>
              </a:rPr>
              <a:t>ავტორი: ზამთარაძე შოთა   </a:t>
            </a:r>
          </a:p>
          <a:p>
            <a:pPr>
              <a:lnSpc>
                <a:spcPct val="107000"/>
              </a:lnSpc>
              <a:spcAft>
                <a:spcPts val="800"/>
              </a:spcAft>
            </a:pPr>
            <a:r>
              <a:rPr lang="ka-GE" sz="1600" dirty="0">
                <a:ea typeface="Calibri" panose="020F0502020204030204" pitchFamily="34" charset="0"/>
                <a:cs typeface="Times New Roman" panose="02020603050405020304" pitchFamily="18" charset="0"/>
              </a:rPr>
              <a:t>დასახელება:</a:t>
            </a:r>
            <a:r>
              <a:rPr lang="ka-GE" sz="1600" dirty="0">
                <a:ea typeface="Calibri" panose="020F0502020204030204" pitchFamily="34" charset="0"/>
                <a:cs typeface="Sylfaen" panose="010A0502050306030303" pitchFamily="18" charset="0"/>
              </a:rPr>
              <a:t>   „</a:t>
            </a:r>
            <a:r>
              <a:rPr lang="ka-GE" sz="1600" i="1" dirty="0">
                <a:ea typeface="Calibri" panose="020F0502020204030204" pitchFamily="34" charset="0"/>
                <a:cs typeface="Sylfaen" panose="010A0502050306030303" pitchFamily="18" charset="0"/>
              </a:rPr>
              <a:t>მეთევზეთა სანაპირო“</a:t>
            </a:r>
            <a:endParaRPr lang="ka-GE" sz="1600" i="1" dirty="0">
              <a:effectLst/>
              <a:ea typeface="Calibri" panose="020F0502020204030204" pitchFamily="34" charset="0"/>
              <a:cs typeface="Times New Roman" panose="02020603050405020304" pitchFamily="18" charset="0"/>
            </a:endParaRPr>
          </a:p>
        </p:txBody>
      </p:sp>
      <p:sp>
        <p:nvSpPr>
          <p:cNvPr id="6" name="მართკუთხედი 5">
            <a:extLst>
              <a:ext uri="{FF2B5EF4-FFF2-40B4-BE49-F238E27FC236}">
                <a16:creationId xmlns="" xmlns:a16="http://schemas.microsoft.com/office/drawing/2014/main" id="{31E98B82-203C-41F0-BFF3-AE9C02A13D73}"/>
              </a:ext>
            </a:extLst>
          </p:cNvPr>
          <p:cNvSpPr/>
          <p:nvPr/>
        </p:nvSpPr>
        <p:spPr>
          <a:xfrm>
            <a:off x="6718853" y="3649712"/>
            <a:ext cx="6096000" cy="713978"/>
          </a:xfrm>
          <a:prstGeom prst="rect">
            <a:avLst/>
          </a:prstGeom>
        </p:spPr>
        <p:txBody>
          <a:bodyPr>
            <a:spAutoFit/>
          </a:bodyPr>
          <a:lstStyle/>
          <a:p>
            <a:pPr>
              <a:lnSpc>
                <a:spcPct val="107000"/>
              </a:lnSpc>
              <a:spcAft>
                <a:spcPts val="800"/>
              </a:spcAft>
            </a:pPr>
            <a:r>
              <a:rPr lang="ka-GE" sz="1600" dirty="0">
                <a:ea typeface="Calibri" panose="020F0502020204030204" pitchFamily="34" charset="0"/>
                <a:cs typeface="Times New Roman" panose="02020603050405020304" pitchFamily="18" charset="0"/>
              </a:rPr>
              <a:t>ავტორი:  ზდანევიჩი  </a:t>
            </a:r>
          </a:p>
          <a:p>
            <a:pPr>
              <a:lnSpc>
                <a:spcPct val="107000"/>
              </a:lnSpc>
              <a:spcAft>
                <a:spcPts val="800"/>
              </a:spcAft>
            </a:pPr>
            <a:r>
              <a:rPr lang="ka-GE" sz="1600" dirty="0">
                <a:ea typeface="Calibri" panose="020F0502020204030204" pitchFamily="34" charset="0"/>
                <a:cs typeface="Times New Roman" panose="02020603050405020304" pitchFamily="18" charset="0"/>
              </a:rPr>
              <a:t>დასახელება:</a:t>
            </a:r>
            <a:r>
              <a:rPr lang="ka-GE" sz="1600" dirty="0">
                <a:ea typeface="Calibri" panose="020F0502020204030204" pitchFamily="34" charset="0"/>
                <a:cs typeface="Sylfaen" panose="010A0502050306030303" pitchFamily="18" charset="0"/>
              </a:rPr>
              <a:t> „</a:t>
            </a:r>
            <a:r>
              <a:rPr lang="ka-GE" sz="1600" i="1" dirty="0" err="1">
                <a:ea typeface="Calibri" panose="020F0502020204030204" pitchFamily="34" charset="0"/>
                <a:cs typeface="Sylfaen" panose="010A0502050306030303" pitchFamily="18" charset="0"/>
              </a:rPr>
              <a:t>ნატურმოტი</a:t>
            </a:r>
            <a:r>
              <a:rPr lang="ka-GE" sz="1600" i="1" dirty="0">
                <a:ea typeface="Calibri" panose="020F0502020204030204" pitchFamily="34" charset="0"/>
                <a:cs typeface="Sylfaen" panose="010A0502050306030303" pitchFamily="18" charset="0"/>
              </a:rPr>
              <a:t>“</a:t>
            </a:r>
            <a:endParaRPr lang="ka-GE" sz="16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2331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 xmlns:a16="http://schemas.microsoft.com/office/drawing/2014/main" id="{B521BAEF-7BC8-4351-B5E1-F0CAEB99F7D2}"/>
              </a:ext>
            </a:extLst>
          </p:cNvPr>
          <p:cNvSpPr>
            <a:spLocks noGrp="1"/>
          </p:cNvSpPr>
          <p:nvPr>
            <p:ph type="title"/>
          </p:nvPr>
        </p:nvSpPr>
        <p:spPr>
          <a:xfrm>
            <a:off x="1066800" y="260099"/>
            <a:ext cx="10058400" cy="1450757"/>
          </a:xfrm>
        </p:spPr>
        <p:txBody>
          <a:bodyPr>
            <a:noAutofit/>
          </a:bodyPr>
          <a:lstStyle/>
          <a:p>
            <a:pPr algn="ctr"/>
            <a:r>
              <a:rPr lang="ka-GE" sz="2400" dirty="0">
                <a:latin typeface="+mn-lt"/>
              </a:rPr>
              <a:t>ავტორი:  </a:t>
            </a:r>
            <a:r>
              <a:rPr lang="ka-GE" sz="2400" dirty="0" err="1">
                <a:latin typeface="+mn-lt"/>
              </a:rPr>
              <a:t>ზომერი</a:t>
            </a:r>
            <a:r>
              <a:rPr lang="ka-GE" sz="2400" dirty="0">
                <a:latin typeface="+mn-lt"/>
              </a:rPr>
              <a:t> </a:t>
            </a:r>
            <a:r>
              <a:rPr lang="ka-GE" sz="2400" dirty="0" err="1">
                <a:latin typeface="+mn-lt"/>
              </a:rPr>
              <a:t>რიხარდი</a:t>
            </a:r>
            <a:r>
              <a:rPr lang="ka-GE" sz="2400" dirty="0">
                <a:latin typeface="+mn-lt"/>
              </a:rPr>
              <a:t>  </a:t>
            </a:r>
            <a:br>
              <a:rPr lang="ka-GE" sz="2400" dirty="0">
                <a:latin typeface="+mn-lt"/>
              </a:rPr>
            </a:br>
            <a:r>
              <a:rPr lang="ka-GE" sz="2400" dirty="0">
                <a:latin typeface="+mn-lt"/>
              </a:rPr>
              <a:t>დასახელება: </a:t>
            </a:r>
            <a:r>
              <a:rPr lang="ka-GE" sz="2400" i="1" dirty="0">
                <a:latin typeface="+mn-lt"/>
              </a:rPr>
              <a:t>„ სოფელი მთაში - ყაზბეგი“</a:t>
            </a:r>
            <a:r>
              <a:rPr lang="ka-GE" sz="2400" dirty="0">
                <a:latin typeface="+mn-lt"/>
              </a:rPr>
              <a:t/>
            </a:r>
            <a:br>
              <a:rPr lang="ka-GE" sz="2400" dirty="0">
                <a:latin typeface="+mn-lt"/>
              </a:rPr>
            </a:br>
            <a:endParaRPr lang="ka-GE" sz="2400" dirty="0">
              <a:latin typeface="+mn-lt"/>
            </a:endParaRPr>
          </a:p>
        </p:txBody>
      </p:sp>
      <p:pic>
        <p:nvPicPr>
          <p:cNvPr id="3" name="Рисунок 34" descr="70">
            <a:extLst>
              <a:ext uri="{FF2B5EF4-FFF2-40B4-BE49-F238E27FC236}">
                <a16:creationId xmlns="" xmlns:a16="http://schemas.microsoft.com/office/drawing/2014/main" id="{300F438B-AF18-480C-B0FF-0FE01ED9E1C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84849" y="1946620"/>
            <a:ext cx="6822302" cy="3831328"/>
          </a:xfrm>
          <a:prstGeom prst="rect">
            <a:avLst/>
          </a:prstGeom>
          <a:noFill/>
          <a:ln>
            <a:noFill/>
          </a:ln>
        </p:spPr>
      </p:pic>
    </p:spTree>
    <p:extLst>
      <p:ext uri="{BB962C8B-B14F-4D97-AF65-F5344CB8AC3E}">
        <p14:creationId xmlns:p14="http://schemas.microsoft.com/office/powerpoint/2010/main" val="368697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a:extLst>
              <a:ext uri="{FF2B5EF4-FFF2-40B4-BE49-F238E27FC236}">
                <a16:creationId xmlns="" xmlns:a16="http://schemas.microsoft.com/office/drawing/2014/main" id="{E00FA4C8-ED58-4393-A8C9-0CBDF4972476}"/>
              </a:ext>
            </a:extLst>
          </p:cNvPr>
          <p:cNvSpPr>
            <a:spLocks noGrp="1"/>
          </p:cNvSpPr>
          <p:nvPr>
            <p:ph idx="1"/>
          </p:nvPr>
        </p:nvSpPr>
        <p:spPr>
          <a:xfrm>
            <a:off x="5455258" y="4678016"/>
            <a:ext cx="5196840" cy="1046259"/>
          </a:xfrm>
        </p:spPr>
        <p:txBody>
          <a:bodyPr/>
          <a:lstStyle/>
          <a:p>
            <a:r>
              <a:rPr lang="ka-GE" sz="1800" dirty="0"/>
              <a:t>ავტორი: ოლღა ჩაჩუა-</a:t>
            </a:r>
            <a:r>
              <a:rPr lang="ka-GE" sz="1800" dirty="0" err="1"/>
              <a:t>სელეზნიოვა</a:t>
            </a:r>
            <a:endParaRPr lang="ka-GE" sz="1800" dirty="0"/>
          </a:p>
          <a:p>
            <a:r>
              <a:rPr lang="ka-GE" sz="1800" dirty="0" err="1"/>
              <a:t>დასახელება</a:t>
            </a:r>
            <a:r>
              <a:rPr lang="ka-GE" sz="1800" i="1" dirty="0" err="1"/>
              <a:t>:“ბათუმის</a:t>
            </a:r>
            <a:r>
              <a:rPr lang="ka-GE" sz="1800" i="1" dirty="0"/>
              <a:t> ერთ-ერთი ქუჩა’’</a:t>
            </a:r>
          </a:p>
          <a:p>
            <a:endParaRPr lang="ka-GE" dirty="0"/>
          </a:p>
        </p:txBody>
      </p:sp>
      <p:sp>
        <p:nvSpPr>
          <p:cNvPr id="4" name="ტექსტის ჩანაცვლების ველი 3">
            <a:extLst>
              <a:ext uri="{FF2B5EF4-FFF2-40B4-BE49-F238E27FC236}">
                <a16:creationId xmlns="" xmlns:a16="http://schemas.microsoft.com/office/drawing/2014/main" id="{1E4ABD1F-ECE6-41F3-8496-796BC734D327}"/>
              </a:ext>
            </a:extLst>
          </p:cNvPr>
          <p:cNvSpPr>
            <a:spLocks noGrp="1"/>
          </p:cNvSpPr>
          <p:nvPr>
            <p:ph type="body" sz="half" idx="2"/>
          </p:nvPr>
        </p:nvSpPr>
        <p:spPr>
          <a:xfrm>
            <a:off x="457200" y="251791"/>
            <a:ext cx="3200400" cy="6053413"/>
          </a:xfrm>
        </p:spPr>
        <p:txBody>
          <a:bodyPr>
            <a:normAutofit lnSpcReduction="10000"/>
          </a:bodyPr>
          <a:lstStyle/>
          <a:p>
            <a:r>
              <a:rPr lang="ka-GE" sz="2400" dirty="0"/>
              <a:t>   </a:t>
            </a:r>
            <a:r>
              <a:rPr lang="ka-GE" sz="2200" dirty="0"/>
              <a:t>ამ დროის მხატვართა ნამუშევრები გამოირჩევა იმით რომ ძირითადად ისინი ყოფა-ცხოვრებას აღწერენ ტილოზე და ფერების თამაშით გამოხატავენ თავიანთ სათქმელს.        </a:t>
            </a:r>
            <a:r>
              <a:rPr lang="ka-GE" sz="2200" b="1" dirty="0"/>
              <a:t>მაგალითად</a:t>
            </a:r>
            <a:r>
              <a:rPr lang="ka-GE" sz="2200" dirty="0"/>
              <a:t>: “ბათუმის ერთ-ერთი ქუჩა“, „სოფელი </a:t>
            </a:r>
            <a:r>
              <a:rPr lang="ka-GE" sz="2200" dirty="0" err="1"/>
              <a:t>ბზუ-ბზუ</a:t>
            </a:r>
            <a:r>
              <a:rPr lang="ka-GE" sz="2200" dirty="0"/>
              <a:t>“, „ნისლი გზაზე“, „ბათუმის პიონერთა პარკი“, „აჭარული ეზო“, „ბათუმია პორტი“, „თურქული საჩაიე“, „სკები“, „ავადმყოფის მკურნალობა.</a:t>
            </a:r>
          </a:p>
          <a:p>
            <a:endParaRPr lang="ka-GE" dirty="0"/>
          </a:p>
        </p:txBody>
      </p:sp>
      <p:pic>
        <p:nvPicPr>
          <p:cNvPr id="5" name="Рисунок 26" descr="25">
            <a:extLst>
              <a:ext uri="{FF2B5EF4-FFF2-40B4-BE49-F238E27FC236}">
                <a16:creationId xmlns="" xmlns:a16="http://schemas.microsoft.com/office/drawing/2014/main" id="{A885C966-F816-4A7C-BC64-F02811761B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2006" y="687665"/>
            <a:ext cx="5844208" cy="3738562"/>
          </a:xfrm>
          <a:prstGeom prst="rect">
            <a:avLst/>
          </a:prstGeom>
          <a:noFill/>
          <a:ln>
            <a:noFill/>
          </a:ln>
        </p:spPr>
      </p:pic>
    </p:spTree>
    <p:extLst>
      <p:ext uri="{BB962C8B-B14F-4D97-AF65-F5344CB8AC3E}">
        <p14:creationId xmlns:p14="http://schemas.microsoft.com/office/powerpoint/2010/main" val="41319724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5" descr="21">
            <a:extLst>
              <a:ext uri="{FF2B5EF4-FFF2-40B4-BE49-F238E27FC236}">
                <a16:creationId xmlns="" xmlns:a16="http://schemas.microsoft.com/office/drawing/2014/main" id="{A89C8785-256A-425A-A3B3-38F3E9045A8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080" y="632997"/>
            <a:ext cx="4757724" cy="3090864"/>
          </a:xfrm>
          <a:prstGeom prst="rect">
            <a:avLst/>
          </a:prstGeom>
          <a:noFill/>
          <a:ln>
            <a:noFill/>
          </a:ln>
        </p:spPr>
      </p:pic>
      <p:pic>
        <p:nvPicPr>
          <p:cNvPr id="3" name="Рисунок 24" descr="22">
            <a:extLst>
              <a:ext uri="{FF2B5EF4-FFF2-40B4-BE49-F238E27FC236}">
                <a16:creationId xmlns="" xmlns:a16="http://schemas.microsoft.com/office/drawing/2014/main" id="{703B7BE2-6A13-469D-B422-82530CB6643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1198" y="632997"/>
            <a:ext cx="4757723" cy="3090864"/>
          </a:xfrm>
          <a:prstGeom prst="rect">
            <a:avLst/>
          </a:prstGeom>
          <a:noFill/>
          <a:ln>
            <a:noFill/>
          </a:ln>
        </p:spPr>
      </p:pic>
      <p:sp>
        <p:nvSpPr>
          <p:cNvPr id="4" name="მართკუთხედი 3">
            <a:extLst>
              <a:ext uri="{FF2B5EF4-FFF2-40B4-BE49-F238E27FC236}">
                <a16:creationId xmlns="" xmlns:a16="http://schemas.microsoft.com/office/drawing/2014/main" id="{013F486A-4DF2-4ABC-9673-CDE4AC7AC053}"/>
              </a:ext>
            </a:extLst>
          </p:cNvPr>
          <p:cNvSpPr/>
          <p:nvPr/>
        </p:nvSpPr>
        <p:spPr>
          <a:xfrm>
            <a:off x="613080" y="3834536"/>
            <a:ext cx="6096000" cy="713978"/>
          </a:xfrm>
          <a:prstGeom prst="rect">
            <a:avLst/>
          </a:prstGeom>
        </p:spPr>
        <p:txBody>
          <a:bodyPr>
            <a:spAutoFit/>
          </a:bodyPr>
          <a:lstStyle/>
          <a:p>
            <a:pPr>
              <a:lnSpc>
                <a:spcPct val="107000"/>
              </a:lnSpc>
              <a:spcAft>
                <a:spcPts val="800"/>
              </a:spcAft>
            </a:pPr>
            <a:r>
              <a:rPr lang="ka-GE" sz="1600" dirty="0">
                <a:ea typeface="Calibri" panose="020F0502020204030204" pitchFamily="34" charset="0"/>
                <a:cs typeface="Times New Roman" panose="02020603050405020304" pitchFamily="18" charset="0"/>
              </a:rPr>
              <a:t>ავტორი: ოლღა ჩაჩუა-</a:t>
            </a:r>
            <a:r>
              <a:rPr lang="ka-GE" sz="1600" dirty="0" err="1">
                <a:ea typeface="Calibri" panose="020F0502020204030204" pitchFamily="34" charset="0"/>
                <a:cs typeface="Times New Roman" panose="02020603050405020304" pitchFamily="18" charset="0"/>
              </a:rPr>
              <a:t>სელეზნიოვა</a:t>
            </a:r>
            <a:endParaRPr lang="ka-GE" sz="1600" dirty="0">
              <a:ea typeface="Calibri" panose="020F0502020204030204" pitchFamily="34" charset="0"/>
              <a:cs typeface="Times New Roman" panose="02020603050405020304" pitchFamily="18" charset="0"/>
            </a:endParaRPr>
          </a:p>
          <a:p>
            <a:pPr>
              <a:lnSpc>
                <a:spcPct val="107000"/>
              </a:lnSpc>
              <a:spcAft>
                <a:spcPts val="800"/>
              </a:spcAft>
              <a:tabLst>
                <a:tab pos="3075940" algn="ctr"/>
                <a:tab pos="6152515" algn="r"/>
              </a:tabLst>
            </a:pPr>
            <a:r>
              <a:rPr lang="ka-GE" sz="1600" dirty="0">
                <a:ea typeface="Calibri" panose="020F0502020204030204" pitchFamily="34" charset="0"/>
                <a:cs typeface="Times New Roman" panose="02020603050405020304" pitchFamily="18" charset="0"/>
              </a:rPr>
              <a:t>დასახელება: </a:t>
            </a:r>
            <a:r>
              <a:rPr lang="ka-GE" sz="1600" i="1" dirty="0">
                <a:ea typeface="Calibri" panose="020F0502020204030204" pitchFamily="34" charset="0"/>
                <a:cs typeface="Times New Roman" panose="02020603050405020304" pitchFamily="18" charset="0"/>
              </a:rPr>
              <a:t>„</a:t>
            </a:r>
            <a:r>
              <a:rPr lang="ka-GE" sz="1600" i="1" dirty="0" err="1">
                <a:ea typeface="Calibri" panose="020F0502020204030204" pitchFamily="34" charset="0"/>
                <a:cs typeface="Times New Roman" panose="02020603050405020304" pitchFamily="18" charset="0"/>
              </a:rPr>
              <a:t>სოფ</a:t>
            </a:r>
            <a:r>
              <a:rPr lang="ka-GE" sz="1600" i="1" dirty="0">
                <a:ea typeface="Calibri" panose="020F0502020204030204" pitchFamily="34" charset="0"/>
                <a:cs typeface="Times New Roman" panose="02020603050405020304" pitchFamily="18" charset="0"/>
              </a:rPr>
              <a:t>. </a:t>
            </a:r>
            <a:r>
              <a:rPr lang="ka-GE" sz="1600" i="1" dirty="0" err="1">
                <a:ea typeface="Calibri" panose="020F0502020204030204" pitchFamily="34" charset="0"/>
                <a:cs typeface="Times New Roman" panose="02020603050405020304" pitchFamily="18" charset="0"/>
              </a:rPr>
              <a:t>ბზუ-ბზუ</a:t>
            </a:r>
            <a:r>
              <a:rPr lang="ka-GE" sz="1600" i="1" dirty="0">
                <a:ea typeface="Calibri" panose="020F0502020204030204" pitchFamily="34" charset="0"/>
                <a:cs typeface="Times New Roman" panose="02020603050405020304" pitchFamily="18" charset="0"/>
              </a:rPr>
              <a:t>“</a:t>
            </a:r>
            <a:endParaRPr lang="ka-GE" sz="1600" i="1" dirty="0">
              <a:effectLst/>
              <a:ea typeface="Calibri" panose="020F0502020204030204" pitchFamily="34" charset="0"/>
              <a:cs typeface="Times New Roman" panose="02020603050405020304" pitchFamily="18" charset="0"/>
            </a:endParaRPr>
          </a:p>
        </p:txBody>
      </p:sp>
      <p:sp>
        <p:nvSpPr>
          <p:cNvPr id="5" name="მართკუთხედი 4">
            <a:extLst>
              <a:ext uri="{FF2B5EF4-FFF2-40B4-BE49-F238E27FC236}">
                <a16:creationId xmlns="" xmlns:a16="http://schemas.microsoft.com/office/drawing/2014/main" id="{AF26E1B1-CA15-49A2-AF61-BF9D8672EB46}"/>
              </a:ext>
            </a:extLst>
          </p:cNvPr>
          <p:cNvSpPr/>
          <p:nvPr/>
        </p:nvSpPr>
        <p:spPr>
          <a:xfrm>
            <a:off x="6987376" y="3834536"/>
            <a:ext cx="6096000" cy="713080"/>
          </a:xfrm>
          <a:prstGeom prst="rect">
            <a:avLst/>
          </a:prstGeom>
        </p:spPr>
        <p:txBody>
          <a:bodyPr>
            <a:spAutoFit/>
          </a:bodyPr>
          <a:lstStyle/>
          <a:p>
            <a:pPr>
              <a:lnSpc>
                <a:spcPct val="107000"/>
              </a:lnSpc>
              <a:spcAft>
                <a:spcPts val="800"/>
              </a:spcAft>
            </a:pPr>
            <a:r>
              <a:rPr lang="ka-GE" sz="1600" dirty="0">
                <a:ea typeface="Calibri" panose="020F0502020204030204" pitchFamily="34" charset="0"/>
                <a:cs typeface="Times New Roman" panose="02020603050405020304" pitchFamily="18" charset="0"/>
              </a:rPr>
              <a:t>ავტორი: ოლღა ჩაჩუა-</a:t>
            </a:r>
            <a:r>
              <a:rPr lang="ka-GE" sz="1600" dirty="0" err="1">
                <a:ea typeface="Calibri" panose="020F0502020204030204" pitchFamily="34" charset="0"/>
                <a:cs typeface="Times New Roman" panose="02020603050405020304" pitchFamily="18" charset="0"/>
              </a:rPr>
              <a:t>სელეზნიოვა</a:t>
            </a:r>
            <a:endParaRPr lang="ka-GE" sz="1600" dirty="0">
              <a:ea typeface="Calibri" panose="020F0502020204030204" pitchFamily="34" charset="0"/>
              <a:cs typeface="Times New Roman" panose="02020603050405020304" pitchFamily="18" charset="0"/>
            </a:endParaRPr>
          </a:p>
          <a:p>
            <a:pPr>
              <a:lnSpc>
                <a:spcPct val="107000"/>
              </a:lnSpc>
              <a:spcAft>
                <a:spcPts val="800"/>
              </a:spcAft>
            </a:pPr>
            <a:r>
              <a:rPr lang="ka-GE" sz="1600" dirty="0">
                <a:ea typeface="Calibri" panose="020F0502020204030204" pitchFamily="34" charset="0"/>
                <a:cs typeface="Times New Roman" panose="02020603050405020304" pitchFamily="18" charset="0"/>
              </a:rPr>
              <a:t>დასახელება:</a:t>
            </a:r>
            <a:r>
              <a:rPr lang="ka-GE" sz="1600" i="1" dirty="0">
                <a:ea typeface="Calibri" panose="020F0502020204030204" pitchFamily="34" charset="0"/>
                <a:cs typeface="Times New Roman" panose="02020603050405020304" pitchFamily="18" charset="0"/>
              </a:rPr>
              <a:t> „ნისლი ტბაზე“</a:t>
            </a:r>
            <a:endParaRPr lang="ka-GE" sz="16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87356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67" descr="54">
            <a:extLst>
              <a:ext uri="{FF2B5EF4-FFF2-40B4-BE49-F238E27FC236}">
                <a16:creationId xmlns="" xmlns:a16="http://schemas.microsoft.com/office/drawing/2014/main" id="{DE9A496C-7EE1-43FE-A828-0D5683BB98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5132" y="626689"/>
            <a:ext cx="4825407" cy="3651899"/>
          </a:xfrm>
          <a:prstGeom prst="rect">
            <a:avLst/>
          </a:prstGeom>
          <a:noFill/>
          <a:ln>
            <a:noFill/>
          </a:ln>
        </p:spPr>
      </p:pic>
      <p:pic>
        <p:nvPicPr>
          <p:cNvPr id="3" name="Рисунок 68" descr="55">
            <a:extLst>
              <a:ext uri="{FF2B5EF4-FFF2-40B4-BE49-F238E27FC236}">
                <a16:creationId xmlns="" xmlns:a16="http://schemas.microsoft.com/office/drawing/2014/main" id="{0D7B7A4D-05DF-4E3C-87ED-8218E45CA9F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1461" y="889868"/>
            <a:ext cx="4825407" cy="3125540"/>
          </a:xfrm>
          <a:prstGeom prst="rect">
            <a:avLst/>
          </a:prstGeom>
          <a:noFill/>
          <a:ln>
            <a:noFill/>
          </a:ln>
        </p:spPr>
      </p:pic>
      <p:sp>
        <p:nvSpPr>
          <p:cNvPr id="4" name="მართკუთხედი 3">
            <a:extLst>
              <a:ext uri="{FF2B5EF4-FFF2-40B4-BE49-F238E27FC236}">
                <a16:creationId xmlns="" xmlns:a16="http://schemas.microsoft.com/office/drawing/2014/main" id="{B614AD5D-FB0F-4A6F-91D0-01957A41321D}"/>
              </a:ext>
            </a:extLst>
          </p:cNvPr>
          <p:cNvSpPr/>
          <p:nvPr/>
        </p:nvSpPr>
        <p:spPr>
          <a:xfrm>
            <a:off x="795132" y="4378583"/>
            <a:ext cx="6096000" cy="713978"/>
          </a:xfrm>
          <a:prstGeom prst="rect">
            <a:avLst/>
          </a:prstGeom>
        </p:spPr>
        <p:txBody>
          <a:bodyPr>
            <a:spAutoFit/>
          </a:bodyPr>
          <a:lstStyle/>
          <a:p>
            <a:pPr>
              <a:lnSpc>
                <a:spcPct val="107000"/>
              </a:lnSpc>
              <a:spcAft>
                <a:spcPts val="800"/>
              </a:spcAft>
            </a:pPr>
            <a:r>
              <a:rPr lang="ka-GE" sz="1600" dirty="0">
                <a:ea typeface="Calibri" panose="020F0502020204030204" pitchFamily="34" charset="0"/>
                <a:cs typeface="Times New Roman" panose="02020603050405020304" pitchFamily="18" charset="0"/>
              </a:rPr>
              <a:t>ავტორი: ახობაძე მამია   </a:t>
            </a:r>
          </a:p>
          <a:p>
            <a:pPr>
              <a:lnSpc>
                <a:spcPct val="107000"/>
              </a:lnSpc>
              <a:spcAft>
                <a:spcPts val="800"/>
              </a:spcAft>
            </a:pPr>
            <a:r>
              <a:rPr lang="ka-GE" sz="1600" dirty="0">
                <a:ea typeface="Calibri" panose="020F0502020204030204" pitchFamily="34" charset="0"/>
                <a:cs typeface="Times New Roman" panose="02020603050405020304" pitchFamily="18" charset="0"/>
              </a:rPr>
              <a:t>დასახელება:</a:t>
            </a:r>
            <a:r>
              <a:rPr lang="ka-GE" sz="1600" dirty="0">
                <a:ea typeface="Calibri" panose="020F0502020204030204" pitchFamily="34" charset="0"/>
                <a:cs typeface="Sylfaen" panose="010A0502050306030303" pitchFamily="18" charset="0"/>
              </a:rPr>
              <a:t> </a:t>
            </a:r>
            <a:r>
              <a:rPr lang="ka-GE" sz="1600" i="1" dirty="0">
                <a:ea typeface="Calibri" panose="020F0502020204030204" pitchFamily="34" charset="0"/>
                <a:cs typeface="Sylfaen" panose="010A0502050306030303" pitchFamily="18" charset="0"/>
              </a:rPr>
              <a:t>„ბათუმის პიონერთა პარკი“</a:t>
            </a:r>
            <a:endParaRPr lang="ka-GE" sz="1600" i="1" dirty="0">
              <a:effectLst/>
              <a:ea typeface="Calibri" panose="020F0502020204030204" pitchFamily="34" charset="0"/>
              <a:cs typeface="Times New Roman" panose="02020603050405020304" pitchFamily="18" charset="0"/>
            </a:endParaRPr>
          </a:p>
        </p:txBody>
      </p:sp>
      <p:sp>
        <p:nvSpPr>
          <p:cNvPr id="5" name="მართკუთხედი 4">
            <a:extLst>
              <a:ext uri="{FF2B5EF4-FFF2-40B4-BE49-F238E27FC236}">
                <a16:creationId xmlns="" xmlns:a16="http://schemas.microsoft.com/office/drawing/2014/main" id="{8EFFDFE7-D592-4B1F-A088-2C74566868F1}"/>
              </a:ext>
            </a:extLst>
          </p:cNvPr>
          <p:cNvSpPr/>
          <p:nvPr/>
        </p:nvSpPr>
        <p:spPr>
          <a:xfrm>
            <a:off x="6717235" y="4140043"/>
            <a:ext cx="6096000" cy="713080"/>
          </a:xfrm>
          <a:prstGeom prst="rect">
            <a:avLst/>
          </a:prstGeom>
        </p:spPr>
        <p:txBody>
          <a:bodyPr>
            <a:spAutoFit/>
          </a:bodyPr>
          <a:lstStyle/>
          <a:p>
            <a:pPr>
              <a:lnSpc>
                <a:spcPct val="107000"/>
              </a:lnSpc>
              <a:spcAft>
                <a:spcPts val="800"/>
              </a:spcAft>
            </a:pPr>
            <a:r>
              <a:rPr lang="ka-GE" sz="1600" dirty="0">
                <a:ea typeface="Calibri" panose="020F0502020204030204" pitchFamily="34" charset="0"/>
                <a:cs typeface="Times New Roman" panose="02020603050405020304" pitchFamily="18" charset="0"/>
              </a:rPr>
              <a:t>ავტორი: </a:t>
            </a:r>
            <a:r>
              <a:rPr lang="ka-GE" sz="1600" dirty="0" err="1">
                <a:ea typeface="Calibri" panose="020F0502020204030204" pitchFamily="34" charset="0"/>
                <a:cs typeface="Times New Roman" panose="02020603050405020304" pitchFamily="18" charset="0"/>
              </a:rPr>
              <a:t>ბოროდაი</a:t>
            </a:r>
            <a:r>
              <a:rPr lang="ka-GE" sz="1600" dirty="0">
                <a:ea typeface="Calibri" panose="020F0502020204030204" pitchFamily="34" charset="0"/>
                <a:cs typeface="Times New Roman" panose="02020603050405020304" pitchFamily="18" charset="0"/>
              </a:rPr>
              <a:t> </a:t>
            </a:r>
          </a:p>
          <a:p>
            <a:pPr>
              <a:lnSpc>
                <a:spcPct val="107000"/>
              </a:lnSpc>
              <a:spcAft>
                <a:spcPts val="800"/>
              </a:spcAft>
            </a:pPr>
            <a:r>
              <a:rPr lang="ka-GE" sz="1600" dirty="0">
                <a:ea typeface="Calibri" panose="020F0502020204030204" pitchFamily="34" charset="0"/>
                <a:cs typeface="Times New Roman" panose="02020603050405020304" pitchFamily="18" charset="0"/>
              </a:rPr>
              <a:t>დასახელება: </a:t>
            </a:r>
            <a:r>
              <a:rPr lang="ka-GE" sz="1600" i="1" dirty="0">
                <a:ea typeface="Calibri" panose="020F0502020204030204" pitchFamily="34" charset="0"/>
                <a:cs typeface="Times New Roman" panose="02020603050405020304" pitchFamily="18" charset="0"/>
              </a:rPr>
              <a:t>„აჭარული ეზო“</a:t>
            </a:r>
            <a:endParaRPr lang="ka-GE" sz="16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0771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76" descr="61">
            <a:extLst>
              <a:ext uri="{FF2B5EF4-FFF2-40B4-BE49-F238E27FC236}">
                <a16:creationId xmlns="" xmlns:a16="http://schemas.microsoft.com/office/drawing/2014/main" id="{31BE4BD3-C333-482E-8642-BDB200926E1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312" y="1859874"/>
            <a:ext cx="7712765" cy="4262629"/>
          </a:xfrm>
          <a:prstGeom prst="rect">
            <a:avLst/>
          </a:prstGeom>
          <a:noFill/>
          <a:ln>
            <a:noFill/>
          </a:ln>
        </p:spPr>
      </p:pic>
      <p:sp>
        <p:nvSpPr>
          <p:cNvPr id="6" name="სათაური 5">
            <a:extLst>
              <a:ext uri="{FF2B5EF4-FFF2-40B4-BE49-F238E27FC236}">
                <a16:creationId xmlns="" xmlns:a16="http://schemas.microsoft.com/office/drawing/2014/main" id="{C1D5A2CA-D15C-46CC-B653-03BD5874095B}"/>
              </a:ext>
            </a:extLst>
          </p:cNvPr>
          <p:cNvSpPr>
            <a:spLocks noGrp="1"/>
          </p:cNvSpPr>
          <p:nvPr>
            <p:ph type="title"/>
          </p:nvPr>
        </p:nvSpPr>
        <p:spPr>
          <a:xfrm>
            <a:off x="2284674" y="0"/>
            <a:ext cx="6960042" cy="1669774"/>
          </a:xfrm>
        </p:spPr>
        <p:txBody>
          <a:bodyPr>
            <a:noAutofit/>
          </a:bodyPr>
          <a:lstStyle/>
          <a:p>
            <a:pPr algn="ctr"/>
            <a:r>
              <a:rPr lang="ka-GE" sz="3200" dirty="0"/>
              <a:t>ავტორი: გრომოვი   </a:t>
            </a:r>
            <a:r>
              <a:rPr lang="en-US" sz="3200" dirty="0" smtClean="0"/>
              <a:t/>
            </a:r>
            <a:br>
              <a:rPr lang="en-US" sz="3200" dirty="0" smtClean="0"/>
            </a:br>
            <a:r>
              <a:rPr lang="ka-GE" sz="3200" dirty="0"/>
              <a:t/>
            </a:r>
            <a:br>
              <a:rPr lang="ka-GE" sz="3200" dirty="0"/>
            </a:br>
            <a:r>
              <a:rPr lang="ka-GE" sz="3200" dirty="0"/>
              <a:t>დასახელება:  „</a:t>
            </a:r>
            <a:r>
              <a:rPr lang="de-AT" sz="3200" dirty="0"/>
              <a:t> </a:t>
            </a:r>
            <a:r>
              <a:rPr lang="ka-GE" sz="3200" i="1" dirty="0"/>
              <a:t>ქურთები</a:t>
            </a:r>
            <a:r>
              <a:rPr lang="ka-GE" sz="3200" dirty="0"/>
              <a:t>“</a:t>
            </a:r>
            <a:br>
              <a:rPr lang="ka-GE" sz="3200" dirty="0"/>
            </a:br>
            <a:endParaRPr lang="ka-GE" sz="3200" dirty="0"/>
          </a:p>
        </p:txBody>
      </p:sp>
    </p:spTree>
    <p:extLst>
      <p:ext uri="{BB962C8B-B14F-4D97-AF65-F5344CB8AC3E}">
        <p14:creationId xmlns:p14="http://schemas.microsoft.com/office/powerpoint/2010/main" val="128605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69" descr="56">
            <a:extLst>
              <a:ext uri="{FF2B5EF4-FFF2-40B4-BE49-F238E27FC236}">
                <a16:creationId xmlns="" xmlns:a16="http://schemas.microsoft.com/office/drawing/2014/main" id="{50D23A59-D869-4338-AF2C-E0BD887FD7F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6107" y="599764"/>
            <a:ext cx="4171508" cy="3124613"/>
          </a:xfrm>
          <a:prstGeom prst="rect">
            <a:avLst/>
          </a:prstGeom>
          <a:noFill/>
          <a:ln>
            <a:noFill/>
          </a:ln>
        </p:spPr>
      </p:pic>
      <p:pic>
        <p:nvPicPr>
          <p:cNvPr id="3" name="Рисунок 70" descr="57">
            <a:extLst>
              <a:ext uri="{FF2B5EF4-FFF2-40B4-BE49-F238E27FC236}">
                <a16:creationId xmlns="" xmlns:a16="http://schemas.microsoft.com/office/drawing/2014/main" id="{E4FDA2A9-E927-437B-B05E-0E373F30E2A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21779" y="895141"/>
            <a:ext cx="4171508" cy="2533858"/>
          </a:xfrm>
          <a:prstGeom prst="rect">
            <a:avLst/>
          </a:prstGeom>
          <a:noFill/>
          <a:ln>
            <a:noFill/>
          </a:ln>
        </p:spPr>
      </p:pic>
      <p:sp>
        <p:nvSpPr>
          <p:cNvPr id="4" name="მართკუთხედი 3">
            <a:extLst>
              <a:ext uri="{FF2B5EF4-FFF2-40B4-BE49-F238E27FC236}">
                <a16:creationId xmlns="" xmlns:a16="http://schemas.microsoft.com/office/drawing/2014/main" id="{106C0644-1D84-4E17-98E5-5A117FE8131A}"/>
              </a:ext>
            </a:extLst>
          </p:cNvPr>
          <p:cNvSpPr/>
          <p:nvPr/>
        </p:nvSpPr>
        <p:spPr>
          <a:xfrm>
            <a:off x="940904" y="3820972"/>
            <a:ext cx="6096000" cy="713978"/>
          </a:xfrm>
          <a:prstGeom prst="rect">
            <a:avLst/>
          </a:prstGeom>
        </p:spPr>
        <p:txBody>
          <a:bodyPr>
            <a:spAutoFit/>
          </a:bodyPr>
          <a:lstStyle/>
          <a:p>
            <a:pPr>
              <a:lnSpc>
                <a:spcPct val="107000"/>
              </a:lnSpc>
              <a:spcAft>
                <a:spcPts val="800"/>
              </a:spcAft>
            </a:pPr>
            <a:r>
              <a:rPr lang="ka-GE" sz="1600" dirty="0">
                <a:ea typeface="Calibri" panose="020F0502020204030204" pitchFamily="34" charset="0"/>
                <a:cs typeface="Times New Roman" panose="02020603050405020304" pitchFamily="18" charset="0"/>
              </a:rPr>
              <a:t>ავტორი:   გრიგორიევი </a:t>
            </a:r>
          </a:p>
          <a:p>
            <a:pPr>
              <a:lnSpc>
                <a:spcPct val="107000"/>
              </a:lnSpc>
              <a:spcAft>
                <a:spcPts val="800"/>
              </a:spcAft>
            </a:pPr>
            <a:r>
              <a:rPr lang="ka-GE" sz="1600" dirty="0">
                <a:ea typeface="Calibri" panose="020F0502020204030204" pitchFamily="34" charset="0"/>
                <a:cs typeface="Times New Roman" panose="02020603050405020304" pitchFamily="18" charset="0"/>
              </a:rPr>
              <a:t>დასახელება:</a:t>
            </a:r>
            <a:r>
              <a:rPr lang="ka-GE" sz="1600" dirty="0">
                <a:ea typeface="Calibri" panose="020F0502020204030204" pitchFamily="34" charset="0"/>
                <a:cs typeface="Sylfaen" panose="010A0502050306030303" pitchFamily="18" charset="0"/>
              </a:rPr>
              <a:t> </a:t>
            </a:r>
            <a:r>
              <a:rPr lang="ka-GE" sz="1600" i="1" dirty="0">
                <a:ea typeface="Calibri" panose="020F0502020204030204" pitchFamily="34" charset="0"/>
                <a:cs typeface="Sylfaen" panose="010A0502050306030303" pitchFamily="18" charset="0"/>
              </a:rPr>
              <a:t>„ბათუმის პორტი“</a:t>
            </a:r>
            <a:endParaRPr lang="ka-GE" sz="1600" i="1" dirty="0">
              <a:effectLst/>
              <a:ea typeface="Calibri" panose="020F0502020204030204" pitchFamily="34" charset="0"/>
              <a:cs typeface="Times New Roman" panose="02020603050405020304" pitchFamily="18" charset="0"/>
            </a:endParaRPr>
          </a:p>
        </p:txBody>
      </p:sp>
      <p:sp>
        <p:nvSpPr>
          <p:cNvPr id="5" name="მართკუთხედი 4">
            <a:extLst>
              <a:ext uri="{FF2B5EF4-FFF2-40B4-BE49-F238E27FC236}">
                <a16:creationId xmlns="" xmlns:a16="http://schemas.microsoft.com/office/drawing/2014/main" id="{F1EC4541-082A-4642-8BA5-8C10F1B0B6F7}"/>
              </a:ext>
            </a:extLst>
          </p:cNvPr>
          <p:cNvSpPr/>
          <p:nvPr/>
        </p:nvSpPr>
        <p:spPr>
          <a:xfrm>
            <a:off x="6864627" y="3554805"/>
            <a:ext cx="6096000" cy="713978"/>
          </a:xfrm>
          <a:prstGeom prst="rect">
            <a:avLst/>
          </a:prstGeom>
        </p:spPr>
        <p:txBody>
          <a:bodyPr>
            <a:spAutoFit/>
          </a:bodyPr>
          <a:lstStyle/>
          <a:p>
            <a:pPr>
              <a:lnSpc>
                <a:spcPct val="107000"/>
              </a:lnSpc>
              <a:spcAft>
                <a:spcPts val="800"/>
              </a:spcAft>
            </a:pPr>
            <a:r>
              <a:rPr lang="ka-GE" sz="1600" dirty="0">
                <a:ea typeface="Calibri" panose="020F0502020204030204" pitchFamily="34" charset="0"/>
                <a:cs typeface="Times New Roman" panose="02020603050405020304" pitchFamily="18" charset="0"/>
              </a:rPr>
              <a:t>ავტორი: გრიგორიევი   </a:t>
            </a:r>
          </a:p>
          <a:p>
            <a:pPr>
              <a:lnSpc>
                <a:spcPct val="107000"/>
              </a:lnSpc>
              <a:spcAft>
                <a:spcPts val="800"/>
              </a:spcAft>
            </a:pPr>
            <a:r>
              <a:rPr lang="ka-GE" sz="1600" dirty="0">
                <a:ea typeface="Calibri" panose="020F0502020204030204" pitchFamily="34" charset="0"/>
                <a:cs typeface="Times New Roman" panose="02020603050405020304" pitchFamily="18" charset="0"/>
              </a:rPr>
              <a:t>დასახელება:</a:t>
            </a:r>
            <a:r>
              <a:rPr lang="ka-GE" sz="1600" dirty="0">
                <a:ea typeface="Calibri" panose="020F0502020204030204" pitchFamily="34" charset="0"/>
                <a:cs typeface="Sylfaen" panose="010A0502050306030303" pitchFamily="18" charset="0"/>
              </a:rPr>
              <a:t> </a:t>
            </a:r>
            <a:r>
              <a:rPr lang="ka-GE" sz="1600" i="1" dirty="0">
                <a:ea typeface="Calibri" panose="020F0502020204030204" pitchFamily="34" charset="0"/>
                <a:cs typeface="Sylfaen" panose="010A0502050306030303" pitchFamily="18" charset="0"/>
              </a:rPr>
              <a:t>„თურქული საჩაიე  ბათუმში“</a:t>
            </a:r>
            <a:endParaRPr lang="ka-GE" sz="16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2799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71" descr="58">
            <a:extLst>
              <a:ext uri="{FF2B5EF4-FFF2-40B4-BE49-F238E27FC236}">
                <a16:creationId xmlns="" xmlns:a16="http://schemas.microsoft.com/office/drawing/2014/main" id="{E8BF8621-1569-4B61-A2AE-70635C38B3F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470" y="948248"/>
            <a:ext cx="4640262" cy="2987648"/>
          </a:xfrm>
          <a:prstGeom prst="rect">
            <a:avLst/>
          </a:prstGeom>
          <a:noFill/>
          <a:ln>
            <a:noFill/>
          </a:ln>
        </p:spPr>
      </p:pic>
      <p:pic>
        <p:nvPicPr>
          <p:cNvPr id="3" name="Рисунок 72" descr="71">
            <a:extLst>
              <a:ext uri="{FF2B5EF4-FFF2-40B4-BE49-F238E27FC236}">
                <a16:creationId xmlns="" xmlns:a16="http://schemas.microsoft.com/office/drawing/2014/main" id="{6EC904C6-9286-4573-8D37-B9796B9EE3F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15470" y="1316796"/>
            <a:ext cx="4352566" cy="2619100"/>
          </a:xfrm>
          <a:prstGeom prst="rect">
            <a:avLst/>
          </a:prstGeom>
          <a:noFill/>
          <a:ln>
            <a:noFill/>
          </a:ln>
        </p:spPr>
      </p:pic>
      <p:sp>
        <p:nvSpPr>
          <p:cNvPr id="4" name="მართკუთხედი 3">
            <a:extLst>
              <a:ext uri="{FF2B5EF4-FFF2-40B4-BE49-F238E27FC236}">
                <a16:creationId xmlns="" xmlns:a16="http://schemas.microsoft.com/office/drawing/2014/main" id="{26195F58-7E51-498F-B997-4A65DA4795A7}"/>
              </a:ext>
            </a:extLst>
          </p:cNvPr>
          <p:cNvSpPr/>
          <p:nvPr/>
        </p:nvSpPr>
        <p:spPr>
          <a:xfrm>
            <a:off x="719470" y="4046331"/>
            <a:ext cx="6096000" cy="713978"/>
          </a:xfrm>
          <a:prstGeom prst="rect">
            <a:avLst/>
          </a:prstGeom>
        </p:spPr>
        <p:txBody>
          <a:bodyPr>
            <a:spAutoFit/>
          </a:bodyPr>
          <a:lstStyle/>
          <a:p>
            <a:pPr>
              <a:lnSpc>
                <a:spcPct val="107000"/>
              </a:lnSpc>
              <a:spcAft>
                <a:spcPts val="800"/>
              </a:spcAft>
            </a:pPr>
            <a:r>
              <a:rPr lang="ka-GE" sz="1600" dirty="0">
                <a:ea typeface="Calibri" panose="020F0502020204030204" pitchFamily="34" charset="0"/>
                <a:cs typeface="Times New Roman" panose="02020603050405020304" pitchFamily="18" charset="0"/>
              </a:rPr>
              <a:t>ავტორი: </a:t>
            </a:r>
            <a:r>
              <a:rPr lang="ka-GE" sz="1600" dirty="0" err="1">
                <a:ea typeface="Calibri" panose="020F0502020204030204" pitchFamily="34" charset="0"/>
                <a:cs typeface="Times New Roman" panose="02020603050405020304" pitchFamily="18" charset="0"/>
              </a:rPr>
              <a:t>ბოროდაი</a:t>
            </a:r>
            <a:r>
              <a:rPr lang="ka-GE" sz="1600" dirty="0">
                <a:ea typeface="Calibri" panose="020F0502020204030204" pitchFamily="34" charset="0"/>
                <a:cs typeface="Times New Roman" panose="02020603050405020304" pitchFamily="18" charset="0"/>
              </a:rPr>
              <a:t>  </a:t>
            </a:r>
          </a:p>
          <a:p>
            <a:pPr>
              <a:lnSpc>
                <a:spcPct val="107000"/>
              </a:lnSpc>
              <a:spcAft>
                <a:spcPts val="800"/>
              </a:spcAft>
            </a:pPr>
            <a:r>
              <a:rPr lang="ka-GE" sz="1600" dirty="0">
                <a:ea typeface="Calibri" panose="020F0502020204030204" pitchFamily="34" charset="0"/>
                <a:cs typeface="Times New Roman" panose="02020603050405020304" pitchFamily="18" charset="0"/>
              </a:rPr>
              <a:t>დასახელება:</a:t>
            </a:r>
            <a:r>
              <a:rPr lang="ka-GE" sz="1600" dirty="0">
                <a:ea typeface="Calibri" panose="020F0502020204030204" pitchFamily="34" charset="0"/>
                <a:cs typeface="Sylfaen" panose="010A0502050306030303" pitchFamily="18" charset="0"/>
              </a:rPr>
              <a:t>  </a:t>
            </a:r>
            <a:r>
              <a:rPr lang="ka-GE" sz="1600" i="1" dirty="0">
                <a:ea typeface="Calibri" panose="020F0502020204030204" pitchFamily="34" charset="0"/>
                <a:cs typeface="Sylfaen" panose="010A0502050306030303" pitchFamily="18" charset="0"/>
              </a:rPr>
              <a:t>„სკები“</a:t>
            </a:r>
            <a:r>
              <a:rPr lang="ka-GE" sz="1400" dirty="0">
                <a:latin typeface="Calibri" panose="020F0502020204030204" pitchFamily="34" charset="0"/>
                <a:ea typeface="Calibri" panose="020F0502020204030204" pitchFamily="34" charset="0"/>
                <a:cs typeface="Times New Roman" panose="02020603050405020304" pitchFamily="18" charset="0"/>
              </a:rPr>
              <a:t> </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მართკუთხედი 4">
            <a:extLst>
              <a:ext uri="{FF2B5EF4-FFF2-40B4-BE49-F238E27FC236}">
                <a16:creationId xmlns="" xmlns:a16="http://schemas.microsoft.com/office/drawing/2014/main" id="{DE0D94B7-D373-413F-9B95-BD1001E10134}"/>
              </a:ext>
            </a:extLst>
          </p:cNvPr>
          <p:cNvSpPr/>
          <p:nvPr/>
        </p:nvSpPr>
        <p:spPr>
          <a:xfrm>
            <a:off x="6815470" y="4047229"/>
            <a:ext cx="6096000" cy="713080"/>
          </a:xfrm>
          <a:prstGeom prst="rect">
            <a:avLst/>
          </a:prstGeom>
        </p:spPr>
        <p:txBody>
          <a:bodyPr>
            <a:spAutoFit/>
          </a:bodyPr>
          <a:lstStyle/>
          <a:p>
            <a:pPr>
              <a:lnSpc>
                <a:spcPct val="107000"/>
              </a:lnSpc>
              <a:spcAft>
                <a:spcPts val="800"/>
              </a:spcAft>
            </a:pPr>
            <a:r>
              <a:rPr lang="ka-GE" sz="1600" dirty="0" err="1">
                <a:ea typeface="Calibri" panose="020F0502020204030204" pitchFamily="34" charset="0"/>
                <a:cs typeface="Times New Roman" panose="02020603050405020304" pitchFamily="18" charset="0"/>
              </a:rPr>
              <a:t>ავტორი:თუმანიანი</a:t>
            </a:r>
            <a:r>
              <a:rPr lang="ka-GE" sz="1600" dirty="0">
                <a:ea typeface="Calibri" panose="020F0502020204030204" pitchFamily="34" charset="0"/>
                <a:cs typeface="Times New Roman" panose="02020603050405020304" pitchFamily="18" charset="0"/>
              </a:rPr>
              <a:t> არსენი </a:t>
            </a:r>
          </a:p>
          <a:p>
            <a:pPr>
              <a:lnSpc>
                <a:spcPct val="107000"/>
              </a:lnSpc>
              <a:spcAft>
                <a:spcPts val="800"/>
              </a:spcAft>
            </a:pPr>
            <a:r>
              <a:rPr lang="ka-GE" sz="1600" dirty="0">
                <a:ea typeface="Calibri" panose="020F0502020204030204" pitchFamily="34" charset="0"/>
                <a:cs typeface="Times New Roman" panose="02020603050405020304" pitchFamily="18" charset="0"/>
              </a:rPr>
              <a:t>დასახელება: </a:t>
            </a:r>
            <a:r>
              <a:rPr lang="ka-GE" sz="1600" i="1" dirty="0">
                <a:ea typeface="Calibri" panose="020F0502020204030204" pitchFamily="34" charset="0"/>
                <a:cs typeface="Times New Roman" panose="02020603050405020304" pitchFamily="18" charset="0"/>
              </a:rPr>
              <a:t>„ავადმყოფის </a:t>
            </a:r>
            <a:r>
              <a:rPr lang="ka-GE" sz="1600" i="1" dirty="0" err="1">
                <a:ea typeface="Calibri" panose="020F0502020204030204" pitchFamily="34" charset="0"/>
                <a:cs typeface="Times New Roman" panose="02020603050405020304" pitchFamily="18" charset="0"/>
              </a:rPr>
              <a:t>მკურნლობა</a:t>
            </a:r>
            <a:r>
              <a:rPr lang="ka-GE" sz="1600" i="1" dirty="0">
                <a:ea typeface="Calibri" panose="020F0502020204030204" pitchFamily="34" charset="0"/>
                <a:cs typeface="Times New Roman" panose="02020603050405020304" pitchFamily="18" charset="0"/>
              </a:rPr>
              <a:t>“</a:t>
            </a:r>
            <a:endParaRPr lang="ka-GE"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4085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a:extLst>
              <a:ext uri="{FF2B5EF4-FFF2-40B4-BE49-F238E27FC236}">
                <a16:creationId xmlns="" xmlns:a16="http://schemas.microsoft.com/office/drawing/2014/main" id="{EC4676CF-6B32-486C-AD13-5E9752C7AB7E}"/>
              </a:ext>
            </a:extLst>
          </p:cNvPr>
          <p:cNvSpPr/>
          <p:nvPr/>
        </p:nvSpPr>
        <p:spPr>
          <a:xfrm>
            <a:off x="699052" y="220221"/>
            <a:ext cx="10793895" cy="2064219"/>
          </a:xfrm>
          <a:prstGeom prst="rect">
            <a:avLst/>
          </a:prstGeom>
        </p:spPr>
        <p:txBody>
          <a:bodyPr wrap="square">
            <a:spAutoFit/>
          </a:bodyPr>
          <a:lstStyle/>
          <a:p>
            <a:pPr>
              <a:lnSpc>
                <a:spcPct val="107000"/>
              </a:lnSpc>
              <a:spcAft>
                <a:spcPts val="800"/>
              </a:spcAft>
            </a:pPr>
            <a:r>
              <a:rPr lang="ka-GE"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ka-GE" sz="1600" dirty="0">
                <a:solidFill>
                  <a:srgbClr val="000000"/>
                </a:solidFill>
                <a:latin typeface="Sylfaen" panose="010A0502050306030303" pitchFamily="18" charset="0"/>
                <a:ea typeface="Calibri" panose="020F0502020204030204" pitchFamily="34" charset="0"/>
                <a:cs typeface="Times New Roman" panose="02020603050405020304" pitchFamily="18" charset="0"/>
              </a:rPr>
              <a:t>გარდა საყოფაცხოვრებო სიუჟეტებისა, სხვადასხვა ფაბრიკა-ქარხნების აგებისა თუ ფასადების ხედებია მოცემული.</a:t>
            </a:r>
            <a:endParaRPr lang="ka-GE" sz="1600" dirty="0">
              <a:latin typeface="Sylfaen" panose="010A0502050306030303" pitchFamily="18" charset="0"/>
              <a:ea typeface="Calibri" panose="020F0502020204030204" pitchFamily="34" charset="0"/>
              <a:cs typeface="Times New Roman" panose="02020603050405020304" pitchFamily="18" charset="0"/>
            </a:endParaRPr>
          </a:p>
          <a:p>
            <a:pPr>
              <a:lnSpc>
                <a:spcPct val="107000"/>
              </a:lnSpc>
              <a:spcAft>
                <a:spcPts val="800"/>
              </a:spcAft>
            </a:pPr>
            <a:r>
              <a:rPr lang="ka-GE" sz="1600" dirty="0">
                <a:latin typeface="Sylfaen" panose="010A0502050306030303" pitchFamily="18" charset="0"/>
                <a:ea typeface="Calibri" panose="020F0502020204030204" pitchFamily="34" charset="0"/>
                <a:cs typeface="Times New Roman" panose="02020603050405020304" pitchFamily="18" charset="0"/>
              </a:rPr>
              <a:t>     მე-</a:t>
            </a:r>
            <a:r>
              <a:rPr lang="de-AT" sz="1600" dirty="0">
                <a:latin typeface="Sylfaen" panose="010A0502050306030303" pitchFamily="18" charset="0"/>
                <a:ea typeface="Calibri" panose="020F0502020204030204" pitchFamily="34" charset="0"/>
                <a:cs typeface="Times New Roman" panose="02020603050405020304" pitchFamily="18" charset="0"/>
              </a:rPr>
              <a:t>XX</a:t>
            </a:r>
            <a:r>
              <a:rPr lang="ka-GE" sz="1600" dirty="0">
                <a:latin typeface="Sylfaen" panose="010A0502050306030303" pitchFamily="18" charset="0"/>
                <a:ea typeface="Calibri" panose="020F0502020204030204" pitchFamily="34" charset="0"/>
                <a:cs typeface="Times New Roman" panose="02020603050405020304" pitchFamily="18" charset="0"/>
              </a:rPr>
              <a:t>საუკუნის 20-30-იანი წლების მხატვრები ცდილობენ მათ ნაწარმოებში აესახათ რა </a:t>
            </a:r>
            <a:r>
              <a:rPr lang="ka-GE" sz="1600" dirty="0" smtClean="0">
                <a:latin typeface="Sylfaen" panose="010A0502050306030303" pitchFamily="18" charset="0"/>
                <a:ea typeface="Calibri" panose="020F0502020204030204" pitchFamily="34" charset="0"/>
                <a:cs typeface="Times New Roman" panose="02020603050405020304" pitchFamily="18" charset="0"/>
              </a:rPr>
              <a:t>ხდებოდა </a:t>
            </a:r>
            <a:r>
              <a:rPr lang="ka-GE" sz="1600" dirty="0">
                <a:latin typeface="Sylfaen" panose="010A0502050306030303" pitchFamily="18" charset="0"/>
                <a:ea typeface="Calibri" panose="020F0502020204030204" pitchFamily="34" charset="0"/>
                <a:cs typeface="Times New Roman" panose="02020603050405020304" pitchFamily="18" charset="0"/>
              </a:rPr>
              <a:t>მაშინ. ამ პერიოდის მხატვრები იყვნენ: გრომოვი, ნინა პელიპენკო, ა.ქუთათელაძე, ვლადიმერ ულუშინი, აშოტ აირაპეტოვი, ბოროდაი,  კორნელი სანაძე, გნატაკიანი, კორაკოზოვი, გრაჩ სეჩენიანი, დიმიტრი პოხომოვი, ეისნერი, მუთებერ ვარშანიძე, ამ დროისათვის აჭარას ჰ</a:t>
            </a:r>
            <a:r>
              <a:rPr lang="ka-GE" sz="1600" dirty="0" smtClean="0">
                <a:latin typeface="Sylfaen" panose="010A0502050306030303" pitchFamily="18" charset="0"/>
                <a:ea typeface="Calibri" panose="020F0502020204030204" pitchFamily="34" charset="0"/>
                <a:cs typeface="Times New Roman" panose="02020603050405020304" pitchFamily="18" charset="0"/>
              </a:rPr>
              <a:t>ყავდა </a:t>
            </a:r>
            <a:r>
              <a:rPr lang="ka-GE" sz="1600" dirty="0">
                <a:latin typeface="Sylfaen" panose="010A0502050306030303" pitchFamily="18" charset="0"/>
                <a:ea typeface="Calibri" panose="020F0502020204030204" pitchFamily="34" charset="0"/>
                <a:cs typeface="Times New Roman" panose="02020603050405020304" pitchFamily="18" charset="0"/>
              </a:rPr>
              <a:t>მოქანდაკეებიც:მაღალაშვილი, მარიამნა სტოლპნიკოვა, ვართან ჩიზმენჯიანი, სტეფანე ერზია, და ტერენტი ჭანტურია.</a:t>
            </a:r>
            <a:endParaRPr lang="ka-GE" sz="1600" dirty="0">
              <a:effectLst/>
              <a:latin typeface="Sylfaen" panose="010A0502050306030303" pitchFamily="18" charset="0"/>
              <a:ea typeface="Calibri" panose="020F0502020204030204" pitchFamily="34" charset="0"/>
              <a:cs typeface="Times New Roman" panose="02020603050405020304" pitchFamily="18" charset="0"/>
            </a:endParaRPr>
          </a:p>
        </p:txBody>
      </p:sp>
      <p:pic>
        <p:nvPicPr>
          <p:cNvPr id="3" name="Рисунок 47" descr="11">
            <a:extLst>
              <a:ext uri="{FF2B5EF4-FFF2-40B4-BE49-F238E27FC236}">
                <a16:creationId xmlns="" xmlns:a16="http://schemas.microsoft.com/office/drawing/2014/main" id="{3BD18B80-7770-4CAE-8C25-14B5CC07A0E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35625" y="2462788"/>
            <a:ext cx="2818322" cy="2877838"/>
          </a:xfrm>
          <a:prstGeom prst="rect">
            <a:avLst/>
          </a:prstGeom>
          <a:noFill/>
          <a:ln>
            <a:noFill/>
          </a:ln>
        </p:spPr>
      </p:pic>
      <p:pic>
        <p:nvPicPr>
          <p:cNvPr id="4" name="Рисунок 48" descr="08">
            <a:extLst>
              <a:ext uri="{FF2B5EF4-FFF2-40B4-BE49-F238E27FC236}">
                <a16:creationId xmlns="" xmlns:a16="http://schemas.microsoft.com/office/drawing/2014/main" id="{D71ECCA3-9620-4A18-9ED9-FC6507891B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68677" y="2462788"/>
            <a:ext cx="2489724" cy="2877837"/>
          </a:xfrm>
          <a:prstGeom prst="rect">
            <a:avLst/>
          </a:prstGeom>
          <a:noFill/>
          <a:ln>
            <a:noFill/>
          </a:ln>
        </p:spPr>
      </p:pic>
      <p:sp>
        <p:nvSpPr>
          <p:cNvPr id="5" name="მართკუთხედი 4">
            <a:extLst>
              <a:ext uri="{FF2B5EF4-FFF2-40B4-BE49-F238E27FC236}">
                <a16:creationId xmlns="" xmlns:a16="http://schemas.microsoft.com/office/drawing/2014/main" id="{71D0388E-43C9-4EB2-82F3-012BB0D791E1}"/>
              </a:ext>
            </a:extLst>
          </p:cNvPr>
          <p:cNvSpPr/>
          <p:nvPr/>
        </p:nvSpPr>
        <p:spPr>
          <a:xfrm>
            <a:off x="341243" y="5386449"/>
            <a:ext cx="6096000" cy="713978"/>
          </a:xfrm>
          <a:prstGeom prst="rect">
            <a:avLst/>
          </a:prstGeom>
        </p:spPr>
        <p:txBody>
          <a:bodyPr>
            <a:spAutoFit/>
          </a:bodyPr>
          <a:lstStyle/>
          <a:p>
            <a:pPr>
              <a:lnSpc>
                <a:spcPct val="107000"/>
              </a:lnSpc>
              <a:spcAft>
                <a:spcPts val="800"/>
              </a:spcAft>
            </a:pPr>
            <a:r>
              <a:rPr lang="ka-GE" sz="1600" dirty="0">
                <a:latin typeface="Sylfaen" panose="010A0502050306030303" pitchFamily="18" charset="0"/>
                <a:ea typeface="Calibri" panose="020F0502020204030204" pitchFamily="34" charset="0"/>
                <a:cs typeface="Times New Roman" panose="02020603050405020304" pitchFamily="18" charset="0"/>
              </a:rPr>
              <a:t>ავტორი: სელეზნიოვი ვლადიმერი</a:t>
            </a:r>
          </a:p>
          <a:p>
            <a:pPr>
              <a:lnSpc>
                <a:spcPct val="107000"/>
              </a:lnSpc>
              <a:spcAft>
                <a:spcPts val="800"/>
              </a:spcAft>
            </a:pPr>
            <a:r>
              <a:rPr lang="ka-GE" sz="1600" dirty="0">
                <a:latin typeface="Sylfaen" panose="010A0502050306030303" pitchFamily="18" charset="0"/>
                <a:ea typeface="Calibri" panose="020F0502020204030204" pitchFamily="34" charset="0"/>
                <a:cs typeface="Times New Roman" panose="02020603050405020304" pitchFamily="18" charset="0"/>
              </a:rPr>
              <a:t>დასახელება: </a:t>
            </a:r>
            <a:r>
              <a:rPr lang="ka-GE" sz="1600" i="1" dirty="0">
                <a:latin typeface="Sylfaen" panose="010A0502050306030303" pitchFamily="18" charset="0"/>
                <a:ea typeface="Calibri" panose="020F0502020204030204" pitchFamily="34" charset="0"/>
                <a:cs typeface="Times New Roman" panose="02020603050405020304" pitchFamily="18" charset="0"/>
              </a:rPr>
              <a:t>„მეუღლის ოლღა ჩაჩუა-</a:t>
            </a:r>
            <a:r>
              <a:rPr lang="ka-GE" sz="1600" i="1" dirty="0" err="1">
                <a:latin typeface="Sylfaen" panose="010A0502050306030303" pitchFamily="18" charset="0"/>
                <a:ea typeface="Calibri" panose="020F0502020204030204" pitchFamily="34" charset="0"/>
                <a:cs typeface="Times New Roman" panose="02020603050405020304" pitchFamily="18" charset="0"/>
              </a:rPr>
              <a:t>სელეზნიოვას</a:t>
            </a:r>
            <a:r>
              <a:rPr lang="ka-GE" sz="1600" i="1" dirty="0">
                <a:latin typeface="Sylfaen" panose="010A0502050306030303" pitchFamily="18" charset="0"/>
                <a:ea typeface="Calibri" panose="020F0502020204030204" pitchFamily="34" charset="0"/>
                <a:cs typeface="Times New Roman" panose="02020603050405020304" pitchFamily="18" charset="0"/>
              </a:rPr>
              <a:t> პორტრეტი“</a:t>
            </a:r>
            <a:endParaRPr lang="ka-GE" sz="1600" i="1" dirty="0">
              <a:effectLst/>
              <a:latin typeface="Sylfaen" panose="010A0502050306030303" pitchFamily="18" charset="0"/>
              <a:ea typeface="Calibri" panose="020F0502020204030204" pitchFamily="34" charset="0"/>
              <a:cs typeface="Times New Roman" panose="02020603050405020304" pitchFamily="18" charset="0"/>
            </a:endParaRPr>
          </a:p>
        </p:txBody>
      </p:sp>
      <p:sp>
        <p:nvSpPr>
          <p:cNvPr id="6" name="მართკუთხედი 5">
            <a:extLst>
              <a:ext uri="{FF2B5EF4-FFF2-40B4-BE49-F238E27FC236}">
                <a16:creationId xmlns="" xmlns:a16="http://schemas.microsoft.com/office/drawing/2014/main" id="{F7522AE4-2EED-4420-A05E-09FA4E0A513C}"/>
              </a:ext>
            </a:extLst>
          </p:cNvPr>
          <p:cNvSpPr/>
          <p:nvPr/>
        </p:nvSpPr>
        <p:spPr>
          <a:xfrm>
            <a:off x="7010401" y="5386449"/>
            <a:ext cx="6096000" cy="1139158"/>
          </a:xfrm>
          <a:prstGeom prst="rect">
            <a:avLst/>
          </a:prstGeom>
        </p:spPr>
        <p:txBody>
          <a:bodyPr>
            <a:spAutoFit/>
          </a:bodyPr>
          <a:lstStyle/>
          <a:p>
            <a:pPr>
              <a:lnSpc>
                <a:spcPct val="107000"/>
              </a:lnSpc>
              <a:spcAft>
                <a:spcPts val="800"/>
              </a:spcAft>
            </a:pPr>
            <a:r>
              <a:rPr lang="ka-GE" sz="1600" dirty="0">
                <a:ea typeface="Calibri" panose="020F0502020204030204" pitchFamily="34" charset="0"/>
                <a:cs typeface="Times New Roman" panose="02020603050405020304" pitchFamily="18" charset="0"/>
              </a:rPr>
              <a:t>ავტორი: სელეზნიოვი ვლადიმერი</a:t>
            </a:r>
          </a:p>
          <a:p>
            <a:pPr>
              <a:lnSpc>
                <a:spcPct val="107000"/>
              </a:lnSpc>
              <a:spcAft>
                <a:spcPts val="800"/>
              </a:spcAft>
            </a:pPr>
            <a:r>
              <a:rPr lang="ka-GE" sz="1600" dirty="0">
                <a:ea typeface="Calibri" panose="020F0502020204030204" pitchFamily="34" charset="0"/>
                <a:cs typeface="Times New Roman" panose="02020603050405020304" pitchFamily="18" charset="0"/>
              </a:rPr>
              <a:t>დასახელება: </a:t>
            </a:r>
            <a:r>
              <a:rPr lang="ka-GE" sz="1600" i="1" dirty="0">
                <a:ea typeface="Calibri" panose="020F0502020204030204" pitchFamily="34" charset="0"/>
                <a:cs typeface="Times New Roman" panose="02020603050405020304" pitchFamily="18" charset="0"/>
              </a:rPr>
              <a:t>„მხატვარ გრაჩ </a:t>
            </a:r>
            <a:r>
              <a:rPr lang="ka-GE" sz="1600" i="1" dirty="0" err="1">
                <a:ea typeface="Calibri" panose="020F0502020204030204" pitchFamily="34" charset="0"/>
                <a:cs typeface="Times New Roman" panose="02020603050405020304" pitchFamily="18" charset="0"/>
              </a:rPr>
              <a:t>სეჩენიანის</a:t>
            </a:r>
            <a:r>
              <a:rPr lang="ka-GE" sz="1600" i="1" dirty="0">
                <a:ea typeface="Calibri" panose="020F0502020204030204" pitchFamily="34" charset="0"/>
                <a:cs typeface="Times New Roman" panose="02020603050405020304" pitchFamily="18" charset="0"/>
              </a:rPr>
              <a:t> პორტრეტი“</a:t>
            </a:r>
          </a:p>
          <a:p>
            <a:pPr>
              <a:lnSpc>
                <a:spcPct val="107000"/>
              </a:lnSpc>
              <a:spcAft>
                <a:spcPts val="800"/>
              </a:spcAft>
            </a:pPr>
            <a:r>
              <a:rPr lang="ka-GE" sz="2000" dirty="0">
                <a:latin typeface="Calibri" panose="020F0502020204030204" pitchFamily="34" charset="0"/>
                <a:ea typeface="Calibri" panose="020F0502020204030204" pitchFamily="34" charset="0"/>
                <a:cs typeface="Times New Roman" panose="02020603050405020304" pitchFamily="18" charset="0"/>
              </a:rPr>
              <a:t> </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9665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a:extLst>
              <a:ext uri="{FF2B5EF4-FFF2-40B4-BE49-F238E27FC236}">
                <a16:creationId xmlns="" xmlns:a16="http://schemas.microsoft.com/office/drawing/2014/main" id="{26E0C4F6-CDDC-4226-8D24-3C573E2FFCFB}"/>
              </a:ext>
            </a:extLst>
          </p:cNvPr>
          <p:cNvSpPr>
            <a:spLocks noGrp="1"/>
          </p:cNvSpPr>
          <p:nvPr>
            <p:ph idx="1"/>
          </p:nvPr>
        </p:nvSpPr>
        <p:spPr>
          <a:xfrm>
            <a:off x="5499649" y="5992633"/>
            <a:ext cx="5766683" cy="739471"/>
          </a:xfrm>
        </p:spPr>
        <p:txBody>
          <a:bodyPr/>
          <a:lstStyle/>
          <a:p>
            <a:r>
              <a:rPr lang="ka-GE" sz="1600" dirty="0"/>
              <a:t>ერზია </a:t>
            </a:r>
            <a:r>
              <a:rPr lang="ka-GE" sz="1600" dirty="0" smtClean="0"/>
              <a:t>სახელოსნოში.1922 წელი</a:t>
            </a:r>
            <a:endParaRPr lang="ka-GE" sz="1600" dirty="0"/>
          </a:p>
          <a:p>
            <a:r>
              <a:rPr lang="ka-GE" sz="1600" dirty="0"/>
              <a:t>(პირველი </a:t>
            </a:r>
            <a:r>
              <a:rPr lang="ka-GE" sz="1600" dirty="0" err="1"/>
              <a:t>ბიუსტი,რომელიც</a:t>
            </a:r>
            <a:r>
              <a:rPr lang="ka-GE" sz="1600" dirty="0"/>
              <a:t> დაიდგა ბათუმში)</a:t>
            </a:r>
          </a:p>
          <a:p>
            <a:endParaRPr lang="ka-GE" dirty="0"/>
          </a:p>
        </p:txBody>
      </p:sp>
      <p:sp>
        <p:nvSpPr>
          <p:cNvPr id="4" name="ტექსტის ჩანაცვლების ველი 3">
            <a:extLst>
              <a:ext uri="{FF2B5EF4-FFF2-40B4-BE49-F238E27FC236}">
                <a16:creationId xmlns="" xmlns:a16="http://schemas.microsoft.com/office/drawing/2014/main" id="{412F1CBB-6BCC-40A3-97A8-B204C3E11AC2}"/>
              </a:ext>
            </a:extLst>
          </p:cNvPr>
          <p:cNvSpPr>
            <a:spLocks noGrp="1"/>
          </p:cNvSpPr>
          <p:nvPr>
            <p:ph type="body" sz="half" idx="2"/>
          </p:nvPr>
        </p:nvSpPr>
        <p:spPr>
          <a:xfrm>
            <a:off x="390938" y="386722"/>
            <a:ext cx="3293165" cy="6212861"/>
          </a:xfrm>
        </p:spPr>
        <p:txBody>
          <a:bodyPr>
            <a:normAutofit fontScale="92500" lnSpcReduction="10000"/>
          </a:bodyPr>
          <a:lstStyle/>
          <a:p>
            <a:r>
              <a:rPr lang="ka-GE" sz="1900" dirty="0"/>
              <a:t>   </a:t>
            </a:r>
            <a:r>
              <a:rPr lang="ka-GE" sz="1900" dirty="0" smtClean="0"/>
              <a:t>1922 წელს </a:t>
            </a:r>
            <a:r>
              <a:rPr lang="ka-GE" sz="1900" dirty="0"/>
              <a:t>ერზია ჩამოდის ბათუმში, აქ მისი სიმამრი ე.იმროზი ცხოვრობდა. ცოლის და მარია ადგილობრივი თეატრის ბალერინა იყო. </a:t>
            </a:r>
            <a:r>
              <a:rPr lang="ka-GE" sz="1900" dirty="0" smtClean="0"/>
              <a:t>სარეკომენდაციო </a:t>
            </a:r>
            <a:r>
              <a:rPr lang="ka-GE" sz="1900" dirty="0"/>
              <a:t>წერილით ერზიამ მიმართა მხატვარს ვლადიმერ ილუშინს, სწორედ მან გამოუყო სტუმარს საცხოვრებელი თავის ვიწრო ბინაში ვლადიმერ ილუშინმა ერზიასთან ერთად. </a:t>
            </a:r>
            <a:r>
              <a:rPr lang="ka-GE" sz="1900" dirty="0" err="1"/>
              <a:t>ს.გერასომოვთან</a:t>
            </a:r>
            <a:r>
              <a:rPr lang="ka-GE" sz="1900" dirty="0"/>
              <a:t>, ა. </a:t>
            </a:r>
            <a:r>
              <a:rPr lang="ka-GE" sz="1900" dirty="0" err="1"/>
              <a:t>გარიჩინიანთან</a:t>
            </a:r>
            <a:r>
              <a:rPr lang="ka-GE" sz="1900" dirty="0"/>
              <a:t>, </a:t>
            </a:r>
            <a:r>
              <a:rPr lang="ka-GE" sz="1900" dirty="0" err="1"/>
              <a:t>გ.იოჰანსონთან</a:t>
            </a:r>
            <a:r>
              <a:rPr lang="ka-GE" sz="1900" dirty="0"/>
              <a:t> ერთად ბათუმში შექმნა რუსეთის მხატვართა</a:t>
            </a:r>
          </a:p>
          <a:p>
            <a:r>
              <a:rPr lang="ka-GE" sz="1900" dirty="0"/>
              <a:t>   ასოციაციის ფილიალი. </a:t>
            </a:r>
            <a:r>
              <a:rPr lang="ka-GE" sz="1900" dirty="0" err="1"/>
              <a:t>ერზია</a:t>
            </a:r>
            <a:r>
              <a:rPr lang="ka-GE" sz="1900" dirty="0"/>
              <a:t> მიიწვიეს ბათუმის მუშათა კლუბში ძერწვის მასწავლებლად. მაშინდელმა ბათუმის ხელმძღვანელობამ </a:t>
            </a:r>
            <a:r>
              <a:rPr lang="ka-GE" sz="1900" dirty="0" err="1"/>
              <a:t>ერზიას</a:t>
            </a:r>
            <a:r>
              <a:rPr lang="ka-GE" sz="1900" dirty="0"/>
              <a:t> დაუკვეთა </a:t>
            </a:r>
            <a:r>
              <a:rPr lang="ka-GE" sz="1900" dirty="0" err="1"/>
              <a:t>ვ.ი.ლენინის</a:t>
            </a:r>
            <a:r>
              <a:rPr lang="ka-GE" sz="1900" dirty="0"/>
              <a:t> ბიუსტი. </a:t>
            </a:r>
          </a:p>
          <a:p>
            <a:endParaRPr lang="ka-GE" dirty="0"/>
          </a:p>
        </p:txBody>
      </p:sp>
      <p:pic>
        <p:nvPicPr>
          <p:cNvPr id="5" name="Рисунок 49">
            <a:extLst>
              <a:ext uri="{FF2B5EF4-FFF2-40B4-BE49-F238E27FC236}">
                <a16:creationId xmlns="" xmlns:a16="http://schemas.microsoft.com/office/drawing/2014/main" id="{3E090586-843A-495F-89F8-CF3340B797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4320" y="258417"/>
            <a:ext cx="3577343" cy="5601695"/>
          </a:xfrm>
          <a:prstGeom prst="rect">
            <a:avLst/>
          </a:prstGeom>
          <a:noFill/>
          <a:ln>
            <a:noFill/>
          </a:ln>
        </p:spPr>
      </p:pic>
    </p:spTree>
    <p:extLst>
      <p:ext uri="{BB962C8B-B14F-4D97-AF65-F5344CB8AC3E}">
        <p14:creationId xmlns:p14="http://schemas.microsoft.com/office/powerpoint/2010/main" val="20143196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a:extLst>
              <a:ext uri="{FF2B5EF4-FFF2-40B4-BE49-F238E27FC236}">
                <a16:creationId xmlns="" xmlns:a16="http://schemas.microsoft.com/office/drawing/2014/main" id="{6682CE83-3C39-4093-9133-171F550B65D2}"/>
              </a:ext>
            </a:extLst>
          </p:cNvPr>
          <p:cNvSpPr/>
          <p:nvPr/>
        </p:nvSpPr>
        <p:spPr>
          <a:xfrm>
            <a:off x="6096000" y="376366"/>
            <a:ext cx="5791200" cy="5679825"/>
          </a:xfrm>
          <a:prstGeom prst="rect">
            <a:avLst/>
          </a:prstGeom>
        </p:spPr>
        <p:txBody>
          <a:bodyPr wrap="square">
            <a:spAutoFit/>
          </a:bodyPr>
          <a:lstStyle/>
          <a:p>
            <a:pPr>
              <a:lnSpc>
                <a:spcPct val="107000"/>
              </a:lnSpc>
              <a:spcAft>
                <a:spcPts val="800"/>
              </a:spcAft>
            </a:pPr>
            <a:r>
              <a:rPr lang="ka-GE" sz="2000" dirty="0">
                <a:ea typeface="Calibri" panose="020F0502020204030204" pitchFamily="34" charset="0"/>
                <a:cs typeface="Times New Roman" panose="02020603050405020304" pitchFamily="18" charset="0"/>
              </a:rPr>
              <a:t>   </a:t>
            </a:r>
            <a:r>
              <a:rPr lang="ka-GE" sz="2000" dirty="0" smtClean="0">
                <a:ea typeface="Calibri" panose="020F0502020204030204" pitchFamily="34" charset="0"/>
                <a:cs typeface="Times New Roman" panose="02020603050405020304" pitchFamily="18" charset="0"/>
              </a:rPr>
              <a:t>ბიუსტი </a:t>
            </a:r>
            <a:r>
              <a:rPr lang="ka-GE" sz="2000" dirty="0">
                <a:ea typeface="Calibri" panose="020F0502020204030204" pitchFamily="34" charset="0"/>
                <a:cs typeface="Times New Roman" panose="02020603050405020304" pitchFamily="18" charset="0"/>
              </a:rPr>
              <a:t>შესრულებული იყო ტუფის ქვისგან.აღნიშნული ძეგლი 1923 წლის 1მაისს საზეიმოდ გაიხსნა ბათუმში კომუნისტის (ეხლანდელი მემედ აბაშიძის და კონსტანტინე გამსახურდიას ქუჩების კვეთა)მდებარე პატარა სკვერში-წარწერით-„ლენინი </a:t>
            </a:r>
            <a:r>
              <a:rPr lang="ka-GE" sz="2000" dirty="0" smtClean="0">
                <a:ea typeface="Calibri" panose="020F0502020204030204" pitchFamily="34" charset="0"/>
                <a:cs typeface="Times New Roman" panose="02020603050405020304" pitchFamily="18" charset="0"/>
              </a:rPr>
              <a:t>ბათუმისგან.“     </a:t>
            </a:r>
            <a:r>
              <a:rPr lang="ka-GE" sz="2000" dirty="0">
                <a:ea typeface="Calibri" panose="020F0502020204030204" pitchFamily="34" charset="0"/>
                <a:cs typeface="Times New Roman" panose="02020603050405020304" pitchFamily="18" charset="0"/>
              </a:rPr>
              <a:t>აღნიშმული ძეგლი იყო პირველი, რომელიც დაიდგა ლენინის სიცოცხლეში(გაზეთი“Трудавои Батуми “, 1934წელი) შემდეგ მოედნის რეკონსტრუქციასთან დაკავშირებით ბიუსტი აღებული იქნა, ხოლო 1940 წელს გადაეცა აჭარის ხარიტონ ახვლედიანის მუზეუმს და დღესაც მუზეუმის ფონდსაცავში ინახება. იგივე ინფორმაციას ავრცელებს ქართული გაზეთი (საბჭოთა აჭარა) რომელიც </a:t>
            </a:r>
            <a:r>
              <a:rPr lang="ka-GE" sz="2000" dirty="0" smtClean="0">
                <a:ea typeface="Calibri" panose="020F0502020204030204" pitchFamily="34" charset="0"/>
                <a:cs typeface="Times New Roman" panose="02020603050405020304" pitchFamily="18" charset="0"/>
              </a:rPr>
              <a:t>1974 წლის </a:t>
            </a:r>
            <a:r>
              <a:rPr lang="ka-GE" sz="2000" dirty="0">
                <a:ea typeface="Calibri" panose="020F0502020204030204" pitchFamily="34" charset="0"/>
                <a:cs typeface="Times New Roman" panose="02020603050405020304" pitchFamily="18" charset="0"/>
              </a:rPr>
              <a:t>22 იანვრის </a:t>
            </a:r>
            <a:r>
              <a:rPr lang="de-AT" sz="2000" dirty="0">
                <a:ea typeface="Calibri" panose="020F0502020204030204" pitchFamily="34" charset="0"/>
                <a:cs typeface="Times New Roman" panose="02020603050405020304" pitchFamily="18" charset="0"/>
              </a:rPr>
              <a:t>N</a:t>
            </a:r>
            <a:r>
              <a:rPr lang="ka-GE" sz="2000" dirty="0">
                <a:ea typeface="Calibri" panose="020F0502020204030204" pitchFamily="34" charset="0"/>
                <a:cs typeface="Times New Roman" panose="02020603050405020304" pitchFamily="18" charset="0"/>
              </a:rPr>
              <a:t>14-ში დაიბეჭდა. </a:t>
            </a:r>
            <a:endParaRPr lang="ka-GE" sz="1400" dirty="0">
              <a:effectLst/>
              <a:ea typeface="Calibri" panose="020F0502020204030204" pitchFamily="34" charset="0"/>
              <a:cs typeface="Times New Roman" panose="02020603050405020304" pitchFamily="18" charset="0"/>
            </a:endParaRPr>
          </a:p>
        </p:txBody>
      </p:sp>
      <p:pic>
        <p:nvPicPr>
          <p:cNvPr id="3" name="Рисунок 66">
            <a:extLst>
              <a:ext uri="{FF2B5EF4-FFF2-40B4-BE49-F238E27FC236}">
                <a16:creationId xmlns="" xmlns:a16="http://schemas.microsoft.com/office/drawing/2014/main" id="{8F620BDB-2830-4886-A1A8-233AD832420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6366"/>
            <a:ext cx="5658678" cy="3723371"/>
          </a:xfrm>
          <a:prstGeom prst="rect">
            <a:avLst/>
          </a:prstGeom>
          <a:noFill/>
          <a:ln>
            <a:noFill/>
          </a:ln>
        </p:spPr>
      </p:pic>
      <p:sp>
        <p:nvSpPr>
          <p:cNvPr id="4" name="მართკუთხედი 3">
            <a:extLst>
              <a:ext uri="{FF2B5EF4-FFF2-40B4-BE49-F238E27FC236}">
                <a16:creationId xmlns="" xmlns:a16="http://schemas.microsoft.com/office/drawing/2014/main" id="{8A90D496-7709-4376-907F-9ED6F8C47661}"/>
              </a:ext>
            </a:extLst>
          </p:cNvPr>
          <p:cNvSpPr/>
          <p:nvPr/>
        </p:nvSpPr>
        <p:spPr>
          <a:xfrm>
            <a:off x="304800" y="4099737"/>
            <a:ext cx="3823483" cy="355803"/>
          </a:xfrm>
          <a:prstGeom prst="rect">
            <a:avLst/>
          </a:prstGeom>
        </p:spPr>
        <p:txBody>
          <a:bodyPr wrap="none">
            <a:spAutoFit/>
          </a:bodyPr>
          <a:lstStyle/>
          <a:p>
            <a:pPr>
              <a:lnSpc>
                <a:spcPct val="107000"/>
              </a:lnSpc>
              <a:spcAft>
                <a:spcPts val="800"/>
              </a:spcAft>
            </a:pPr>
            <a:r>
              <a:rPr lang="ka-GE" sz="1600" dirty="0">
                <a:ea typeface="Calibri" panose="020F0502020204030204" pitchFamily="34" charset="0"/>
                <a:cs typeface="Times New Roman" panose="02020603050405020304" pitchFamily="18" charset="0"/>
              </a:rPr>
              <a:t>ერზია </a:t>
            </a:r>
            <a:r>
              <a:rPr lang="ka-GE" sz="1600" dirty="0" smtClean="0">
                <a:ea typeface="Calibri" panose="020F0502020204030204" pitchFamily="34" charset="0"/>
                <a:cs typeface="Times New Roman" panose="02020603050405020304" pitchFamily="18" charset="0"/>
              </a:rPr>
              <a:t>თავის სახელოსნოში. 1922 წელი</a:t>
            </a:r>
            <a:endParaRPr lang="ka-GE"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591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 xmlns:a16="http://schemas.microsoft.com/office/drawing/2014/main" id="{8D0A78E0-FD61-4DE7-8DDE-8DA013E3AA1C}"/>
              </a:ext>
            </a:extLst>
          </p:cNvPr>
          <p:cNvSpPr>
            <a:spLocks noGrp="1"/>
          </p:cNvSpPr>
          <p:nvPr>
            <p:ph type="title"/>
          </p:nvPr>
        </p:nvSpPr>
        <p:spPr>
          <a:xfrm>
            <a:off x="1724108" y="193838"/>
            <a:ext cx="8743784" cy="1475936"/>
          </a:xfrm>
        </p:spPr>
        <p:txBody>
          <a:bodyPr>
            <a:noAutofit/>
          </a:bodyPr>
          <a:lstStyle/>
          <a:p>
            <a:pPr algn="ctr"/>
            <a:r>
              <a:rPr lang="ka-GE" sz="3200" dirty="0"/>
              <a:t>ავტორი: ეფრემოვი ივანე   </a:t>
            </a:r>
            <a:br>
              <a:rPr lang="ka-GE" sz="3200" dirty="0"/>
            </a:br>
            <a:r>
              <a:rPr lang="ka-GE" sz="3200" dirty="0"/>
              <a:t>დასახელება:  „</a:t>
            </a:r>
            <a:r>
              <a:rPr lang="ka-GE" sz="3200" i="1" dirty="0"/>
              <a:t>ახალი ხულო - </a:t>
            </a:r>
            <a:r>
              <a:rPr lang="ka-GE" sz="3200" i="1" dirty="0" smtClean="0"/>
              <a:t>1940 წელი</a:t>
            </a:r>
            <a:r>
              <a:rPr lang="de-AT" sz="3200" i="1" dirty="0" smtClean="0"/>
              <a:t>.</a:t>
            </a:r>
            <a:r>
              <a:rPr lang="ka-GE" sz="3200" dirty="0"/>
              <a:t>“</a:t>
            </a:r>
            <a:br>
              <a:rPr lang="ka-GE" sz="3200" dirty="0"/>
            </a:br>
            <a:endParaRPr lang="ka-GE" sz="3200" dirty="0"/>
          </a:p>
        </p:txBody>
      </p:sp>
      <p:pic>
        <p:nvPicPr>
          <p:cNvPr id="3" name="Рисунок 77" descr="62">
            <a:extLst>
              <a:ext uri="{FF2B5EF4-FFF2-40B4-BE49-F238E27FC236}">
                <a16:creationId xmlns="" xmlns:a16="http://schemas.microsoft.com/office/drawing/2014/main" id="{4B8D0E26-7A0B-402F-98F6-BABE80BA58E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87068" y="1893211"/>
            <a:ext cx="7417863" cy="4308806"/>
          </a:xfrm>
          <a:prstGeom prst="rect">
            <a:avLst/>
          </a:prstGeom>
          <a:noFill/>
          <a:ln>
            <a:noFill/>
          </a:ln>
        </p:spPr>
      </p:pic>
    </p:spTree>
    <p:extLst>
      <p:ext uri="{BB962C8B-B14F-4D97-AF65-F5344CB8AC3E}">
        <p14:creationId xmlns:p14="http://schemas.microsoft.com/office/powerpoint/2010/main" val="660889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 xmlns:a16="http://schemas.microsoft.com/office/drawing/2014/main" id="{22C76559-10C4-4916-98B6-15287E75BA48}"/>
              </a:ext>
            </a:extLst>
          </p:cNvPr>
          <p:cNvSpPr>
            <a:spLocks noGrp="1"/>
          </p:cNvSpPr>
          <p:nvPr>
            <p:ph type="title"/>
          </p:nvPr>
        </p:nvSpPr>
        <p:spPr>
          <a:xfrm>
            <a:off x="1724108" y="0"/>
            <a:ext cx="8743784" cy="1722783"/>
          </a:xfrm>
        </p:spPr>
        <p:txBody>
          <a:bodyPr>
            <a:noAutofit/>
          </a:bodyPr>
          <a:lstStyle/>
          <a:p>
            <a:pPr algn="ctr"/>
            <a:r>
              <a:rPr lang="ka-GE" sz="3200" dirty="0"/>
              <a:t>ავტორი: ეფტიევი ალექსანდრე </a:t>
            </a:r>
            <a:r>
              <a:rPr lang="en-US" sz="3200" dirty="0" smtClean="0"/>
              <a:t/>
            </a:r>
            <a:br>
              <a:rPr lang="en-US" sz="3200" dirty="0" smtClean="0"/>
            </a:br>
            <a:r>
              <a:rPr lang="ka-GE" sz="3200" dirty="0" smtClean="0"/>
              <a:t>  </a:t>
            </a:r>
            <a:r>
              <a:rPr lang="ka-GE" sz="3200" dirty="0"/>
              <a:t/>
            </a:r>
            <a:br>
              <a:rPr lang="ka-GE" sz="3200" dirty="0"/>
            </a:br>
            <a:r>
              <a:rPr lang="ka-GE" sz="3200" dirty="0"/>
              <a:t>დასახელება:  „</a:t>
            </a:r>
            <a:r>
              <a:rPr lang="ka-GE" sz="3200" i="1" dirty="0"/>
              <a:t>ნატურმორტი</a:t>
            </a:r>
            <a:r>
              <a:rPr lang="ka-GE" sz="3200" dirty="0"/>
              <a:t>“</a:t>
            </a:r>
            <a:br>
              <a:rPr lang="ka-GE" sz="3200" dirty="0"/>
            </a:br>
            <a:endParaRPr lang="ka-GE" sz="3200" dirty="0"/>
          </a:p>
        </p:txBody>
      </p:sp>
      <p:pic>
        <p:nvPicPr>
          <p:cNvPr id="3" name="Рисунок 78" descr="64">
            <a:extLst>
              <a:ext uri="{FF2B5EF4-FFF2-40B4-BE49-F238E27FC236}">
                <a16:creationId xmlns="" xmlns:a16="http://schemas.microsoft.com/office/drawing/2014/main" id="{D69241FE-4CEB-4739-B8D5-A80E9D3B96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54206" y="2018405"/>
            <a:ext cx="6283587" cy="4064344"/>
          </a:xfrm>
          <a:prstGeom prst="rect">
            <a:avLst/>
          </a:prstGeom>
          <a:noFill/>
          <a:ln>
            <a:noFill/>
          </a:ln>
        </p:spPr>
      </p:pic>
    </p:spTree>
    <p:extLst>
      <p:ext uri="{BB962C8B-B14F-4D97-AF65-F5344CB8AC3E}">
        <p14:creationId xmlns:p14="http://schemas.microsoft.com/office/powerpoint/2010/main" val="2433345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 xmlns:a16="http://schemas.microsoft.com/office/drawing/2014/main" id="{62EEFE2C-E099-4279-9DBB-5138C0E5BD6B}"/>
              </a:ext>
            </a:extLst>
          </p:cNvPr>
          <p:cNvSpPr>
            <a:spLocks noGrp="1"/>
          </p:cNvSpPr>
          <p:nvPr>
            <p:ph type="title"/>
          </p:nvPr>
        </p:nvSpPr>
        <p:spPr>
          <a:xfrm>
            <a:off x="1929516" y="193838"/>
            <a:ext cx="8332967" cy="1330162"/>
          </a:xfrm>
        </p:spPr>
        <p:txBody>
          <a:bodyPr>
            <a:noAutofit/>
          </a:bodyPr>
          <a:lstStyle/>
          <a:p>
            <a:pPr algn="ctr"/>
            <a:r>
              <a:rPr lang="ka-GE" sz="3200" dirty="0"/>
              <a:t>ავტორი: ზაგორსკინი ილიადარ სერგის-ძე  </a:t>
            </a:r>
            <a:r>
              <a:rPr lang="en-US" sz="3200" dirty="0" smtClean="0"/>
              <a:t/>
            </a:r>
            <a:br>
              <a:rPr lang="en-US" sz="3200" dirty="0" smtClean="0"/>
            </a:br>
            <a:r>
              <a:rPr lang="ka-GE" sz="3200" dirty="0" smtClean="0"/>
              <a:t> </a:t>
            </a:r>
            <a:r>
              <a:rPr lang="ka-GE" sz="3200" dirty="0"/>
              <a:t/>
            </a:r>
            <a:br>
              <a:rPr lang="ka-GE" sz="3200" dirty="0"/>
            </a:br>
            <a:r>
              <a:rPr lang="ka-GE" sz="3200" dirty="0"/>
              <a:t>დასახელება:  „</a:t>
            </a:r>
            <a:r>
              <a:rPr lang="de-AT" sz="3200" dirty="0"/>
              <a:t> </a:t>
            </a:r>
            <a:r>
              <a:rPr lang="ka-GE" sz="3200" i="1" dirty="0"/>
              <a:t>აჭარელი გოგონა</a:t>
            </a:r>
            <a:r>
              <a:rPr lang="ka-GE" sz="3200" dirty="0"/>
              <a:t>“</a:t>
            </a:r>
          </a:p>
        </p:txBody>
      </p:sp>
      <p:pic>
        <p:nvPicPr>
          <p:cNvPr id="3" name="Рисунок 79" descr="66">
            <a:extLst>
              <a:ext uri="{FF2B5EF4-FFF2-40B4-BE49-F238E27FC236}">
                <a16:creationId xmlns="" xmlns:a16="http://schemas.microsoft.com/office/drawing/2014/main" id="{9A4679B6-BFD8-4656-A8AD-1E2E4DE46D9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287139" y="1813063"/>
            <a:ext cx="3617719" cy="4508225"/>
          </a:xfrm>
          <a:prstGeom prst="rect">
            <a:avLst/>
          </a:prstGeom>
          <a:noFill/>
          <a:ln>
            <a:noFill/>
          </a:ln>
        </p:spPr>
      </p:pic>
    </p:spTree>
    <p:extLst>
      <p:ext uri="{BB962C8B-B14F-4D97-AF65-F5344CB8AC3E}">
        <p14:creationId xmlns:p14="http://schemas.microsoft.com/office/powerpoint/2010/main" val="2926482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a:extLst>
              <a:ext uri="{FF2B5EF4-FFF2-40B4-BE49-F238E27FC236}">
                <a16:creationId xmlns="" xmlns:a16="http://schemas.microsoft.com/office/drawing/2014/main" id="{95A5A036-6971-4FA9-84A0-8901A5D103AE}"/>
              </a:ext>
            </a:extLst>
          </p:cNvPr>
          <p:cNvSpPr/>
          <p:nvPr/>
        </p:nvSpPr>
        <p:spPr>
          <a:xfrm>
            <a:off x="699052" y="0"/>
            <a:ext cx="10793896" cy="6193875"/>
          </a:xfrm>
          <a:prstGeom prst="rect">
            <a:avLst/>
          </a:prstGeom>
        </p:spPr>
        <p:txBody>
          <a:bodyPr wrap="square">
            <a:spAutoFit/>
          </a:bodyPr>
          <a:lstStyle/>
          <a:p>
            <a:pPr>
              <a:lnSpc>
                <a:spcPct val="107000"/>
              </a:lnSpc>
              <a:spcAft>
                <a:spcPts val="800"/>
              </a:spcAft>
            </a:pPr>
            <a:r>
              <a:rPr lang="ka-GE" sz="2000" dirty="0">
                <a:ea typeface="Calibri" panose="020F0502020204030204" pitchFamily="34" charset="0"/>
                <a:cs typeface="Times New Roman" panose="02020603050405020304" pitchFamily="18" charset="0"/>
              </a:rPr>
              <a:t>   </a:t>
            </a:r>
          </a:p>
          <a:p>
            <a:pPr>
              <a:lnSpc>
                <a:spcPct val="107000"/>
              </a:lnSpc>
              <a:spcAft>
                <a:spcPts val="800"/>
              </a:spcAft>
            </a:pPr>
            <a:r>
              <a:rPr lang="ka-GE" sz="2000" dirty="0">
                <a:ea typeface="Calibri" panose="020F0502020204030204" pitchFamily="34" charset="0"/>
                <a:cs typeface="Times New Roman" panose="02020603050405020304" pitchFamily="18" charset="0"/>
              </a:rPr>
              <a:t>      ქ</a:t>
            </a:r>
            <a:r>
              <a:rPr lang="ka-GE" sz="2000" dirty="0" smtClean="0">
                <a:ea typeface="Calibri" panose="020F0502020204030204" pitchFamily="34" charset="0"/>
                <a:cs typeface="Times New Roman" panose="02020603050405020304" pitchFamily="18" charset="0"/>
              </a:rPr>
              <a:t>.</a:t>
            </a:r>
            <a:r>
              <a:rPr lang="en-US" sz="2000" dirty="0" smtClean="0">
                <a:ea typeface="Calibri" panose="020F0502020204030204" pitchFamily="34" charset="0"/>
                <a:cs typeface="Times New Roman" panose="02020603050405020304" pitchFamily="18" charset="0"/>
              </a:rPr>
              <a:t> </a:t>
            </a:r>
            <a:r>
              <a:rPr lang="ka-GE" sz="2000" dirty="0" smtClean="0">
                <a:ea typeface="Calibri" panose="020F0502020204030204" pitchFamily="34" charset="0"/>
                <a:cs typeface="Times New Roman" panose="02020603050405020304" pitchFamily="18" charset="0"/>
              </a:rPr>
              <a:t>ბათუმში </a:t>
            </a:r>
            <a:r>
              <a:rPr lang="ka-GE" sz="2000" dirty="0">
                <a:ea typeface="Calibri" panose="020F0502020204030204" pitchFamily="34" charset="0"/>
                <a:cs typeface="Times New Roman" panose="02020603050405020304" pitchFamily="18" charset="0"/>
              </a:rPr>
              <a:t>მხატვარმა დიმიტრი  პახომოვმა </a:t>
            </a:r>
            <a:r>
              <a:rPr lang="en-US" sz="2000" dirty="0" smtClean="0">
                <a:ea typeface="Calibri" panose="020F0502020204030204" pitchFamily="34" charset="0"/>
                <a:cs typeface="Times New Roman" panose="02020603050405020304" pitchFamily="18" charset="0"/>
              </a:rPr>
              <a:t> </a:t>
            </a:r>
            <a:r>
              <a:rPr lang="ka-GE" sz="2000" dirty="0" smtClean="0">
                <a:ea typeface="Calibri" panose="020F0502020204030204" pitchFamily="34" charset="0"/>
                <a:cs typeface="Times New Roman" panose="02020603050405020304" pitchFamily="18" charset="0"/>
              </a:rPr>
              <a:t>მოაწყო </a:t>
            </a:r>
            <a:r>
              <a:rPr lang="ka-GE" sz="2000" dirty="0">
                <a:ea typeface="Calibri" panose="020F0502020204030204" pitchFamily="34" charset="0"/>
                <a:cs typeface="Times New Roman" panose="02020603050405020304" pitchFamily="18" charset="0"/>
              </a:rPr>
              <a:t>სამხატვრო გამოფენა. ეს აზრი  ბევრმა მისმა ახლობელმა </a:t>
            </a:r>
            <a:r>
              <a:rPr lang="ka-GE" sz="2000" dirty="0" smtClean="0">
                <a:ea typeface="Calibri" panose="020F0502020204030204" pitchFamily="34" charset="0"/>
                <a:cs typeface="Times New Roman" panose="02020603050405020304" pitchFamily="18" charset="0"/>
              </a:rPr>
              <a:t>მოიწონა,  </a:t>
            </a:r>
            <a:r>
              <a:rPr lang="ka-GE" sz="2000" dirty="0">
                <a:ea typeface="Calibri" panose="020F0502020204030204" pitchFamily="34" charset="0"/>
                <a:cs typeface="Times New Roman" panose="02020603050405020304" pitchFamily="18" charset="0"/>
              </a:rPr>
              <a:t>განსაკუთრებით კი მასთან ერთად გაზრდილმა ბავშვობის მეგობარმა  </a:t>
            </a:r>
            <a:r>
              <a:rPr lang="ka-GE" sz="2000" dirty="0" smtClean="0">
                <a:ea typeface="Calibri" panose="020F0502020204030204" pitchFamily="34" charset="0"/>
                <a:cs typeface="Times New Roman" panose="02020603050405020304" pitchFamily="18" charset="0"/>
              </a:rPr>
              <a:t>ეისნეირმა</a:t>
            </a:r>
            <a:r>
              <a:rPr lang="ka-GE" sz="2000" dirty="0">
                <a:ea typeface="Calibri" panose="020F0502020204030204" pitchFamily="34" charset="0"/>
                <a:cs typeface="Times New Roman" panose="02020603050405020304" pitchFamily="18" charset="0"/>
              </a:rPr>
              <a:t>.</a:t>
            </a:r>
            <a:r>
              <a:rPr lang="ka-GE" sz="2000" dirty="0" smtClean="0">
                <a:ea typeface="Calibri" panose="020F0502020204030204" pitchFamily="34" charset="0"/>
                <a:cs typeface="Times New Roman" panose="02020603050405020304" pitchFamily="18" charset="0"/>
              </a:rPr>
              <a:t> </a:t>
            </a:r>
            <a:r>
              <a:rPr lang="ka-GE" sz="2000" dirty="0">
                <a:ea typeface="Calibri" panose="020F0502020204030204" pitchFamily="34" charset="0"/>
                <a:cs typeface="Times New Roman" panose="02020603050405020304" pitchFamily="18" charset="0"/>
              </a:rPr>
              <a:t>იგი შეპირდა მეგობარს, რომ მონაწილეობას მიიღებდა გამოფენის მოწყობაში და ხარჯებსაც  თვითონ გაიღებდა, </a:t>
            </a:r>
          </a:p>
          <a:p>
            <a:pPr>
              <a:lnSpc>
                <a:spcPct val="107000"/>
              </a:lnSpc>
              <a:spcAft>
                <a:spcPts val="800"/>
              </a:spcAft>
            </a:pPr>
            <a:r>
              <a:rPr lang="ka-GE" sz="2000" dirty="0">
                <a:ea typeface="Calibri" panose="020F0502020204030204" pitchFamily="34" charset="0"/>
                <a:cs typeface="Times New Roman" panose="02020603050405020304" pitchFamily="18" charset="0"/>
              </a:rPr>
              <a:t>  მართლაც </a:t>
            </a:r>
            <a:r>
              <a:rPr lang="ka-GE" sz="2000" dirty="0" smtClean="0">
                <a:ea typeface="Calibri" panose="020F0502020204030204" pitchFamily="34" charset="0"/>
                <a:cs typeface="Times New Roman" panose="02020603050405020304" pitchFamily="18" charset="0"/>
              </a:rPr>
              <a:t>1897 წელის </a:t>
            </a:r>
            <a:r>
              <a:rPr lang="ka-GE" sz="2000" dirty="0">
                <a:ea typeface="Calibri" panose="020F0502020204030204" pitchFamily="34" charset="0"/>
                <a:cs typeface="Times New Roman" panose="02020603050405020304" pitchFamily="18" charset="0"/>
              </a:rPr>
              <a:t>მაისში ბათუმის ქუჩებში  გამოჩნდა აფიშები , რომლებიც  იუწყებოდნენ: „სახელმწიფო ბანკის წინ მდებარე სახლში გახსნილია  პეტერბურგელი </a:t>
            </a:r>
            <a:r>
              <a:rPr lang="ka-GE" sz="2000" dirty="0" smtClean="0">
                <a:ea typeface="Calibri" panose="020F0502020204030204" pitchFamily="34" charset="0"/>
                <a:cs typeface="Times New Roman" panose="02020603050405020304" pitchFamily="18" charset="0"/>
              </a:rPr>
              <a:t>მხატვრების </a:t>
            </a:r>
            <a:r>
              <a:rPr lang="ka-GE" sz="2000" dirty="0">
                <a:ea typeface="Calibri" panose="020F0502020204030204" pitchFamily="34" charset="0"/>
                <a:cs typeface="Times New Roman" panose="02020603050405020304" pitchFamily="18" charset="0"/>
              </a:rPr>
              <a:t>დიმიტრი პოხომოვისა და  ეისნერის სურათების </a:t>
            </a:r>
            <a:r>
              <a:rPr lang="ka-GE" sz="2000" dirty="0" smtClean="0">
                <a:ea typeface="Calibri" panose="020F0502020204030204" pitchFamily="34" charset="0"/>
                <a:cs typeface="Times New Roman" panose="02020603050405020304" pitchFamily="18" charset="0"/>
              </a:rPr>
              <a:t>გამოფენა.“  </a:t>
            </a:r>
            <a:r>
              <a:rPr lang="ka-GE" sz="2000" dirty="0">
                <a:ea typeface="Calibri" panose="020F0502020204030204" pitchFamily="34" charset="0"/>
                <a:cs typeface="Times New Roman" panose="02020603050405020304" pitchFamily="18" charset="0"/>
              </a:rPr>
              <a:t>აფიშაზე ქართული ტექსტიც იყო : „პირველი მხატვრობითი გამოფენა“.</a:t>
            </a:r>
          </a:p>
          <a:p>
            <a:pPr>
              <a:lnSpc>
                <a:spcPct val="107000"/>
              </a:lnSpc>
              <a:spcAft>
                <a:spcPts val="800"/>
              </a:spcAft>
            </a:pPr>
            <a:r>
              <a:rPr lang="ka-GE" sz="2000" dirty="0">
                <a:ea typeface="Calibri" panose="020F0502020204030204" pitchFamily="34" charset="0"/>
                <a:cs typeface="Times New Roman" panose="02020603050405020304" pitchFamily="18" charset="0"/>
              </a:rPr>
              <a:t>    1922-23 წლებში დიმიტრი </a:t>
            </a:r>
            <a:r>
              <a:rPr lang="ka-GE" sz="2000" dirty="0" err="1">
                <a:ea typeface="Calibri" panose="020F0502020204030204" pitchFamily="34" charset="0"/>
                <a:cs typeface="Times New Roman" panose="02020603050405020304" pitchFamily="18" charset="0"/>
              </a:rPr>
              <a:t>პახომოვის</a:t>
            </a:r>
            <a:r>
              <a:rPr lang="ka-GE" sz="2000" dirty="0">
                <a:ea typeface="Calibri" panose="020F0502020204030204" pitchFamily="34" charset="0"/>
                <a:cs typeface="Times New Roman" panose="02020603050405020304" pitchFamily="18" charset="0"/>
              </a:rPr>
              <a:t> ინიციატივითა და ადგილობრივი საბჭოთა ხელოვნების  დახმარებით  ბათუმში  არსებული სამხატვრო სტუდია-სასწავლებელი გადაყვანილი იქნა სამეურნეო ანგარიშზე და ეწოდა „სამხატვრო სახალხო სტუდია“.</a:t>
            </a:r>
          </a:p>
          <a:p>
            <a:pPr>
              <a:lnSpc>
                <a:spcPct val="107000"/>
              </a:lnSpc>
              <a:spcAft>
                <a:spcPts val="800"/>
              </a:spcAft>
            </a:pPr>
            <a:r>
              <a:rPr lang="ka-GE" sz="2000" dirty="0"/>
              <a:t>     ცნობილ თბილისელ მხატვრებთან ერთად მონაწილეობდნენ ვლადიმერ </a:t>
            </a:r>
            <a:r>
              <a:rPr lang="ka-GE" sz="2000" dirty="0" err="1"/>
              <a:t>ილუშინი</a:t>
            </a:r>
            <a:r>
              <a:rPr lang="ka-GE" sz="2000" dirty="0"/>
              <a:t>, </a:t>
            </a:r>
            <a:r>
              <a:rPr lang="ka-GE" sz="2000" dirty="0" err="1"/>
              <a:t>ა.ქავთარაძე</a:t>
            </a:r>
            <a:r>
              <a:rPr lang="ka-GE" sz="2000" dirty="0"/>
              <a:t>, </a:t>
            </a:r>
            <a:r>
              <a:rPr lang="ka-GE" sz="2000" dirty="0" err="1"/>
              <a:t>გ.წილოსანი</a:t>
            </a:r>
            <a:r>
              <a:rPr lang="ka-GE" sz="2000" dirty="0"/>
              <a:t>, გრაჩ </a:t>
            </a:r>
            <a:r>
              <a:rPr lang="ka-GE" sz="2000" dirty="0" err="1"/>
              <a:t>სეჩენიანი</a:t>
            </a:r>
            <a:r>
              <a:rPr lang="ka-GE" sz="2000" dirty="0"/>
              <a:t>, ივანე </a:t>
            </a:r>
            <a:r>
              <a:rPr lang="ka-GE" sz="2000" dirty="0" err="1"/>
              <a:t>ეფრემოვი</a:t>
            </a:r>
            <a:r>
              <a:rPr lang="ka-GE" sz="2000" dirty="0"/>
              <a:t>, ნინა </a:t>
            </a:r>
            <a:r>
              <a:rPr lang="ka-GE" sz="2000" dirty="0" err="1"/>
              <a:t>პელიპენკო</a:t>
            </a:r>
            <a:r>
              <a:rPr lang="ka-GE" sz="2000" dirty="0"/>
              <a:t>, ნიკალაი </a:t>
            </a:r>
            <a:r>
              <a:rPr lang="ka-GE" sz="2000" dirty="0" err="1"/>
              <a:t>პოგოდინი</a:t>
            </a:r>
            <a:r>
              <a:rPr lang="ka-GE" sz="2000" dirty="0"/>
              <a:t>, </a:t>
            </a:r>
            <a:r>
              <a:rPr lang="ka-GE" sz="2000" dirty="0" err="1"/>
              <a:t>ი.ეფრემოვი</a:t>
            </a:r>
            <a:r>
              <a:rPr lang="ka-GE" sz="2000" dirty="0"/>
              <a:t>, </a:t>
            </a:r>
            <a:r>
              <a:rPr lang="ka-GE" sz="2000" dirty="0" err="1"/>
              <a:t>ა.ეფტიევი</a:t>
            </a:r>
            <a:r>
              <a:rPr lang="ka-GE" sz="2000" dirty="0"/>
              <a:t> და სხვები. ეს ბათუმელი მხატვრების ერთგვარი შემოქმედებითი ანგარიში იყო.</a:t>
            </a:r>
          </a:p>
          <a:p>
            <a:pPr>
              <a:lnSpc>
                <a:spcPct val="107000"/>
              </a:lnSpc>
              <a:spcAft>
                <a:spcPts val="800"/>
              </a:spcAft>
            </a:pPr>
            <a:endParaRPr lang="ka-GE"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412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a:extLst>
              <a:ext uri="{FF2B5EF4-FFF2-40B4-BE49-F238E27FC236}">
                <a16:creationId xmlns="" xmlns:a16="http://schemas.microsoft.com/office/drawing/2014/main" id="{8D66A6FA-6119-48DF-8411-99A8CE5A4C1D}"/>
              </a:ext>
            </a:extLst>
          </p:cNvPr>
          <p:cNvSpPr/>
          <p:nvPr/>
        </p:nvSpPr>
        <p:spPr>
          <a:xfrm>
            <a:off x="891208" y="271495"/>
            <a:ext cx="10409583" cy="1508105"/>
          </a:xfrm>
          <a:prstGeom prst="rect">
            <a:avLst/>
          </a:prstGeom>
        </p:spPr>
        <p:txBody>
          <a:bodyPr wrap="square">
            <a:spAutoFit/>
          </a:bodyPr>
          <a:lstStyle/>
          <a:p>
            <a:r>
              <a:rPr lang="ka-GE" sz="2000" dirty="0"/>
              <a:t>    </a:t>
            </a:r>
            <a:r>
              <a:rPr lang="ka-GE" sz="2400" dirty="0"/>
              <a:t>აჭარის მხატვართა შორის მნიშვნელოვანი მოვლენა იყო ვლადიმერ </a:t>
            </a:r>
            <a:r>
              <a:rPr lang="ka-GE" sz="2400" dirty="0" smtClean="0"/>
              <a:t>ილუშინი</a:t>
            </a:r>
            <a:r>
              <a:rPr lang="ka-GE" sz="2400" dirty="0"/>
              <a:t>. იგი ბათუმში ცხოვრობდა და მოღვაწეობდა </a:t>
            </a:r>
            <a:r>
              <a:rPr lang="ka-GE" sz="2400" dirty="0" smtClean="0"/>
              <a:t>1907 წლიდან 1942 წლამდე</a:t>
            </a:r>
            <a:r>
              <a:rPr lang="ka-GE" sz="2400" dirty="0"/>
              <a:t>.</a:t>
            </a:r>
            <a:br>
              <a:rPr lang="ka-GE" sz="2400" dirty="0"/>
            </a:br>
            <a:endParaRPr lang="ka-GE" sz="2000" dirty="0"/>
          </a:p>
        </p:txBody>
      </p:sp>
      <p:pic>
        <p:nvPicPr>
          <p:cNvPr id="3" name="Рисунок 9">
            <a:extLst>
              <a:ext uri="{FF2B5EF4-FFF2-40B4-BE49-F238E27FC236}">
                <a16:creationId xmlns="" xmlns:a16="http://schemas.microsoft.com/office/drawing/2014/main" id="{AB5A54D8-E00F-4E2A-9DEF-E7E4163827B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908" y="1779600"/>
            <a:ext cx="5164206" cy="3463584"/>
          </a:xfrm>
          <a:prstGeom prst="rect">
            <a:avLst/>
          </a:prstGeom>
          <a:noFill/>
          <a:ln>
            <a:noFill/>
          </a:ln>
        </p:spPr>
      </p:pic>
      <p:pic>
        <p:nvPicPr>
          <p:cNvPr id="4" name="Рисунок 10">
            <a:extLst>
              <a:ext uri="{FF2B5EF4-FFF2-40B4-BE49-F238E27FC236}">
                <a16:creationId xmlns="" xmlns:a16="http://schemas.microsoft.com/office/drawing/2014/main" id="{08AB320B-D473-4F5E-80B7-B6935F7E2E6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8237" y="1997122"/>
            <a:ext cx="5937844" cy="3246062"/>
          </a:xfrm>
          <a:prstGeom prst="rect">
            <a:avLst/>
          </a:prstGeom>
          <a:noFill/>
          <a:ln>
            <a:noFill/>
          </a:ln>
        </p:spPr>
      </p:pic>
      <p:sp>
        <p:nvSpPr>
          <p:cNvPr id="5" name="მართკუთხედი 4">
            <a:extLst>
              <a:ext uri="{FF2B5EF4-FFF2-40B4-BE49-F238E27FC236}">
                <a16:creationId xmlns="" xmlns:a16="http://schemas.microsoft.com/office/drawing/2014/main" id="{A3144175-7F43-4161-9D0A-FAC86D096439}"/>
              </a:ext>
            </a:extLst>
          </p:cNvPr>
          <p:cNvSpPr/>
          <p:nvPr/>
        </p:nvSpPr>
        <p:spPr>
          <a:xfrm>
            <a:off x="493908" y="5243184"/>
            <a:ext cx="4831772" cy="379848"/>
          </a:xfrm>
          <a:prstGeom prst="rect">
            <a:avLst/>
          </a:prstGeom>
        </p:spPr>
        <p:txBody>
          <a:bodyPr wrap="none">
            <a:spAutoFit/>
          </a:bodyPr>
          <a:lstStyle/>
          <a:p>
            <a:pPr>
              <a:lnSpc>
                <a:spcPct val="107000"/>
              </a:lnSpc>
              <a:spcAft>
                <a:spcPts val="800"/>
              </a:spcAft>
            </a:pPr>
            <a:r>
              <a:rPr lang="ka-GE" dirty="0">
                <a:ea typeface="Calibri" panose="020F0502020204030204" pitchFamily="34" charset="0"/>
                <a:cs typeface="Times New Roman" panose="02020603050405020304" pitchFamily="18" charset="0"/>
              </a:rPr>
              <a:t>ვლადიმერ </a:t>
            </a:r>
            <a:r>
              <a:rPr lang="ka-GE" dirty="0" err="1">
                <a:ea typeface="Calibri" panose="020F0502020204030204" pitchFamily="34" charset="0"/>
                <a:cs typeface="Times New Roman" panose="02020603050405020304" pitchFamily="18" charset="0"/>
              </a:rPr>
              <a:t>ილუშინი</a:t>
            </a:r>
            <a:r>
              <a:rPr lang="ka-GE" dirty="0">
                <a:ea typeface="Calibri" panose="020F0502020204030204" pitchFamily="34" charset="0"/>
                <a:cs typeface="Times New Roman" panose="02020603050405020304" pitchFamily="18" charset="0"/>
              </a:rPr>
              <a:t> თავის მოსწავლეებთან</a:t>
            </a:r>
            <a:endParaRPr lang="ka-GE" sz="1200" dirty="0">
              <a:effectLst/>
              <a:ea typeface="Calibri" panose="020F0502020204030204" pitchFamily="34" charset="0"/>
              <a:cs typeface="Times New Roman" panose="02020603050405020304" pitchFamily="18" charset="0"/>
            </a:endParaRPr>
          </a:p>
        </p:txBody>
      </p:sp>
      <p:sp>
        <p:nvSpPr>
          <p:cNvPr id="6" name="მართკუთხედი 5">
            <a:extLst>
              <a:ext uri="{FF2B5EF4-FFF2-40B4-BE49-F238E27FC236}">
                <a16:creationId xmlns="" xmlns:a16="http://schemas.microsoft.com/office/drawing/2014/main" id="{EA1CADC6-EF7D-452A-B045-1FA45304A3ED}"/>
              </a:ext>
            </a:extLst>
          </p:cNvPr>
          <p:cNvSpPr/>
          <p:nvPr/>
        </p:nvSpPr>
        <p:spPr>
          <a:xfrm>
            <a:off x="5938237" y="5243184"/>
            <a:ext cx="6112571" cy="388696"/>
          </a:xfrm>
          <a:prstGeom prst="rect">
            <a:avLst/>
          </a:prstGeom>
        </p:spPr>
        <p:txBody>
          <a:bodyPr wrap="none">
            <a:spAutoFit/>
          </a:bodyPr>
          <a:lstStyle/>
          <a:p>
            <a:pPr>
              <a:lnSpc>
                <a:spcPct val="107000"/>
              </a:lnSpc>
              <a:spcAft>
                <a:spcPts val="800"/>
              </a:spcAft>
            </a:pPr>
            <a:r>
              <a:rPr lang="ka-GE" dirty="0">
                <a:ea typeface="Calibri" panose="020F0502020204030204" pitchFamily="34" charset="0"/>
                <a:cs typeface="Times New Roman" panose="02020603050405020304" pitchFamily="18" charset="0"/>
              </a:rPr>
              <a:t>ვლადიმერ ილუშინი </a:t>
            </a:r>
            <a:r>
              <a:rPr lang="ka-GE" dirty="0" smtClean="0">
                <a:ea typeface="Calibri" panose="020F0502020204030204" pitchFamily="34" charset="0"/>
                <a:cs typeface="Times New Roman" panose="02020603050405020304" pitchFamily="18" charset="0"/>
              </a:rPr>
              <a:t>თავისი მოსწავლეების </a:t>
            </a:r>
            <a:r>
              <a:rPr lang="ka-GE" dirty="0">
                <a:ea typeface="Calibri" panose="020F0502020204030204" pitchFamily="34" charset="0"/>
                <a:cs typeface="Times New Roman" panose="02020603050405020304" pitchFamily="18" charset="0"/>
              </a:rPr>
              <a:t>გამოფენაზე</a:t>
            </a:r>
            <a:endParaRPr lang="ka-GE"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190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a:extLst>
              <a:ext uri="{FF2B5EF4-FFF2-40B4-BE49-F238E27FC236}">
                <a16:creationId xmlns="" xmlns:a16="http://schemas.microsoft.com/office/drawing/2014/main" id="{64B70A21-0559-41DE-8712-D9586F0AFA33}"/>
              </a:ext>
            </a:extLst>
          </p:cNvPr>
          <p:cNvSpPr/>
          <p:nvPr/>
        </p:nvSpPr>
        <p:spPr>
          <a:xfrm>
            <a:off x="768626" y="420761"/>
            <a:ext cx="10654747" cy="5609613"/>
          </a:xfrm>
          <a:prstGeom prst="rect">
            <a:avLst/>
          </a:prstGeom>
        </p:spPr>
        <p:txBody>
          <a:bodyPr wrap="square">
            <a:spAutoFit/>
          </a:bodyPr>
          <a:lstStyle/>
          <a:p>
            <a:pPr>
              <a:lnSpc>
                <a:spcPct val="107000"/>
              </a:lnSpc>
              <a:spcAft>
                <a:spcPts val="800"/>
              </a:spcAft>
            </a:pPr>
            <a:r>
              <a:rPr lang="ka-GE" dirty="0">
                <a:ea typeface="Calibri" panose="020F0502020204030204" pitchFamily="34" charset="0"/>
                <a:cs typeface="Times New Roman" panose="02020603050405020304" pitchFamily="18" charset="0"/>
              </a:rPr>
              <a:t>      მართალია ილუშინს არ ჰქონდა უმაღლეს განათლება, მაგრამ ხანგრძლივი მუყაითი შრომის შედეგად ჩამოყალიბდა დახვეწილი ხელოვნების </a:t>
            </a:r>
            <a:r>
              <a:rPr lang="ka-GE" dirty="0" smtClean="0">
                <a:ea typeface="Calibri" panose="020F0502020204030204" pitchFamily="34" charset="0"/>
                <a:cs typeface="Times New Roman" panose="02020603050405020304" pitchFamily="18" charset="0"/>
              </a:rPr>
              <a:t>ოსტატად</a:t>
            </a:r>
            <a:r>
              <a:rPr lang="ka-GE" dirty="0">
                <a:ea typeface="Calibri" panose="020F0502020204030204" pitchFamily="34" charset="0"/>
                <a:cs typeface="Times New Roman" panose="02020603050405020304" pitchFamily="18" charset="0"/>
              </a:rPr>
              <a:t>. ქალაქ ბათუმში </a:t>
            </a:r>
            <a:r>
              <a:rPr lang="ka-GE" dirty="0" smtClean="0">
                <a:ea typeface="Calibri" panose="020F0502020204030204" pitchFamily="34" charset="0"/>
                <a:cs typeface="Times New Roman" panose="02020603050405020304" pitchFamily="18" charset="0"/>
              </a:rPr>
              <a:t>1939 წლის ზაფხულში </a:t>
            </a:r>
            <a:r>
              <a:rPr lang="ka-GE" dirty="0">
                <a:ea typeface="Calibri" panose="020F0502020204030204" pitchFamily="34" charset="0"/>
                <a:cs typeface="Times New Roman" panose="02020603050405020304" pitchFamily="18" charset="0"/>
              </a:rPr>
              <a:t>მოწყობილი გამოფენა  გამოირჩეოდა თემატური მრავალფეროვნებით, ნამუშევრებითა და მხატვრული </a:t>
            </a:r>
            <a:r>
              <a:rPr lang="ka-GE" dirty="0" smtClean="0">
                <a:ea typeface="Calibri" panose="020F0502020204030204" pitchFamily="34" charset="0"/>
                <a:cs typeface="Times New Roman" panose="02020603050405020304" pitchFamily="18" charset="0"/>
              </a:rPr>
              <a:t>ღირებულებით</a:t>
            </a:r>
            <a:r>
              <a:rPr lang="en-US" dirty="0" smtClean="0">
                <a:ea typeface="Calibri" panose="020F0502020204030204" pitchFamily="34" charset="0"/>
                <a:cs typeface="Times New Roman" panose="02020603050405020304" pitchFamily="18" charset="0"/>
              </a:rPr>
              <a:t>,</a:t>
            </a:r>
            <a:r>
              <a:rPr lang="ka-GE" dirty="0" smtClean="0">
                <a:ea typeface="Calibri" panose="020F0502020204030204" pitchFamily="34" charset="0"/>
                <a:cs typeface="Times New Roman" panose="02020603050405020304" pitchFamily="18" charset="0"/>
              </a:rPr>
              <a:t> </a:t>
            </a:r>
            <a:r>
              <a:rPr lang="ka-GE" dirty="0">
                <a:ea typeface="Calibri" panose="020F0502020204030204" pitchFamily="34" charset="0"/>
                <a:cs typeface="Times New Roman" panose="02020603050405020304" pitchFamily="18" charset="0"/>
              </a:rPr>
              <a:t>ყველაზე დიდი იყო და ძირითადად საანგარიშო  ხასიათს ატარებდა. გამოფენას ეწვივნენ  მხატვართა კავშირის საორგანიზაციო კომიტეტის წევრები: ა. </a:t>
            </a:r>
            <a:r>
              <a:rPr lang="ka-GE" dirty="0" err="1">
                <a:ea typeface="Calibri" panose="020F0502020204030204" pitchFamily="34" charset="0"/>
                <a:cs typeface="Times New Roman" panose="02020603050405020304" pitchFamily="18" charset="0"/>
              </a:rPr>
              <a:t>ლასტოვი</a:t>
            </a:r>
            <a:r>
              <a:rPr lang="ka-GE" dirty="0">
                <a:ea typeface="Calibri" panose="020F0502020204030204" pitchFamily="34" charset="0"/>
                <a:cs typeface="Times New Roman" panose="02020603050405020304" pitchFamily="18" charset="0"/>
              </a:rPr>
              <a:t> და ფ. </a:t>
            </a:r>
            <a:r>
              <a:rPr lang="ka-GE" dirty="0" err="1">
                <a:ea typeface="Calibri" panose="020F0502020204030204" pitchFamily="34" charset="0"/>
                <a:cs typeface="Times New Roman" panose="02020603050405020304" pitchFamily="18" charset="0"/>
              </a:rPr>
              <a:t>რეშეტნიკოვი</a:t>
            </a:r>
            <a:r>
              <a:rPr lang="ka-GE" dirty="0">
                <a:ea typeface="Calibri" panose="020F0502020204030204" pitchFamily="34" charset="0"/>
                <a:cs typeface="Times New Roman" panose="02020603050405020304" pitchFamily="18" charset="0"/>
              </a:rPr>
              <a:t>, რომლებმაც ბათუმელი მხატვრები დადებითად შეაფასეს.</a:t>
            </a:r>
          </a:p>
          <a:p>
            <a:pPr>
              <a:lnSpc>
                <a:spcPct val="107000"/>
              </a:lnSpc>
              <a:spcAft>
                <a:spcPts val="800"/>
              </a:spcAft>
            </a:pPr>
            <a:r>
              <a:rPr lang="ka-GE" dirty="0">
                <a:ea typeface="Calibri" panose="020F0502020204030204" pitchFamily="34" charset="0"/>
                <a:cs typeface="Times New Roman" panose="02020603050405020304" pitchFamily="18" charset="0"/>
              </a:rPr>
              <a:t>   ამაზე სრულად მოგვითხრობს თავის წიგნში „ნარკვევები-მოგონებები“ ხელოვნებისა და კულტურის დამსახურებული </a:t>
            </a:r>
            <a:r>
              <a:rPr lang="ka-GE" dirty="0" smtClean="0">
                <a:ea typeface="Calibri" panose="020F0502020204030204" pitchFamily="34" charset="0"/>
                <a:cs typeface="Times New Roman" panose="02020603050405020304" pitchFamily="18" charset="0"/>
              </a:rPr>
              <a:t>მოღვაწე, </a:t>
            </a:r>
            <a:r>
              <a:rPr lang="ka-GE" dirty="0">
                <a:ea typeface="Calibri" panose="020F0502020204030204" pitchFamily="34" charset="0"/>
                <a:cs typeface="Times New Roman" panose="02020603050405020304" pitchFamily="18" charset="0"/>
              </a:rPr>
              <a:t>ხელოვნებათმცოდნე ლადო შარაშიძე. ზუსტად მისი დამსახურებით ვეცნობით იმდროინდელი მხატვრების ცხოვრებასა და მოღვაწეობას.</a:t>
            </a:r>
          </a:p>
          <a:p>
            <a:pPr>
              <a:lnSpc>
                <a:spcPct val="107000"/>
              </a:lnSpc>
              <a:spcAft>
                <a:spcPts val="800"/>
              </a:spcAft>
            </a:pPr>
            <a:r>
              <a:rPr lang="ka-GE" dirty="0">
                <a:effectLst/>
                <a:ea typeface="Calibri" panose="020F0502020204030204" pitchFamily="34" charset="0"/>
                <a:cs typeface="Times New Roman" panose="02020603050405020304" pitchFamily="18" charset="0"/>
              </a:rPr>
              <a:t>     </a:t>
            </a:r>
            <a:r>
              <a:rPr lang="ka-GE" dirty="0"/>
              <a:t>ამ და სხვა ეპოქაში მოღვაწე მხატვრების შემოქმედებაა დაცულია ხარიტონ ახვლედიანის სახელობის მუზეუმის </a:t>
            </a:r>
            <a:r>
              <a:rPr lang="ka-GE" dirty="0" err="1"/>
              <a:t>ფონდსაცავში</a:t>
            </a:r>
            <a:r>
              <a:rPr lang="ka-GE" dirty="0"/>
              <a:t>.</a:t>
            </a:r>
          </a:p>
          <a:p>
            <a:r>
              <a:rPr lang="ka-GE" dirty="0">
                <a:effectLst/>
                <a:ea typeface="Calibri" panose="020F0502020204030204" pitchFamily="34" charset="0"/>
                <a:cs typeface="Times New Roman" panose="02020603050405020304" pitchFamily="18" charset="0"/>
              </a:rPr>
              <a:t>     </a:t>
            </a:r>
            <a:r>
              <a:rPr lang="ka-GE" dirty="0"/>
              <a:t>ნამუშევრები მართლაც რომ მთელი სიზუსტით ასახავს იმ დროის ყოფა-ცხოვრებას. ამ პერიოდის მხატვრები ცდილობდნენ მთელი სიზუსტით ასახონ </a:t>
            </a:r>
            <a:r>
              <a:rPr lang="ka-GE" dirty="0" smtClean="0"/>
              <a:t>ის, </a:t>
            </a:r>
            <a:r>
              <a:rPr lang="ka-GE" dirty="0"/>
              <a:t>რასაც </a:t>
            </a:r>
            <a:r>
              <a:rPr lang="ka-GE" dirty="0" smtClean="0"/>
              <a:t>ხედავენ. </a:t>
            </a:r>
            <a:r>
              <a:rPr lang="ka-GE" dirty="0"/>
              <a:t>მათი შემოქმედება ძირითადად პეიზაჟები და ნატურმორტებია, </a:t>
            </a:r>
          </a:p>
          <a:p>
            <a:r>
              <a:rPr lang="ka-GE" dirty="0"/>
              <a:t>     ფერების შეზავებით მიღებული სურათი დღესაც ცოცხლად ასახავს </a:t>
            </a:r>
            <a:r>
              <a:rPr lang="ka-GE" dirty="0" smtClean="0"/>
              <a:t>ბატალურ </a:t>
            </a:r>
            <a:r>
              <a:rPr lang="ka-GE" dirty="0"/>
              <a:t>სცენებს, მითოლოგიურ სიუჟეტებს და  ასევე ყოფა-ცხოვრებას. მათი გუშინდელი ცხოვრება დღეს ეთნოგრაფიული ისტორიაა.</a:t>
            </a:r>
          </a:p>
          <a:p>
            <a:pPr>
              <a:lnSpc>
                <a:spcPct val="107000"/>
              </a:lnSpc>
              <a:spcAft>
                <a:spcPts val="800"/>
              </a:spcAft>
            </a:pPr>
            <a:endParaRPr lang="ka-GE"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7486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რეტროსპექტივა">
  <a:themeElements>
    <a:clrScheme name="რეტროსპექტივა">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რეტროსპექტივა">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რეტროსპექტივა">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186</TotalTime>
  <Words>1627</Words>
  <Application>Microsoft Office PowerPoint</Application>
  <PresentationFormat>Широкоэкранный</PresentationFormat>
  <Paragraphs>118</Paragraphs>
  <Slides>34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34</vt:i4>
      </vt:variant>
    </vt:vector>
  </HeadingPairs>
  <TitlesOfParts>
    <vt:vector size="39" baseType="lpstr">
      <vt:lpstr>Calibri</vt:lpstr>
      <vt:lpstr>Calibri Light</vt:lpstr>
      <vt:lpstr>Sylfaen</vt:lpstr>
      <vt:lpstr>Times New Roman</vt:lpstr>
      <vt:lpstr>რეტროსპექტივა</vt:lpstr>
      <vt:lpstr>XX საუკუნის პირველი ნახევრის მხატვრობა ბათუმში </vt:lpstr>
      <vt:lpstr>Презентация PowerPoint</vt:lpstr>
      <vt:lpstr>ავტორი: გრომოვი     დასახელება:  „ ქურთები“ </vt:lpstr>
      <vt:lpstr>ავტორი: ეფრემოვი ივანე    დასახელება:  „ახალი ხულო - 1940 წელი.“ </vt:lpstr>
      <vt:lpstr>ავტორი: ეფტიევი ალექსანდრე     დასახელება:  „ნატურმორტი“ </vt:lpstr>
      <vt:lpstr>ავტორი: ზაგორსკინი ილიადარ სერგის-ძე     დასახელება:  „ აჭარელი გოგონა“</vt:lpstr>
      <vt:lpstr>Презентация PowerPoint</vt:lpstr>
      <vt:lpstr>Презентация PowerPoint</vt:lpstr>
      <vt:lpstr>Презентация PowerPoint</vt:lpstr>
      <vt:lpstr>ავტორი- ილუშინი ვლადიმერი    დასახელება „ქურთების საცხოვრებელი ყაშა–დარეში“ </vt:lpstr>
      <vt:lpstr>ავტორი- ილუშინი ვლადიმერი   დაწერილია-„ურემი კამეჩებით“ </vt:lpstr>
      <vt:lpstr>ავტორი-ნიკოლოზ იაკოვენკო დასახელება-„დამწყები მშენებლები“ </vt:lpstr>
      <vt:lpstr>ავტორი: სეჩენიანი გრაჩი  დასახელება: ,,ყურძნის კრეფა’’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გასული საუკუნის 20-30-იანი წლების მხატვართა შემოქმედებაში დომინირებს ბუნებისა და ინფორმაციის ზუსტი ასახვა ფერებით. მათ შემოქმედებაში ნათლად ჩანს ინდივიდუალობა, წარმოსახვა, განაგონი  თუ წაკითხული თემის ტილოზე ზუსტი გადატანა.  მუზეუმში  დაცულია ნატურმორტები, პეიზაჟები, საყიფაცხოვრებო ჟანრი, ბატალური სცენის ამსახველი სურათები.   </vt:lpstr>
      <vt:lpstr>Презентация PowerPoint</vt:lpstr>
      <vt:lpstr>   ამ დროის ნახატებში ძირითადად პეიზაჟებია წარმოდგენილი.არის ნატურმორტების სიუხვე და შიგა და შიგ საყოფაცხოვრებო და ბატალური ჟანრის ნამუშევრები.მაგალითად: „ქალის უუფლებობა“, „ჩაის  კრეფა“, „ტიპაჟები“, „სოფლის გზაზე“, „სელიმ ხიმშიაშვილი და სხვა. </vt:lpstr>
      <vt:lpstr>     მუზეუმში დაცულია აგრეთვე ამ დროის ცნობილი მხატვრების გუდიაშვილის, თოიძის, ახვლედიანის, ჯაფარიძის, ხოლუაშვილის, ზამთარაძის, წულაძის, ინაიშვილებისა და სხვების ნამუშაევრები. </vt:lpstr>
      <vt:lpstr>Презентация PowerPoint</vt:lpstr>
      <vt:lpstr>Презентация PowerPoint</vt:lpstr>
      <vt:lpstr>ავტორი:  ზომერი რიხარდი   დასახელება: „ სოფელი მთაში - ყაზბეგი“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 საუკუნის პირველი ნახევრის მხატვრობა ბათუმში</dc:title>
  <dc:creator>USER</dc:creator>
  <cp:lastModifiedBy>USER</cp:lastModifiedBy>
  <cp:revision>24</cp:revision>
  <dcterms:created xsi:type="dcterms:W3CDTF">2020-06-18T11:51:47Z</dcterms:created>
  <dcterms:modified xsi:type="dcterms:W3CDTF">2020-07-20T10:34:06Z</dcterms:modified>
</cp:coreProperties>
</file>