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7" r:id="rId4"/>
    <p:sldId id="258" r:id="rId5"/>
    <p:sldId id="259" r:id="rId6"/>
    <p:sldId id="261" r:id="rId7"/>
    <p:sldId id="262" r:id="rId8"/>
    <p:sldId id="266" r:id="rId9"/>
    <p:sldId id="268" r:id="rId10"/>
    <p:sldId id="269" r:id="rId11"/>
    <p:sldId id="272" r:id="rId12"/>
    <p:sldId id="276" r:id="rId13"/>
    <p:sldId id="270" r:id="rId14"/>
    <p:sldId id="271" r:id="rId15"/>
    <p:sldId id="273" r:id="rId16"/>
    <p:sldId id="277" r:id="rId17"/>
    <p:sldId id="274" r:id="rId18"/>
    <p:sldId id="275" r:id="rId19"/>
    <p:sldId id="279" r:id="rId20"/>
    <p:sldId id="280"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9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7/20/2020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7/20/2020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3554" y="1136073"/>
            <a:ext cx="8689976" cy="2119745"/>
          </a:xfrm>
        </p:spPr>
        <p:txBody>
          <a:bodyPr>
            <a:normAutofit/>
          </a:bodyPr>
          <a:lstStyle/>
          <a:p>
            <a:r>
              <a:rPr lang="ka-GE" sz="3600" dirty="0"/>
              <a:t> ხარიტონ ახვლედიანის სახელობის მუზეუმის </a:t>
            </a:r>
            <a:r>
              <a:rPr lang="ka-GE" sz="3600" dirty="0" smtClean="0"/>
              <a:t>ფონდსაცავში დაცული ვიეტნამური კერამიკა</a:t>
            </a:r>
            <a:endParaRPr lang="en-US" sz="3600" dirty="0"/>
          </a:p>
        </p:txBody>
      </p:sp>
      <p:sp>
        <p:nvSpPr>
          <p:cNvPr id="3" name="Subtitle 2"/>
          <p:cNvSpPr>
            <a:spLocks noGrp="1"/>
          </p:cNvSpPr>
          <p:nvPr>
            <p:ph type="subTitle" idx="1"/>
          </p:nvPr>
        </p:nvSpPr>
        <p:spPr>
          <a:xfrm>
            <a:off x="1751012" y="3998741"/>
            <a:ext cx="8689976" cy="2514600"/>
          </a:xfrm>
        </p:spPr>
        <p:txBody>
          <a:bodyPr>
            <a:normAutofit/>
          </a:bodyPr>
          <a:lstStyle/>
          <a:p>
            <a:r>
              <a:rPr lang="ka-GE" sz="2000" dirty="0" smtClean="0"/>
              <a:t>     </a:t>
            </a:r>
          </a:p>
          <a:p>
            <a:r>
              <a:rPr lang="en-US" sz="2800" b="1" dirty="0" smtClean="0"/>
              <a:t>                                                   </a:t>
            </a:r>
          </a:p>
          <a:p>
            <a:r>
              <a:rPr lang="en-US" sz="2800" b="1" dirty="0"/>
              <a:t> </a:t>
            </a:r>
            <a:r>
              <a:rPr lang="en-US" sz="2800" b="1" dirty="0" smtClean="0"/>
              <a:t>                                                        </a:t>
            </a:r>
            <a:r>
              <a:rPr lang="ka-GE" sz="2800" b="1" dirty="0" smtClean="0"/>
              <a:t>რუსუდან </a:t>
            </a:r>
            <a:r>
              <a:rPr lang="ka-GE" sz="2800" b="1" dirty="0" smtClean="0"/>
              <a:t>კობრავა</a:t>
            </a:r>
          </a:p>
        </p:txBody>
      </p:sp>
    </p:spTree>
    <p:extLst>
      <p:ext uri="{BB962C8B-B14F-4D97-AF65-F5344CB8AC3E}">
        <p14:creationId xmlns:p14="http://schemas.microsoft.com/office/powerpoint/2010/main" val="3274848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623" y="337163"/>
            <a:ext cx="10364451" cy="1596177"/>
          </a:xfrm>
        </p:spPr>
        <p:txBody>
          <a:bodyPr>
            <a:normAutofit/>
          </a:bodyPr>
          <a:lstStyle/>
          <a:p>
            <a:r>
              <a:rPr lang="ka-GE" sz="2000" dirty="0" smtClean="0"/>
              <a:t>   ვიეტნამური </a:t>
            </a:r>
            <a:r>
              <a:rPr lang="ka-GE" sz="2000" dirty="0"/>
              <a:t>კერამიკული ნაკეთობების კოლექციაში შედის სხვადასხვა </a:t>
            </a:r>
            <a:r>
              <a:rPr lang="ka-GE" sz="2000" dirty="0" smtClean="0"/>
              <a:t>ფორმისად და ზომის </a:t>
            </a:r>
            <a:r>
              <a:rPr lang="ka-GE" sz="2000" dirty="0"/>
              <a:t>საყვავილე და დეკორატიული ვაზები,საყვავილე </a:t>
            </a:r>
            <a:r>
              <a:rPr lang="ka-GE" sz="2000" dirty="0" smtClean="0"/>
              <a:t>ქოთნები,სამშვენისები.</a:t>
            </a:r>
            <a:br>
              <a:rPr lang="ka-GE" sz="2000" dirty="0" smtClean="0"/>
            </a:br>
            <a:r>
              <a:rPr lang="ka-GE" sz="2000" dirty="0" smtClean="0"/>
              <a:t/>
            </a:r>
            <a:br>
              <a:rPr lang="ka-GE" sz="2000" dirty="0" smtClean="0"/>
            </a:br>
            <a:r>
              <a:rPr lang="ka-GE" sz="2000" dirty="0" smtClean="0"/>
              <a:t>  საყვავილე ვაზები </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646680" y="1933340"/>
            <a:ext cx="3880085" cy="479720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266" y="1933340"/>
            <a:ext cx="3756074" cy="4797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6655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a-GE" sz="2400" dirty="0" smtClean="0"/>
              <a:t>საყვავილე ვაზებ</a:t>
            </a:r>
            <a:r>
              <a:rPr lang="ka-GE" sz="2400" dirty="0"/>
              <a:t>ი</a:t>
            </a:r>
            <a:endParaRPr lang="en-US"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66092" y="2001332"/>
            <a:ext cx="3924886" cy="4507682"/>
          </a:xfrm>
          <a:prstGeom prst="rect">
            <a:avLst/>
          </a:prstGeom>
          <a:ln>
            <a:noFill/>
          </a:ln>
          <a:effectLst>
            <a:outerShdw blurRad="292100" dist="139700" dir="2700000" algn="tl" rotWithShape="0">
              <a:srgbClr val="333333">
                <a:alpha val="65000"/>
              </a:srgbClr>
            </a:outerShdw>
          </a:effectLst>
        </p:spPr>
      </p:pic>
      <p:pic>
        <p:nvPicPr>
          <p:cNvPr id="4" name="Content Placeholder 3"/>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682155" y="2001332"/>
            <a:ext cx="3710178" cy="4507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2609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ვაზები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47447" y="1983544"/>
            <a:ext cx="3970562" cy="4638315"/>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72350" y="1983544"/>
            <a:ext cx="4205028" cy="4638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6063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51" y="196486"/>
            <a:ext cx="10757721" cy="1596177"/>
          </a:xfrm>
        </p:spPr>
        <p:txBody>
          <a:bodyPr>
            <a:normAutofit/>
          </a:bodyPr>
          <a:lstStyle/>
          <a:p>
            <a:r>
              <a:rPr lang="ka-GE" sz="2400" dirty="0" smtClean="0"/>
              <a:t>საყვავილე ვაზ</a:t>
            </a:r>
            <a:r>
              <a:rPr lang="ka-GE" sz="2400" dirty="0"/>
              <a:t>ე</a:t>
            </a:r>
            <a:r>
              <a:rPr lang="ka-GE" sz="2400" dirty="0" smtClean="0"/>
              <a:t>ბი</a:t>
            </a:r>
            <a:endParaRPr lang="en-US" sz="24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833921" y="1237267"/>
            <a:ext cx="4624344" cy="534739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940" y="1237267"/>
            <a:ext cx="4044168" cy="5355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3383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     საყვავილე ვაზები </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26231" y="2053906"/>
            <a:ext cx="3530177" cy="4380437"/>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748049" y="1997657"/>
            <a:ext cx="4046806" cy="4557887"/>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204" y="2053906"/>
            <a:ext cx="3274049" cy="4380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483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ვაზები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393552" y="2102153"/>
            <a:ext cx="3231138" cy="4643306"/>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214549" y="2078911"/>
            <a:ext cx="3231018" cy="466654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3124" y="2102153"/>
            <a:ext cx="3482480" cy="4643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59268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ვაზები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80420" y="2214694"/>
            <a:ext cx="2894253" cy="4228309"/>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482271" y="2110154"/>
            <a:ext cx="2862600" cy="433284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027" y="2162423"/>
            <a:ext cx="2897945" cy="42283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4428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ვაზები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75249" y="2334269"/>
            <a:ext cx="2927451" cy="4256444"/>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092341" y="2334269"/>
            <a:ext cx="3063339" cy="4257822"/>
          </a:xfrm>
          <a:prstGeom prst="rect">
            <a:avLst/>
          </a:prstGeom>
          <a:ln>
            <a:noFill/>
          </a:ln>
          <a:effectLst>
            <a:outerShdw blurRad="292100" dist="139700" dir="2700000" algn="tl" rotWithShape="0">
              <a:srgbClr val="333333">
                <a:alpha val="65000"/>
              </a:srgbClr>
            </a:outerShdw>
          </a:effectLst>
        </p:spPr>
      </p:pic>
      <p:pic>
        <p:nvPicPr>
          <p:cNvPr id="7"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314" y="2288065"/>
            <a:ext cx="3076360" cy="4498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7247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ვაზები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278284" y="1936723"/>
            <a:ext cx="3213533" cy="4284712"/>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53007" y="1948446"/>
            <a:ext cx="2969986" cy="428471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7108" y="1925001"/>
            <a:ext cx="3231118" cy="43081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5208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დეკორატიული ვაზები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28428" y="1731818"/>
            <a:ext cx="4045099" cy="4978471"/>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8534267" y="1731819"/>
            <a:ext cx="3193499" cy="497847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523" y="1731818"/>
            <a:ext cx="3748747" cy="49983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2832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183" y="436098"/>
            <a:ext cx="10691446" cy="2013026"/>
          </a:xfrm>
        </p:spPr>
        <p:txBody>
          <a:bodyPr>
            <a:normAutofit/>
          </a:bodyPr>
          <a:lstStyle/>
          <a:p>
            <a:r>
              <a:rPr lang="ka-GE" sz="2200" dirty="0" smtClean="0"/>
              <a:t>    </a:t>
            </a:r>
            <a:r>
              <a:rPr lang="ka-GE" sz="2200" dirty="0"/>
              <a:t>ხარიტონ ახვლედიანის სახელობის მუზეუმში დაცულ მრავალრიცხოვან კერამიკულ ნაკეთობათა შორის მრავალფეროვნებით, სიჭრელითა და </a:t>
            </a:r>
            <a:r>
              <a:rPr lang="ka-GE" sz="2200" dirty="0" smtClean="0"/>
              <a:t>ორიგინალური </a:t>
            </a:r>
            <a:r>
              <a:rPr lang="ka-GE" sz="2200" dirty="0"/>
              <a:t>ორნამენტებით გამოირჩევა ვიეტნამური კერამიკული ნაკეთობების კოლექცია.ნაკეთობები დამზადებულია 1986 წელს ვიეტნამის </a:t>
            </a:r>
            <a:r>
              <a:rPr lang="ka-GE" sz="2200" dirty="0" smtClean="0"/>
              <a:t>პროვინცია დონგნაის </a:t>
            </a:r>
            <a:r>
              <a:rPr lang="ka-GE" sz="2200" dirty="0"/>
              <a:t>ქალაქ </a:t>
            </a:r>
            <a:r>
              <a:rPr lang="ka-GE" sz="2200" dirty="0" smtClean="0"/>
              <a:t>ბიენჰოაში, რომელიც</a:t>
            </a:r>
            <a:br>
              <a:rPr lang="ka-GE" sz="2200" dirty="0" smtClean="0"/>
            </a:br>
            <a:r>
              <a:rPr lang="ka-GE" sz="2200" dirty="0" smtClean="0"/>
              <a:t>მსოფლიოში ცნობილია ორიგინალური მხატვრული კერამიკით.</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752" y="2827606"/>
            <a:ext cx="5650308" cy="356129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739107" y="6418714"/>
            <a:ext cx="2053883" cy="369332"/>
          </a:xfrm>
          <a:prstGeom prst="rect">
            <a:avLst/>
          </a:prstGeom>
          <a:noFill/>
        </p:spPr>
        <p:txBody>
          <a:bodyPr wrap="square" rtlCol="0">
            <a:spAutoFit/>
          </a:bodyPr>
          <a:lstStyle/>
          <a:p>
            <a:r>
              <a:rPr lang="ka-GE" dirty="0" smtClean="0"/>
              <a:t>ქალაქი ბიენჰოა</a:t>
            </a:r>
            <a:endParaRPr lang="en-US" dirty="0"/>
          </a:p>
        </p:txBody>
      </p:sp>
    </p:spTree>
    <p:extLst>
      <p:ext uri="{BB962C8B-B14F-4D97-AF65-F5344CB8AC3E}">
        <p14:creationId xmlns:p14="http://schemas.microsoft.com/office/powerpoint/2010/main" val="3214855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ქოთნები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5478" y="2159872"/>
            <a:ext cx="5182225" cy="4037426"/>
          </a:xfrm>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096000" y="2214694"/>
            <a:ext cx="5650523" cy="3927781"/>
          </a:xfrm>
        </p:spPr>
      </p:pic>
    </p:spTree>
    <p:extLst>
      <p:ext uri="{BB962C8B-B14F-4D97-AF65-F5344CB8AC3E}">
        <p14:creationId xmlns:p14="http://schemas.microsoft.com/office/powerpoint/2010/main" val="18790538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ქოთნები</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42075" y="2366964"/>
            <a:ext cx="4565649" cy="3424236"/>
          </a:xfrm>
          <a:prstGeom prst="rect">
            <a:avLst/>
          </a:prstGeom>
          <a:ln>
            <a:noFill/>
          </a:ln>
          <a:effectLst>
            <a:outerShdw blurRad="292100" dist="139700" dir="2700000" algn="tl" rotWithShape="0">
              <a:srgbClr val="333333">
                <a:alpha val="65000"/>
              </a:srgbClr>
            </a:outerShdw>
          </a:effectLst>
        </p:spPr>
      </p:pic>
      <p:pic>
        <p:nvPicPr>
          <p:cNvPr id="8" name="Content Placeholder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84275" y="2366963"/>
            <a:ext cx="4565649" cy="3424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5189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ქოთნები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3775" y="2827607"/>
            <a:ext cx="4734461" cy="3717462"/>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84278" y="2827607"/>
            <a:ext cx="4793948" cy="3717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1355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საყვავილე ქოთნები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84275" y="2366963"/>
            <a:ext cx="4565649" cy="3611806"/>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188591" y="2366963"/>
            <a:ext cx="3334042" cy="37946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28048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სამშვენისები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184275" y="2214695"/>
            <a:ext cx="4565649" cy="3693736"/>
          </a:xfrm>
          <a:prstGeom prst="rect">
            <a:avLst/>
          </a:prstGeom>
          <a:ln>
            <a:noFill/>
          </a:ln>
          <a:effectLst>
            <a:outerShdw blurRad="292100" dist="139700" dir="2700000" algn="tl" rotWithShape="0">
              <a:srgbClr val="333333">
                <a:alpha val="65000"/>
              </a:srgbClr>
            </a:outerShdw>
          </a:effectLst>
        </p:spPr>
      </p:pic>
      <p:pic>
        <p:nvPicPr>
          <p:cNvPr id="11"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639951" y="2214695"/>
            <a:ext cx="4206239" cy="3693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131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ka-GE" sz="2400" dirty="0" smtClean="0"/>
              <a:t>სამშვენისები</a:t>
            </a:r>
            <a:endParaRPr lang="en-US" sz="24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06438" y="2493573"/>
            <a:ext cx="2767644" cy="3747794"/>
          </a:xfrm>
          <a:prstGeom prst="rect">
            <a:avLst/>
          </a:prstGeom>
          <a:ln>
            <a:noFill/>
          </a:ln>
          <a:effectLst>
            <a:outerShdw blurRad="292100" dist="139700" dir="2700000" algn="tl" rotWithShape="0">
              <a:srgbClr val="333333">
                <a:alpha val="65000"/>
              </a:srgbClr>
            </a:outerShdw>
          </a:effectLst>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051133" y="2493571"/>
            <a:ext cx="2568178" cy="385095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9217" y="2469025"/>
            <a:ext cx="4089009" cy="3772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6468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0"/>
            <a:ext cx="8689976" cy="2509213"/>
          </a:xfrm>
        </p:spPr>
        <p:txBody>
          <a:bodyPr>
            <a:normAutofit/>
          </a:bodyPr>
          <a:lstStyle/>
          <a:p>
            <a:r>
              <a:rPr lang="ka-GE" sz="2400" dirty="0" smtClean="0"/>
              <a:t>ამრიგად,შორეულ ვიეტნამში დამზადებული ლამაზი კერამიკული ნაკეთობები  სათუთად არის დაცული ხარიტონ ახვლადიანის სახელობის მუზეუმში და მნიშვნელოვანი ადგილი უჭირავს მრავალრიცხოვან ექსპონატებს შორის.</a:t>
            </a:r>
            <a:endParaRPr lang="en-US" sz="2400"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3048000" y="2967335"/>
            <a:ext cx="6096000" cy="923330"/>
          </a:xfrm>
          <a:prstGeom prst="rect">
            <a:avLst/>
          </a:prstGeom>
        </p:spPr>
        <p:txBody>
          <a:bodyPr>
            <a:spAutoFit/>
          </a:bodyPr>
          <a:lstStyle/>
          <a:p>
            <a:endParaRPr lang="ru-RU" b="1" dirty="0">
              <a:solidFill>
                <a:srgbClr val="000000"/>
              </a:solidFill>
              <a:latin typeface="Arial" panose="020B0604020202020204" pitchFamily="34" charset="0"/>
            </a:endParaRPr>
          </a:p>
          <a:p>
            <a:r>
              <a:rPr lang="ru-RU" b="1" dirty="0">
                <a:solidFill>
                  <a:srgbClr val="252626"/>
                </a:solidFill>
                <a:latin typeface="Arial" panose="020B0604020202020204" pitchFamily="34" charset="0"/>
              </a:rPr>
              <a:t/>
            </a:r>
            <a:br>
              <a:rPr lang="ru-RU" b="1" dirty="0">
                <a:solidFill>
                  <a:srgbClr val="252626"/>
                </a:solidFill>
                <a:latin typeface="Arial" panose="020B0604020202020204" pitchFamily="34" charset="0"/>
              </a:rPr>
            </a:b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653" t="61187"/>
          <a:stretch/>
        </p:blipFill>
        <p:spPr>
          <a:xfrm>
            <a:off x="1617784" y="2628788"/>
            <a:ext cx="9104558" cy="3994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6510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78" y="266825"/>
            <a:ext cx="11043451" cy="1716720"/>
          </a:xfrm>
        </p:spPr>
        <p:txBody>
          <a:bodyPr>
            <a:normAutofit fontScale="90000"/>
          </a:bodyPr>
          <a:lstStyle/>
          <a:p>
            <a:r>
              <a:rPr lang="ka-GE" sz="2000" dirty="0" smtClean="0"/>
              <a:t>     ბიენჰოას მხატვრული კერამიკა ფართოდ იყო ცნობილი ევროპისა და აზიის სავაჭრო მარკებისათვის </a:t>
            </a:r>
            <a:r>
              <a:rPr lang="en-US" sz="2000" dirty="0" smtClean="0"/>
              <a:t>XX </a:t>
            </a:r>
            <a:r>
              <a:rPr lang="ka-GE" sz="2000" dirty="0" smtClean="0"/>
              <a:t>საუკუნის დასაწყისში.ნაკეთობებმა დიდი პოპულარობა მოიპოვა პარიზის,ნაგოიას (იაპონია),ბანგკოკის(ტაილანდი) საიგონის(ვიეტნამი)და სხვა საერთაშორისო გამოფენებზე და დაიმკვიდრა თავისი ადგილი საერთაშორისო ბაზარზე.</a:t>
            </a:r>
            <a:br>
              <a:rPr lang="ka-GE" sz="2000" dirty="0" smtClean="0"/>
            </a:br>
            <a:r>
              <a:rPr lang="ka-GE" sz="2000" dirty="0" smtClean="0"/>
              <a:t>   ახლანდელ დროში ბიენჰოას ტრადიციული კერამიკა იწარმოება სხვადასხვა მასშტაბის 40-ზე მეტ საწარმოში,რომლებიც თავმოყრილია ქალაქ ბიენჰოას მიკრორაიონებში. წარმოების უმრავლესობა ეკუთვნის ოჯახურ მეურნეობებს,სადაც ხელობა თაობიდან თაობას გადაეცემა და ნაკეთობების დიდი ნაწილი იყიდება საზღვარგარეთ. </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38290" y="2186937"/>
            <a:ext cx="7835704" cy="4516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3978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35" y="674786"/>
            <a:ext cx="10533262" cy="4178567"/>
          </a:xfrm>
        </p:spPr>
        <p:txBody>
          <a:bodyPr>
            <a:normAutofit/>
          </a:bodyPr>
          <a:lstStyle/>
          <a:p>
            <a:r>
              <a:rPr lang="ka-GE" sz="2400" dirty="0"/>
              <a:t> </a:t>
            </a:r>
            <a:r>
              <a:rPr lang="ka-GE" sz="2400" dirty="0" smtClean="0"/>
              <a:t> ბიენჰოაში ჯერ კიდევ 1903 წელს შეიქმნა სამეთუნეო საქმის პროფესიული სწავლების სკოლა,რომელსაც შემდეგ ხელოვნების სკოლა ეწოდა. 1923 წელს სასწავლებლის დირექტორი გახდა რობერტ ბალიკი,რომლის მმართველობის პერიოდში შემუშავდა ნაკეთობების ჭრელი, ნაირფერადი მინანქრით დაფარვის ტექნიკა და ნატურალური ნედლეულისაგან დამზადებული მინანქრის ახალი ტიპი,რომლებმაც ხარისხობრივად შეცვალეს ბიენჰოას კერამიკა. </a:t>
            </a:r>
            <a:endParaRPr lang="en-US" sz="2400" dirty="0"/>
          </a:p>
        </p:txBody>
      </p:sp>
    </p:spTree>
    <p:extLst>
      <p:ext uri="{BB962C8B-B14F-4D97-AF65-F5344CB8AC3E}">
        <p14:creationId xmlns:p14="http://schemas.microsoft.com/office/powerpoint/2010/main" val="4174137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8475"/>
            <a:ext cx="10621108" cy="2116220"/>
          </a:xfrm>
        </p:spPr>
        <p:txBody>
          <a:bodyPr>
            <a:normAutofit/>
          </a:bodyPr>
          <a:lstStyle/>
          <a:p>
            <a:r>
              <a:rPr lang="ka-GE" sz="2000" dirty="0" smtClean="0"/>
              <a:t>ბიენჰოას კერამიკული ნაკეთობის დასამზადებლად დიდი დრო იყო საჭირო.ნაკეთობა საბოლოო სახის მიღებამდე რამდენიმე სტადიას გადიოდა.</a:t>
            </a:r>
            <a:br>
              <a:rPr lang="ka-GE" sz="2000" dirty="0" smtClean="0"/>
            </a:br>
            <a:r>
              <a:rPr lang="ka-GE" sz="2000" dirty="0" smtClean="0"/>
              <a:t>თავდაპირველად თიხას ასხამდნენ სპეციალურ ფორმებში-ყალიბებში და დებდნენ მზეზე გამოსაშრობად.</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492" y="2141321"/>
            <a:ext cx="5759890" cy="424237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67951"/>
            <a:ext cx="5670126" cy="4389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5767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925" y="267286"/>
            <a:ext cx="10452920" cy="1708257"/>
          </a:xfrm>
        </p:spPr>
        <p:txBody>
          <a:bodyPr>
            <a:normAutofit/>
          </a:bodyPr>
          <a:lstStyle/>
          <a:p>
            <a:r>
              <a:rPr lang="ka-GE" sz="2000" dirty="0" smtClean="0"/>
              <a:t>გაშრობის შემდეგ ნაკეთობა გადმოჰქონდათ ფორმიდან და ხელით ფარავდნენ მინანქრით.</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65760" y="2224604"/>
            <a:ext cx="5387925" cy="417619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24604"/>
            <a:ext cx="5706794" cy="41761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169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966" y="359230"/>
            <a:ext cx="10364451" cy="1750922"/>
          </a:xfrm>
        </p:spPr>
        <p:txBody>
          <a:bodyPr>
            <a:normAutofit/>
          </a:bodyPr>
          <a:lstStyle/>
          <a:p>
            <a:r>
              <a:rPr lang="ka-GE" sz="2000" dirty="0" smtClean="0"/>
              <a:t>ამის შემდეგ ხდებოდა ჭურჭლის გამოწვა ღუმელში.</a:t>
            </a:r>
            <a:br>
              <a:rPr lang="ka-GE" sz="2000" dirty="0" smtClean="0"/>
            </a:br>
            <a:r>
              <a:rPr lang="ka-GE" sz="2000" dirty="0" smtClean="0"/>
              <a:t> </a:t>
            </a:r>
            <a:r>
              <a:rPr lang="ka-GE" sz="2000" dirty="0"/>
              <a:t>გამოწვის ოსტატს უნდა ჰქონოდა დიდი სამუშაო გამოცდილება.მას უნდა შესძლებოდა ტემპერატურის განსაზღვრა ღუმელში ცეცხლის ფერის მიხედვით და ამის საფუძველზე დაერეგულირებინა საწვავის რაოდენობა,რომ ტემპერატურა მიეყვანა მკაცრად განსაზღვრულ დონემდე.</a:t>
            </a:r>
            <a:br>
              <a:rPr lang="ka-GE" sz="2000" dirty="0"/>
            </a:br>
            <a:r>
              <a:rPr lang="ka-GE" sz="2000" dirty="0" smtClean="0"/>
              <a:t> </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34464" y="2110152"/>
            <a:ext cx="5448884" cy="436705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25034" y="2110154"/>
            <a:ext cx="5978768" cy="43670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5188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750225"/>
            <a:ext cx="10368514" cy="1596177"/>
          </a:xfrm>
        </p:spPr>
        <p:txBody>
          <a:bodyPr>
            <a:normAutofit/>
          </a:bodyPr>
          <a:lstStyle/>
          <a:p>
            <a:r>
              <a:rPr lang="ka-GE" sz="2000" dirty="0" smtClean="0"/>
              <a:t> მზა ნაკეთობას ზემოდან ხელით ფარავდნენ უფერო საღებავის თხელი ფენით.მაღალ ტემპერატურაზე გამომწვარი ჭურჭელი დიდხანს ძლებდა.</a:t>
            </a:r>
            <a:endParaRPr lang="en-US" sz="2000"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37380" y="2063885"/>
            <a:ext cx="6921304" cy="4425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0390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024" y="401782"/>
            <a:ext cx="10279420" cy="5711483"/>
          </a:xfrm>
        </p:spPr>
        <p:txBody>
          <a:bodyPr>
            <a:normAutofit/>
          </a:bodyPr>
          <a:lstStyle/>
          <a:p>
            <a:r>
              <a:rPr lang="ka-GE" sz="2400" dirty="0" smtClean="0"/>
              <a:t>ბიენჰოას მხატვრული კერამიკა პოპულარული იყო მსოფლიოში </a:t>
            </a:r>
            <a:r>
              <a:rPr lang="en-US" sz="2400" dirty="0" smtClean="0"/>
              <a:t>XX</a:t>
            </a:r>
            <a:r>
              <a:rPr lang="ka-GE" sz="2400" dirty="0" smtClean="0"/>
              <a:t> საუკუნის 80-იან წლებშიც.</a:t>
            </a:r>
            <a:br>
              <a:rPr lang="ka-GE" sz="2400" dirty="0" smtClean="0"/>
            </a:br>
            <a:r>
              <a:rPr lang="ka-GE" sz="2400" dirty="0" smtClean="0"/>
              <a:t>საბჭოთა რეჟიმის პერიოდში სსრ კავშირსა და ვიეტნამის სოციალისტურ რესპუბლიკას შორის მეგობრობისა და თანამშრომლობის ფარგლებში 1988 წლის 27 ოქტომბრიდან 3 ნოემბრის ჩათვლით  საქართველოში ჩატარდა ვიეტნამის სოციალისტური რესპუბლიკის კულტურის დღეები,რომელშიც მონაწილეობდა დონგნაის პროვინციის დელეგაცია.დელეგაციის წევრები იმყოფებოდნენ აჭარაშიც. 1 ნოემბერს აჭარის მხატვართა კავშირის საგამოფენო დარბაზში გაიხსნა ვიეტნამის ყოფა-ცხოვრების ამსახველი გამოფენა,რომლის დასრულების შემდეგ იქ გამოფენილი ნივთები,მათ შორის 60 კერამიკული ნაკეთობა გადმოეცა აჭარის სახელმწიფო მუზეუმს. </a:t>
            </a:r>
            <a:endParaRPr lang="en-US" sz="2400" dirty="0"/>
          </a:p>
        </p:txBody>
      </p:sp>
    </p:spTree>
    <p:extLst>
      <p:ext uri="{BB962C8B-B14F-4D97-AF65-F5344CB8AC3E}">
        <p14:creationId xmlns:p14="http://schemas.microsoft.com/office/powerpoint/2010/main" val="1409869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მუზეუმში დაცული ვიეტნამური კერამიკა</Template>
  <TotalTime>192</TotalTime>
  <Words>253</Words>
  <Application>Microsoft Office PowerPoint</Application>
  <PresentationFormat>Широкоэкранный</PresentationFormat>
  <Paragraphs>32</Paragraphs>
  <Slides>26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26</vt:i4>
      </vt:variant>
    </vt:vector>
  </HeadingPairs>
  <TitlesOfParts>
    <vt:vector size="30" baseType="lpstr">
      <vt:lpstr>Arial</vt:lpstr>
      <vt:lpstr>Sylfaen</vt:lpstr>
      <vt:lpstr>Tw Cen MT</vt:lpstr>
      <vt:lpstr>Droplet</vt:lpstr>
      <vt:lpstr> ხარიტონ ახვლედიანის სახელობის მუზეუმის ფონდსაცავში დაცული ვიეტნამური კერამიკა</vt:lpstr>
      <vt:lpstr>    ხარიტონ ახვლედიანის სახელობის მუზეუმში დაცულ მრავალრიცხოვან კერამიკულ ნაკეთობათა შორის მრავალფეროვნებით, სიჭრელითა და ორიგინალური ორნამენტებით გამოირჩევა ვიეტნამური კერამიკული ნაკეთობების კოლექცია.ნაკეთობები დამზადებულია 1986 წელს ვიეტნამის პროვინცია დონგნაის ქალაქ ბიენჰოაში, რომელიც მსოფლიოში ცნობილია ორიგინალური მხატვრული კერამიკით.</vt:lpstr>
      <vt:lpstr>     ბიენჰოას მხატვრული კერამიკა ფართოდ იყო ცნობილი ევროპისა და აზიის სავაჭრო მარკებისათვის XX საუკუნის დასაწყისში.ნაკეთობებმა დიდი პოპულარობა მოიპოვა პარიზის,ნაგოიას (იაპონია),ბანგკოკის(ტაილანდი) საიგონის(ვიეტნამი)და სხვა საერთაშორისო გამოფენებზე და დაიმკვიდრა თავისი ადგილი საერთაშორისო ბაზარზე.    ახლანდელ დროში ბიენჰოას ტრადიციული კერამიკა იწარმოება სხვადასხვა მასშტაბის 40-ზე მეტ საწარმოში,რომლებიც თავმოყრილია ქალაქ ბიენჰოას მიკრორაიონებში. წარმოების უმრავლესობა ეკუთვნის ოჯახურ მეურნეობებს,სადაც ხელობა თაობიდან თაობას გადაეცემა და ნაკეთობების დიდი ნაწილი იყიდება საზღვარგარეთ. </vt:lpstr>
      <vt:lpstr>  ბიენჰოაში ჯერ კიდევ 1903 წელს შეიქმნა სამეთუნეო საქმის პროფესიული სწავლების სკოლა,რომელსაც შემდეგ ხელოვნების სკოლა ეწოდა. 1923 წელს სასწავლებლის დირექტორი გახდა რობერტ ბალიკი,რომლის მმართველობის პერიოდში შემუშავდა ნაკეთობების ჭრელი, ნაირფერადი მინანქრით დაფარვის ტექნიკა და ნატურალური ნედლეულისაგან დამზადებული მინანქრის ახალი ტიპი,რომლებმაც ხარისხობრივად შეცვალეს ბიენჰოას კერამიკა. </vt:lpstr>
      <vt:lpstr>ბიენჰოას კერამიკული ნაკეთობის დასამზადებლად დიდი დრო იყო საჭირო.ნაკეთობა საბოლოო სახის მიღებამდე რამდენიმე სტადიას გადიოდა. თავდაპირველად თიხას ასხამდნენ სპეციალურ ფორმებში-ყალიბებში და დებდნენ მზეზე გამოსაშრობად.</vt:lpstr>
      <vt:lpstr>გაშრობის შემდეგ ნაკეთობა გადმოჰქონდათ ფორმიდან და ხელით ფარავდნენ მინანქრით.</vt:lpstr>
      <vt:lpstr>ამის შემდეგ ხდებოდა ჭურჭლის გამოწვა ღუმელში.  გამოწვის ოსტატს უნდა ჰქონოდა დიდი სამუშაო გამოცდილება.მას უნდა შესძლებოდა ტემპერატურის განსაზღვრა ღუმელში ცეცხლის ფერის მიხედვით და ამის საფუძველზე დაერეგულირებინა საწვავის რაოდენობა,რომ ტემპერატურა მიეყვანა მკაცრად განსაზღვრულ დონემდე.  </vt:lpstr>
      <vt:lpstr> მზა ნაკეთობას ზემოდან ხელით ფარავდნენ უფერო საღებავის თხელი ფენით.მაღალ ტემპერატურაზე გამომწვარი ჭურჭელი დიდხანს ძლებდა.</vt:lpstr>
      <vt:lpstr>ბიენჰოას მხატვრული კერამიკა პოპულარული იყო მსოფლიოში XX საუკუნის 80-იან წლებშიც. საბჭოთა რეჟიმის პერიოდში სსრ კავშირსა და ვიეტნამის სოციალისტურ რესპუბლიკას შორის მეგობრობისა და თანამშრომლობის ფარგლებში 1988 წლის 27 ოქტომბრიდან 3 ნოემბრის ჩათვლით  საქართველოში ჩატარდა ვიეტნამის სოციალისტური რესპუბლიკის კულტურის დღეები,რომელშიც მონაწილეობდა დონგნაის პროვინციის დელეგაცია.დელეგაციის წევრები იმყოფებოდნენ აჭარაშიც. 1 ნოემბერს აჭარის მხატვართა კავშირის საგამოფენო დარბაზში გაიხსნა ვიეტნამის ყოფა-ცხოვრების ამსახველი გამოფენა,რომლის დასრულების შემდეგ იქ გამოფენილი ნივთები,მათ შორის 60 კერამიკული ნაკეთობა გადმოეცა აჭარის სახელმწიფო მუზეუმს. </vt:lpstr>
      <vt:lpstr>   ვიეტნამური კერამიკული ნაკეთობების კოლექციაში შედის სხვადასხვა ფორმისად და ზომის საყვავილე და დეკორატიული ვაზები,საყვავილე ქოთნები,სამშვენისები.    საყვავილე ვაზები </vt:lpstr>
      <vt:lpstr>საყვავილე ვაზები</vt:lpstr>
      <vt:lpstr>საყვავილე ვაზები</vt:lpstr>
      <vt:lpstr>საყვავილე ვაზები</vt:lpstr>
      <vt:lpstr>     საყვავილე ვაზები </vt:lpstr>
      <vt:lpstr>საყვავილე ვაზები</vt:lpstr>
      <vt:lpstr>საყვავილე ვაზები</vt:lpstr>
      <vt:lpstr>საყვავილე ვაზები</vt:lpstr>
      <vt:lpstr>საყვავილე ვაზები</vt:lpstr>
      <vt:lpstr>დეკორატიული ვაზები</vt:lpstr>
      <vt:lpstr>საყვავილე ქოთნები</vt:lpstr>
      <vt:lpstr>საყვავილე ქოთნები</vt:lpstr>
      <vt:lpstr>საყვავილე ქოთნები</vt:lpstr>
      <vt:lpstr>საყვავილე ქოთნები</vt:lpstr>
      <vt:lpstr>სამშვენისები</vt:lpstr>
      <vt:lpstr>სამშვენისები</vt:lpstr>
      <vt:lpstr>ამრიგად,შორეულ ვიეტნამში დამზადებული ლამაზი კერამიკული ნაკეთობები  სათუთად არის დაცული ხარიტონ ახვლადიანის სახელობის მუზეუმში და მნიშვნელოვანი ადგილი უჭირავს მრავალრიცხოვან ექსპონატებს შორის.</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მუზეუმში დაცული ვიეტნამური კერამიკა</dc:title>
  <dc:creator>Beso</dc:creator>
  <cp:lastModifiedBy>USER</cp:lastModifiedBy>
  <cp:revision>30</cp:revision>
  <dcterms:created xsi:type="dcterms:W3CDTF">2020-06-13T06:11:45Z</dcterms:created>
  <dcterms:modified xsi:type="dcterms:W3CDTF">2020-07-20T10:08:14Z</dcterms:modified>
</cp:coreProperties>
</file>