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sldIdLst>
    <p:sldId id="292" r:id="rId2"/>
    <p:sldId id="256" r:id="rId3"/>
    <p:sldId id="258" r:id="rId4"/>
    <p:sldId id="257" r:id="rId5"/>
    <p:sldId id="259" r:id="rId6"/>
    <p:sldId id="261" r:id="rId7"/>
    <p:sldId id="263" r:id="rId8"/>
    <p:sldId id="265" r:id="rId9"/>
    <p:sldId id="266" r:id="rId10"/>
    <p:sldId id="267" r:id="rId11"/>
    <p:sldId id="268" r:id="rId12"/>
    <p:sldId id="269" r:id="rId13"/>
    <p:sldId id="289" r:id="rId14"/>
    <p:sldId id="273" r:id="rId15"/>
    <p:sldId id="274" r:id="rId16"/>
    <p:sldId id="275" r:id="rId17"/>
    <p:sldId id="277" r:id="rId18"/>
    <p:sldId id="278" r:id="rId19"/>
    <p:sldId id="279" r:id="rId20"/>
    <p:sldId id="280" r:id="rId21"/>
    <p:sldId id="281" r:id="rId22"/>
    <p:sldId id="291" r:id="rId23"/>
    <p:sldId id="283" r:id="rId24"/>
    <p:sldId id="288" r:id="rId25"/>
    <p:sldId id="285" r:id="rId26"/>
    <p:sldId id="287" r:id="rId27"/>
    <p:sldId id="29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p:cViewPr varScale="1">
        <p:scale>
          <a:sx n="115" d="100"/>
          <a:sy n="115" d="100"/>
        </p:scale>
        <p:origin x="154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5B106E36-FD25-4E2D-B0AA-010F637433A0}" type="datetimeFigureOut">
              <a:rPr lang="ru-RU" smtClean="0"/>
              <a:pPr/>
              <a:t>23.03.2022</a:t>
            </a:fld>
            <a:endParaRPr lang="ru-RU"/>
          </a:p>
        </p:txBody>
      </p:sp>
      <p:sp>
        <p:nvSpPr>
          <p:cNvPr id="5" name="Footer Placeholder 4"/>
          <p:cNvSpPr>
            <a:spLocks noGrp="1"/>
          </p:cNvSpPr>
          <p:nvPr>
            <p:ph type="ftr" sz="quarter" idx="11"/>
          </p:nvPr>
        </p:nvSpPr>
        <p:spPr>
          <a:xfrm>
            <a:off x="2743973" y="5870576"/>
            <a:ext cx="3932137" cy="377825"/>
          </a:xfrm>
        </p:spPr>
        <p:txBody>
          <a:bodyPr/>
          <a:lstStyle/>
          <a:p>
            <a:endParaRPr lang="ru-RU"/>
          </a:p>
        </p:txBody>
      </p:sp>
      <p:sp>
        <p:nvSpPr>
          <p:cNvPr id="6" name="Slide Number Placeholder 5"/>
          <p:cNvSpPr>
            <a:spLocks noGrp="1"/>
          </p:cNvSpPr>
          <p:nvPr>
            <p:ph type="sldNum" sz="quarter" idx="12"/>
          </p:nvPr>
        </p:nvSpPr>
        <p:spPr>
          <a:xfrm>
            <a:off x="8040685" y="5870576"/>
            <a:ext cx="417516" cy="3778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167162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9911268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33761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93682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5070067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772336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740320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644225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391657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865075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652570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580307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511039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11285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362842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514817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106E36-FD25-4E2D-B0AA-010F637433A0}" type="datetimeFigureOut">
              <a:rPr lang="ru-RU" smtClean="0"/>
              <a:pPr/>
              <a:t>23.03.2022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151558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106E36-FD25-4E2D-B0AA-010F637433A0}" type="datetimeFigureOut">
              <a:rPr lang="ru-RU" smtClean="0"/>
              <a:pPr/>
              <a:t>23.03.2022</a:t>
            </a:fld>
            <a:endParaRPr lang="ru-RU"/>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42232770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4CF4EA-126D-43B4-85EB-AA80F3539796}"/>
              </a:ext>
            </a:extLst>
          </p:cNvPr>
          <p:cNvSpPr txBox="1"/>
          <p:nvPr/>
        </p:nvSpPr>
        <p:spPr>
          <a:xfrm>
            <a:off x="1475656" y="2644170"/>
            <a:ext cx="6192688" cy="1569660"/>
          </a:xfrm>
          <a:prstGeom prst="rect">
            <a:avLst/>
          </a:prstGeom>
          <a:noFill/>
        </p:spPr>
        <p:txBody>
          <a:bodyPr wrap="square" rtlCol="0">
            <a:spAutoFit/>
          </a:bodyPr>
          <a:lstStyle/>
          <a:p>
            <a:pPr algn="ctr"/>
            <a:r>
              <a:rPr lang="ka-GE" sz="2400" b="1" dirty="0"/>
              <a:t>ქალის სახე აჭარულ ზეპირსიტყვიერებაში</a:t>
            </a:r>
            <a:r>
              <a:rPr lang="en-US" sz="2400" b="1" dirty="0"/>
              <a:t> </a:t>
            </a:r>
            <a:r>
              <a:rPr lang="ka-GE" sz="2400" b="1" dirty="0"/>
              <a:t>ხარიტონ ახვლედიანის სახელობის</a:t>
            </a:r>
            <a:r>
              <a:rPr lang="en-US" sz="2400" b="1" dirty="0"/>
              <a:t>  </a:t>
            </a:r>
            <a:r>
              <a:rPr lang="ka-GE" sz="2400" b="1" dirty="0"/>
              <a:t>მუზეუმი</a:t>
            </a:r>
            <a:r>
              <a:rPr lang="ka-GE" sz="2400" dirty="0"/>
              <a:t/>
            </a:r>
            <a:br>
              <a:rPr lang="ka-GE" sz="2400" dirty="0"/>
            </a:br>
            <a:endParaRPr lang="en-US" sz="2400" dirty="0"/>
          </a:p>
        </p:txBody>
      </p:sp>
      <p:sp>
        <p:nvSpPr>
          <p:cNvPr id="6" name="TextBox 5">
            <a:extLst>
              <a:ext uri="{FF2B5EF4-FFF2-40B4-BE49-F238E27FC236}">
                <a16:creationId xmlns:a16="http://schemas.microsoft.com/office/drawing/2014/main" id="{176696DD-B59C-43AC-A87B-5052FE24DCED}"/>
              </a:ext>
            </a:extLst>
          </p:cNvPr>
          <p:cNvSpPr txBox="1"/>
          <p:nvPr/>
        </p:nvSpPr>
        <p:spPr>
          <a:xfrm>
            <a:off x="3491880" y="5949280"/>
            <a:ext cx="2448272" cy="369332"/>
          </a:xfrm>
          <a:prstGeom prst="rect">
            <a:avLst/>
          </a:prstGeom>
          <a:noFill/>
        </p:spPr>
        <p:txBody>
          <a:bodyPr wrap="square" rtlCol="0">
            <a:spAutoFit/>
          </a:bodyPr>
          <a:lstStyle/>
          <a:p>
            <a:r>
              <a:rPr lang="ka-GE" sz="1800" kern="1200" dirty="0">
                <a:solidFill>
                  <a:srgbClr val="FFFFFF"/>
                </a:solidFill>
                <a:effectLst/>
                <a:latin typeface="Sylfaen" panose="010A0502050306030303" pitchFamily="18" charset="0"/>
                <a:ea typeface="+mn-ea"/>
                <a:cs typeface="+mn-cs"/>
              </a:rPr>
              <a:t>ეთერ </a:t>
            </a:r>
            <a:r>
              <a:rPr lang="en-US" sz="1800" kern="1200" dirty="0">
                <a:solidFill>
                  <a:srgbClr val="FFFFFF"/>
                </a:solidFill>
                <a:effectLst/>
                <a:latin typeface="Calibri" panose="020F0502020204030204" pitchFamily="34" charset="0"/>
                <a:ea typeface="+mn-ea"/>
                <a:cs typeface="+mn-cs"/>
              </a:rPr>
              <a:t>  </a:t>
            </a:r>
            <a:r>
              <a:rPr lang="ka-GE" sz="1800" kern="1200" dirty="0">
                <a:solidFill>
                  <a:srgbClr val="FFFFFF"/>
                </a:solidFill>
                <a:effectLst/>
                <a:latin typeface="Sylfaen" panose="010A0502050306030303" pitchFamily="18" charset="0"/>
                <a:ea typeface="+mn-ea"/>
                <a:cs typeface="+mn-cs"/>
              </a:rPr>
              <a:t>კიღურაძე </a:t>
            </a:r>
            <a:endParaRPr lang="en-US" dirty="0"/>
          </a:p>
        </p:txBody>
      </p:sp>
      <p:pic>
        <p:nvPicPr>
          <p:cNvPr id="7" name="Picture 6">
            <a:extLst>
              <a:ext uri="{FF2B5EF4-FFF2-40B4-BE49-F238E27FC236}">
                <a16:creationId xmlns:a16="http://schemas.microsoft.com/office/drawing/2014/main" id="{E471A161-3988-47DF-9CF4-E65A4DC9B595}"/>
              </a:ext>
            </a:extLst>
          </p:cNvPr>
          <p:cNvPicPr>
            <a:picLocks noChangeAspect="1"/>
          </p:cNvPicPr>
          <p:nvPr/>
        </p:nvPicPr>
        <p:blipFill rotWithShape="1">
          <a:blip r:embed="rId2">
            <a:extLst>
              <a:ext uri="{28A0092B-C50C-407E-A947-70E740481C1C}">
                <a14:useLocalDpi xmlns:a14="http://schemas.microsoft.com/office/drawing/2010/main" val="0"/>
              </a:ext>
            </a:extLst>
          </a:blip>
          <a:srcRect r="3846" b="13793"/>
          <a:stretch/>
        </p:blipFill>
        <p:spPr>
          <a:xfrm>
            <a:off x="4049941" y="116632"/>
            <a:ext cx="1044117" cy="936104"/>
          </a:xfrm>
          <a:prstGeom prst="rect">
            <a:avLst/>
          </a:prstGeom>
        </p:spPr>
      </p:pic>
    </p:spTree>
    <p:extLst>
      <p:ext uri="{BB962C8B-B14F-4D97-AF65-F5344CB8AC3E}">
        <p14:creationId xmlns:p14="http://schemas.microsoft.com/office/powerpoint/2010/main" val="10142020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809278"/>
          </a:xfrm>
        </p:spPr>
        <p:txBody>
          <a:bodyPr>
            <a:normAutofit/>
          </a:bodyPr>
          <a:lstStyle/>
          <a:p>
            <a:r>
              <a:rPr lang="ka-GE" sz="1600" dirty="0"/>
              <a:t>     მრავალ ადგილს თუ წყაროს  ახლაც თამარის სახელი აქვს. ბათუმის მახლობლად ახლაც არის პატარა გორაკი, რომელსაც „თამარის გორას უწოდებენ“. მრავლადაა წყაროები, რომლებსაც „მეფე წყალი“ ან „დედოფლის წყარო“ ეწოდება.</a:t>
            </a:r>
            <a:br>
              <a:rPr lang="ka-GE" sz="1600" dirty="0"/>
            </a:br>
            <a:r>
              <a:rPr lang="ka-GE" sz="1600" dirty="0"/>
              <a:t>    ასეთივე გადმოცემას ვხვდებით ჭანეთში, სადაც ხოფის მახლობლად ბუჯაღში ნაქები წყაროს წყალია. მას „მეფის წყარო“ (მაფა წყარო) ქვია. ბუჯაღელი მომთხრობლის ჩვენებით, ეს მეფე თამარია.</a:t>
            </a:r>
            <a:br>
              <a:rPr lang="ka-GE" sz="1600" dirty="0"/>
            </a:br>
            <a:r>
              <a:rPr lang="ka-GE" sz="1600" dirty="0"/>
              <a:t>     თქმულება, რომელიც ჩაწერილია ხიხაძირში: სულთანს თამარისათვის შემოუთვლია ცოლად გამომყევი, თუ არა ქვეყანას ავიკლებ და შენც ძალით წაგიყვანო. თამარს უარი შეუთვლია და დიდი ჯარით ჩაკეტილა ხიხაძირის ციხეში. სულთანს ციხისათვის ალყა შემოურტყამს. მისი აღება გაძნელებია და ამიტომ მტერს ხერხი უხმარია: გაუთხრიათ რამდენიმე კილომეტრი მიწისქვეშა გზა და ასე ციხეში შემოსულან. თამარს იმის შიშით, რომ მტერს არ ჩავარდნოდა ტყვედ, თავი მოუწამლავს.</a:t>
            </a:r>
            <a:br>
              <a:rPr lang="ka-GE" sz="1600" dirty="0"/>
            </a:br>
            <a:r>
              <a:rPr lang="ka-GE" sz="1600" dirty="0"/>
              <a:t>    გადმოცემა თამარ მეფეზე მაჭახელას ხეობაში სხვადასხვა დროს ჩაწერილა, რომელიც გამოაქვეყნა გ.წერეთელმა, რომ თამარ მეფე ზაფხულობით მაჭახელაში დადიოდა და იქ  ატარებდა დროს. ერთ საღამოს მაჭახელის კოშკიდან თამარმა დაინახა ცეცხლი ევფრატის მთაზე და ბრძანა გაეკეთებინათ საიდუმლო მიწისქვეშა გზა მაჭახელას ციხიდან ევფრატამდე. ექვსი საათის სავალზე გააწყვეს ჯარისკაცები და აშენებული იქნა აქ ციხე, ტაძარი და საიდუმლო მიწისქვეშა გზა.</a:t>
            </a:r>
            <a:br>
              <a:rPr lang="ka-GE" sz="1600" dirty="0"/>
            </a:br>
            <a:endParaRPr lang="ru-RU" sz="16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242293188.jpg"/>
          <p:cNvPicPr>
            <a:picLocks noChangeAspect="1" noChangeArrowheads="1"/>
          </p:cNvPicPr>
          <p:nvPr/>
        </p:nvPicPr>
        <p:blipFill>
          <a:blip r:embed="rId2"/>
          <a:srcRect/>
          <a:stretch>
            <a:fillRect/>
          </a:stretch>
        </p:blipFill>
        <p:spPr bwMode="auto">
          <a:xfrm>
            <a:off x="333541" y="764704"/>
            <a:ext cx="8476918" cy="5328592"/>
          </a:xfrm>
          <a:prstGeom prst="rect">
            <a:avLst/>
          </a:prstGeom>
          <a:noFill/>
        </p:spPr>
      </p:pic>
      <p:sp>
        <p:nvSpPr>
          <p:cNvPr id="3" name="TextBox 2"/>
          <p:cNvSpPr txBox="1"/>
          <p:nvPr/>
        </p:nvSpPr>
        <p:spPr>
          <a:xfrm>
            <a:off x="3059832" y="116632"/>
            <a:ext cx="2808312" cy="369332"/>
          </a:xfrm>
          <a:prstGeom prst="rect">
            <a:avLst/>
          </a:prstGeom>
          <a:noFill/>
        </p:spPr>
        <p:txBody>
          <a:bodyPr wrap="square" rtlCol="0">
            <a:spAutoFit/>
          </a:bodyPr>
          <a:lstStyle/>
          <a:p>
            <a:r>
              <a:rPr lang="ka-GE" dirty="0"/>
              <a:t>თამარის გორა (ბათუმი)</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6143644"/>
          </a:xfrm>
        </p:spPr>
        <p:txBody>
          <a:bodyPr>
            <a:normAutofit fontScale="90000"/>
          </a:bodyPr>
          <a:lstStyle/>
          <a:p>
            <a:r>
              <a:rPr lang="ka-GE" sz="1400" dirty="0"/>
              <a:t>   </a:t>
            </a:r>
            <a:r>
              <a:rPr lang="ka-GE" sz="1800" dirty="0"/>
              <a:t>თამარის დროის თქმულება-გადმოცემები აჭარაში ყველგან გვხვდება. მაგრამ ამ მხრივ განსაკუთრებით მაჭახელას ხეობა გამოირჩევა. აქ ახლაც არიან მთქმელები, რომლებიც ამბობენ ეს მიდამო მაჭახლელებს თამარმა უბოძაო.</a:t>
            </a:r>
            <a:br>
              <a:rPr lang="ka-GE" sz="1800" dirty="0"/>
            </a:br>
            <a:r>
              <a:rPr lang="ka-GE" sz="1800" dirty="0"/>
              <a:t>    ზ.ჭიჭინაძის მიერ აქ ჩაწერილი ერთ-ერთი თქმულების მიხედვით თამარ მეფე შავშეთიდან კერჩხალის მთაზე გადმობრძანდა. ერთ საღამო ჟამს, როცა იგი თავის კოშკში ბრძანდებოდა და აქეთ-იქეთ იმზირებოდა, ევფრატის ეკლესიის გვერდით შენიშნა ერთი მეტად საუცხოო ბრწყინვალე ცეცხლის შუქი. ამიტომ თამარ მეფემ კარჩხალიდან მალე ისურვა ევფრატში ჩამოსვლა და ნახვა იმ ეკლესიის, საიდანაც მან ცეცხლი დაინახა, ევფრატის ეკლესია მას მაინც და მაინც არ მოეწონა და ბრძანა: მე ჩემი ხარჯით ერთი კარგი ეკლესია ხერთვისში უნდა ავაშენო სამახსოვროდ ჩემი აქ მოსვლისა და კარჩხალის მთაზე ყოფნისა. დაიწყეს ეკლესიის მშენებლობა და ყოველ ღამით სამუშაო იარაღები იქ აღარ ხვდებოდათ მშენებლებს სადაც ტოვებდნენ. ასე მეორდებოდა ყოველ ღამეს. მეფეს მოახსენეს ყოველივე დაწვრილებით. თამარ მეფე დაფიქრდა და ბრძანა: მაშ დაანებეთ თავი ხერთვისში ეკლესიის კეთებას. დარჩეს ისევე ისე ევფრატის ეკლესია ამ ხეობის მცხოვრებ ქართველთა დედა ეკლესიად, თუმცა ეს ეკლესია ღარიბად არის ნაშენი, მაგრამ მე გავამდიდრებ, მე შევმოსავ მას ყოვლის სამკაულებით.</a:t>
            </a:r>
            <a:br>
              <a:rPr lang="ka-GE" sz="1800" dirty="0"/>
            </a:br>
            <a:r>
              <a:rPr lang="ka-GE" sz="1800" dirty="0"/>
              <a:t>თამარის შესახებ აჭარაში ძალიან ბევრი თქმულება- გადმოცემა არსებობს. ბევრ მათგანში შესულია მითიური და წარმართული ხანის ელემენტები. შემდეგ ამ ელემენტების შესწავლა ისტორიულია და ამიტომაა, რომ მხატვრული სახე უამრავი  პარალელების მქონეა. გარდა ამისა, „ოქროს ხანის“ მოღვაწეები არა მარტო საკუთარი ქვეყნის  მდიდარ ზეპირსიტყვიერებას სწავლობენ, არამედ ეცნობიან მეზობელი ქვეყნის მდიდარ ზეპირსიტყვიერებას და ზოგჯერ კიდევაც თარგმნიან მას.</a:t>
            </a:r>
            <a:r>
              <a:rPr lang="ka-GE" sz="1400" dirty="0"/>
              <a:t/>
            </a:r>
            <a:br>
              <a:rPr lang="ka-GE" sz="1400" dirty="0"/>
            </a:br>
            <a:endParaRPr lang="ru-RU" sz="14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7213" y="116632"/>
            <a:ext cx="1949573" cy="369332"/>
          </a:xfrm>
          <a:prstGeom prst="rect">
            <a:avLst/>
          </a:prstGeom>
          <a:noFill/>
        </p:spPr>
        <p:txBody>
          <a:bodyPr wrap="none" rtlCol="0">
            <a:spAutoFit/>
          </a:bodyPr>
          <a:lstStyle/>
          <a:p>
            <a:r>
              <a:rPr lang="ka-GE" dirty="0"/>
              <a:t>მაჭახელას ხეობა</a:t>
            </a:r>
            <a:endParaRPr lang="ru-RU" dirty="0"/>
          </a:p>
        </p:txBody>
      </p:sp>
      <p:pic>
        <p:nvPicPr>
          <p:cNvPr id="8" name="Picture 7">
            <a:extLst>
              <a:ext uri="{FF2B5EF4-FFF2-40B4-BE49-F238E27FC236}">
                <a16:creationId xmlns:a16="http://schemas.microsoft.com/office/drawing/2014/main" id="{C22BCDE3-0B3A-4785-A122-CF975EC042A1}"/>
              </a:ext>
            </a:extLst>
          </p:cNvPr>
          <p:cNvPicPr>
            <a:picLocks noChangeAspect="1"/>
          </p:cNvPicPr>
          <p:nvPr/>
        </p:nvPicPr>
        <p:blipFill>
          <a:blip r:embed="rId2"/>
          <a:stretch>
            <a:fillRect/>
          </a:stretch>
        </p:blipFill>
        <p:spPr>
          <a:xfrm>
            <a:off x="359532" y="732740"/>
            <a:ext cx="8424936" cy="5392519"/>
          </a:xfrm>
          <a:prstGeom prst="rect">
            <a:avLst/>
          </a:prstGeom>
        </p:spPr>
      </p:pic>
    </p:spTree>
    <p:extLst>
      <p:ext uri="{BB962C8B-B14F-4D97-AF65-F5344CB8AC3E}">
        <p14:creationId xmlns:p14="http://schemas.microsoft.com/office/powerpoint/2010/main" val="40466072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16" y="512676"/>
            <a:ext cx="8712968" cy="5832648"/>
          </a:xfrm>
        </p:spPr>
        <p:txBody>
          <a:bodyPr>
            <a:normAutofit fontScale="90000"/>
          </a:bodyPr>
          <a:lstStyle/>
          <a:p>
            <a:r>
              <a:rPr lang="ka-GE" sz="1800" dirty="0"/>
              <a:t>  აჭარულ ზეპირსიტყვიერებაში მნიშვნელოვანი ადგილი უჭირავს სატრფიალო ლირიკას. ხალხურმა პოეზიამ შემოგვინახა და ჩვენამდე მოგვიტანა სატრფიალო ლირიკის ბრწყინვალე ნიმუშები, სადაც ასახულია ქართველი კაცის შინაგანი სამყარო, მისი ჯანსაღი სურვილები, განცდები, ემოციები.</a:t>
            </a:r>
            <a:br>
              <a:rPr lang="ka-GE" sz="1800" dirty="0"/>
            </a:br>
            <a:r>
              <a:rPr lang="ka-GE" sz="1800" dirty="0"/>
              <a:t>    პოეზიის სფეროთა შორის ლირიკა ყველაზე ახლოა ადამიანთან.ის პიროვნების გრძნობათა გამოთქმაა, პერსონალური ემოციების ამსახველი. აქ შემოქმედის სულიერ განწყობილებებთან, შეხედულებებთან გვაქვს საქმე.</a:t>
            </a:r>
            <a:br>
              <a:rPr lang="ka-GE" sz="1800" dirty="0"/>
            </a:br>
            <a:r>
              <a:rPr lang="ka-GE" sz="1800" dirty="0"/>
              <a:t>    აჭარული სატრფიალო ლექსებში შექებულია ქალის გარეგნობა, მისი უნარი საქმიანობაში, ქალისა და ვაჟის ლტოლვა ერთმანეთისადმი.</a:t>
            </a:r>
            <a:br>
              <a:rPr lang="ka-GE" sz="1800" dirty="0"/>
            </a:br>
            <a:r>
              <a:rPr lang="ka-GE" sz="1800" dirty="0"/>
              <a:t> აჭარული სატრფიალო ლირიკა შეგვიძლია დავყოთ შემდეგ ქვეჟანრებად: შაირი, ქება, გაბაასება ე.წ. მინიატურები, წერილები ლექსად, საალბომო ლექსები.</a:t>
            </a:r>
            <a:br>
              <a:rPr lang="ka-GE" sz="1800" dirty="0"/>
            </a:br>
            <a:r>
              <a:rPr lang="ka-GE" sz="1800" dirty="0"/>
              <a:t>    აჭარაში შაირები უმეტესწილად სრულდება ჭიბონსა და საზზე. ჭიბონზე უფრო სატრფიალო ლირიკის ნიმუშები სრულდება.</a:t>
            </a:r>
            <a:br>
              <a:rPr lang="ka-GE" sz="1800" dirty="0"/>
            </a:br>
            <a:r>
              <a:rPr lang="ka-GE" sz="1800" dirty="0"/>
              <a:t>აჭარულ სასიმღერო შაირებში შექებულია სატრფოს გარეგნული მიმზიდველობა, ქართველი ქალის ნაწნავ-დალალები. </a:t>
            </a:r>
            <a:br>
              <a:rPr lang="ka-GE" sz="1800" dirty="0"/>
            </a:br>
            <a:r>
              <a:rPr lang="ka-GE" sz="1800" dirty="0"/>
              <a:t>    თმა უპირველესი სამკაულია ქალისა - ამბობს ვაჟი. ქალის ამ სამკაულის აღმნიშვნელი შაირები ფართოდაა გავრცელებული. ქალის ნაწნავები ვაჟს სიზმარშიც არ ასვენებს:</a:t>
            </a:r>
            <a:r>
              <a:rPr lang="ru-RU" sz="1800" dirty="0"/>
              <a:t/>
            </a:r>
            <a:br>
              <a:rPr lang="ru-RU" sz="1800" dirty="0"/>
            </a:br>
            <a:r>
              <a:rPr lang="ka-GE" sz="1800" dirty="0"/>
              <a:t>                         „წუხელ სიზმარში გნახე</a:t>
            </a:r>
            <a:br>
              <a:rPr lang="ka-GE" sz="1800" dirty="0"/>
            </a:br>
            <a:r>
              <a:rPr lang="ka-GE" sz="1800" dirty="0"/>
              <a:t>                           წარბი აღმა აგეყარა,</a:t>
            </a:r>
            <a:br>
              <a:rPr lang="ka-GE" sz="1800" dirty="0"/>
            </a:br>
            <a:r>
              <a:rPr lang="ka-GE" sz="1800" dirty="0"/>
              <a:t>                            ფანჯარაზე მომდგარიყავ</a:t>
            </a:r>
            <a:br>
              <a:rPr lang="ka-GE" sz="1800" dirty="0"/>
            </a:br>
            <a:r>
              <a:rPr lang="ka-GE" sz="1800" dirty="0"/>
              <a:t>                             ნამწნები გადმოგეყარა“</a:t>
            </a:r>
            <a:br>
              <a:rPr lang="ka-GE" sz="1800" dirty="0"/>
            </a:br>
            <a:r>
              <a:rPr lang="ka-GE" sz="1800" dirty="0"/>
              <a:t>                                                       </a:t>
            </a:r>
            <a:br>
              <a:rPr lang="ka-GE" sz="1800" dirty="0"/>
            </a:br>
            <a:endParaRPr lang="ru-RU" sz="18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muzeumi\macne\მაცნე N11\კიღურაძე\DSC_98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636" y="512676"/>
            <a:ext cx="6552728" cy="58326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5715040"/>
          </a:xfrm>
        </p:spPr>
        <p:txBody>
          <a:bodyPr>
            <a:noAutofit/>
          </a:bodyPr>
          <a:lstStyle/>
          <a:p>
            <a:r>
              <a:rPr lang="en-US" sz="1400" dirty="0"/>
              <a:t>     </a:t>
            </a:r>
            <a:r>
              <a:rPr lang="ka-GE" sz="1400" dirty="0"/>
              <a:t> საინტერესოა აჭარაში შაირების სახით გავრცელებული ცნობილი ლექსი „წყალს ნაფოტი ჩამოჰქონდა“.</a:t>
            </a:r>
            <a:br>
              <a:rPr lang="ka-GE" sz="1400" dirty="0"/>
            </a:br>
            <a:r>
              <a:rPr lang="ka-GE" sz="1400" dirty="0"/>
              <a:t>   ლექსში ყურადღებას იქცევს „ნაფოტი,“ რომელიც სხვადასხვა ხალხის პროზასა და პოეზიაში აქტიურ სიმბოლოდ გვევლინება. „ნაფოტს“ გარდა სხვა დანიშნულებისა, სატრფოთა შორის ურთიერთკავშირების ფუნქციაც ჰქონდა. ვ.კოტეტიშვილი მაგალითად, ასახელებს ტრისტანისა და იზოლდას ამბავს. იზოლდა იცნობს ტრისტანის მიერ ნაფოტზე ამოჭრილ ნიშნებს და ამით გაიგებს მის სამყოფელს. ნაფოტის ამ დანიშნულებაზე ბევრი ნაწერია ხალხურ ზღაპრებშიც.</a:t>
            </a:r>
            <a:br>
              <a:rPr lang="ka-GE" sz="1400" dirty="0"/>
            </a:br>
            <a:r>
              <a:rPr lang="ka-GE" sz="1400" dirty="0"/>
              <a:t>საინტერესოა „ნაფოტთან“ დაკავშირებული აჭარული ლეგენდები, რომლებიც ამ კუთხის ცალკეულ ხეობის მიგნებასთან არის დაკავშირებული: წყალს მოჰქონდა </a:t>
            </a:r>
            <a:br>
              <a:rPr lang="ka-GE" sz="1400" dirty="0"/>
            </a:br>
            <a:r>
              <a:rPr lang="ka-GE" sz="1400" dirty="0"/>
              <a:t>ნაფოტი, მდინარის შესართავთან მყოფნი დაინტერესდნენ, საიდან მოდისო ეს ნაფოტი .აყვნენ მდინარეს ზემოთ „ნაფოტის ნაკვალევზე და ასე მიაგნეს თითქოს ზემო აჭარელთა საცხოვრებელ ადგილას“.</a:t>
            </a:r>
            <a:br>
              <a:rPr lang="ka-GE" sz="1400" dirty="0"/>
            </a:br>
            <a:r>
              <a:rPr lang="ka-GE" sz="1400" dirty="0"/>
              <a:t>        ხალხურ შაირებში მოტრფიალე ვაჟი თხოვნით მიმართავს ნაფოტს:</a:t>
            </a:r>
            <a:r>
              <a:rPr lang="ru-RU" sz="1400" dirty="0"/>
              <a:t/>
            </a:r>
            <a:br>
              <a:rPr lang="ru-RU" sz="1400" dirty="0"/>
            </a:br>
            <a:r>
              <a:rPr lang="ka-GE" sz="1400" dirty="0"/>
              <a:t>             „წყალს ნაფოტი ჩამოჰქონდა</a:t>
            </a:r>
            <a:br>
              <a:rPr lang="ka-GE" sz="1400" dirty="0"/>
            </a:br>
            <a:r>
              <a:rPr lang="ka-GE" sz="1400" dirty="0"/>
              <a:t>               ალვის ხის ჩამონათალი,</a:t>
            </a:r>
            <a:br>
              <a:rPr lang="ka-GE" sz="1400" dirty="0"/>
            </a:br>
            <a:r>
              <a:rPr lang="ka-GE" sz="1400" dirty="0"/>
              <a:t>               დადექ ნაფოტო, მითხარი</a:t>
            </a:r>
            <a:br>
              <a:rPr lang="ka-GE" sz="1400" dirty="0"/>
            </a:br>
            <a:r>
              <a:rPr lang="ka-GE" sz="1400" dirty="0"/>
              <a:t>                საყვარლის შემონათვალი“.</a:t>
            </a:r>
            <a:br>
              <a:rPr lang="ka-GE" sz="1400" dirty="0"/>
            </a:br>
            <a:r>
              <a:rPr lang="ka-GE" sz="1400" dirty="0"/>
              <a:t>     ყურადღებას იპყრობს აჭარის ზეპირსიტყვიერებაში ერთად გავრცელებული შაირი:    </a:t>
            </a:r>
            <a:br>
              <a:rPr lang="ka-GE" sz="1400" dirty="0"/>
            </a:br>
            <a:r>
              <a:rPr lang="ka-GE" sz="1400" dirty="0"/>
              <a:t>                    „მაღლა სერზე ევედი,</a:t>
            </a:r>
            <a:br>
              <a:rPr lang="ka-GE" sz="1400" dirty="0"/>
            </a:br>
            <a:r>
              <a:rPr lang="ka-GE" sz="1400" dirty="0"/>
              <a:t>                      გადმოვდენე ხარები,</a:t>
            </a:r>
            <a:br>
              <a:rPr lang="ka-GE" sz="1400" dirty="0"/>
            </a:br>
            <a:r>
              <a:rPr lang="ka-GE" sz="1400" dirty="0"/>
              <a:t>                       აბლახანუმ, გოგო მომეც</a:t>
            </a:r>
            <a:br>
              <a:rPr lang="ka-GE" sz="1400" dirty="0"/>
            </a:br>
            <a:r>
              <a:rPr lang="ka-GE" sz="1400" dirty="0"/>
              <a:t>                       სამ დღეს მოგეხმარები“</a:t>
            </a:r>
            <a:br>
              <a:rPr lang="ka-GE" sz="1400" dirty="0"/>
            </a:br>
            <a:r>
              <a:rPr lang="ka-GE" sz="1400" dirty="0"/>
              <a:t>    შაირი სრულდება სიმღერით ჭიბონზე. შესაძლებელია იგი ოდესღაც არსებული ვრცელი ლექსების ფრაგმენტი იყოს.</a:t>
            </a:r>
            <a:br>
              <a:rPr lang="ka-GE" sz="1400" dirty="0"/>
            </a:br>
            <a:endParaRPr lang="ru-RU" sz="14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4714908"/>
          </a:xfrm>
        </p:spPr>
        <p:txBody>
          <a:bodyPr>
            <a:normAutofit/>
          </a:bodyPr>
          <a:lstStyle/>
          <a:p>
            <a:r>
              <a:rPr lang="en-US" sz="1400" dirty="0"/>
              <a:t>      </a:t>
            </a:r>
            <a:r>
              <a:rPr lang="ka-GE" sz="1400" dirty="0"/>
              <a:t>შეხვედრა-გაცნობა, მთქმელთა განმარტებით ხდებოდა აჭარაში ფართოდ გავრცელებულ სახალხო დღესასწაულზე „შუამთობაზე“. წლის განსაზღვრულ დროს ზაფხულში, როცა ძირითადი საზაფხულო სამუშაოები მოთავებული იყო, საზაფხულო საძოვრებზე იკრიბებოდა სოფლის მოსახლეობა, განსაკუთრებით ახალგაზრდობა. მხიარულობდნენ, მღეროდნენ, ცეკვავდნენ. ამ დროს ქალ-ვაჟი მალულად უჭვრეტდა ერთმანეთს. მათ შორის იბმებოდა სიყვარულის უხილავი სიმები, რომელიც შემდეგ მტკიცედ აკავშირებდა ერთმანეთთან.</a:t>
            </a:r>
            <a:br>
              <a:rPr lang="ka-GE" sz="1400" dirty="0"/>
            </a:br>
            <a:r>
              <a:rPr lang="ka-GE" sz="1400" dirty="0"/>
              <a:t>    გოგო- ბიჭი ერთმანეთს გაეშაირებოდა მთაში:</a:t>
            </a:r>
            <a:br>
              <a:rPr lang="ka-GE" sz="1400" dirty="0"/>
            </a:br>
            <a:r>
              <a:rPr lang="ka-GE" sz="1400" dirty="0"/>
              <a:t>                        „შუამთობა მოაწია, მინდა წევდე მთაშია,</a:t>
            </a:r>
            <a:br>
              <a:rPr lang="ka-GE" sz="1400" dirty="0"/>
            </a:br>
            <a:r>
              <a:rPr lang="ka-GE" sz="1400" dirty="0"/>
              <a:t>                          ჩევერიო გოგოებში, ხელი მოვდვა თმაშია“.</a:t>
            </a:r>
            <a:br>
              <a:rPr lang="ka-GE" sz="1400" dirty="0"/>
            </a:br>
            <a:r>
              <a:rPr lang="ka-GE" sz="1400" dirty="0"/>
              <a:t>ვაჟს იმედი აქვს, რომ კარგსა და ლამაზ ქალს სწორედ იქ მთაში შეხვდება.</a:t>
            </a:r>
            <a:br>
              <a:rPr lang="ka-GE" sz="1400" dirty="0"/>
            </a:br>
            <a:r>
              <a:rPr lang="ka-GE" sz="1400" dirty="0"/>
              <a:t>                          „ქალო, ქალო, ლაო, ლოყაფანდულაო,</a:t>
            </a:r>
            <a:br>
              <a:rPr lang="ka-GE" sz="1400" dirty="0"/>
            </a:br>
            <a:r>
              <a:rPr lang="ka-GE" sz="1400" dirty="0"/>
              <a:t>                            შემევვარდი თასა, იქ ვიშოვდი ქალსა,</a:t>
            </a:r>
            <a:br>
              <a:rPr lang="ka-GE" sz="1400" dirty="0"/>
            </a:br>
            <a:r>
              <a:rPr lang="ka-GE" sz="1400" dirty="0"/>
              <a:t>                            ლამაზსა და კარგსა“.</a:t>
            </a:r>
            <a:br>
              <a:rPr lang="ka-GE" sz="1400" dirty="0"/>
            </a:br>
            <a:endParaRPr lang="ru-RU" sz="14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reason-7.jpg"/>
          <p:cNvPicPr>
            <a:picLocks noChangeAspect="1" noChangeArrowheads="1"/>
          </p:cNvPicPr>
          <p:nvPr/>
        </p:nvPicPr>
        <p:blipFill>
          <a:blip r:embed="rId2"/>
          <a:srcRect/>
          <a:stretch>
            <a:fillRect/>
          </a:stretch>
        </p:blipFill>
        <p:spPr bwMode="auto">
          <a:xfrm>
            <a:off x="465341" y="1052736"/>
            <a:ext cx="8213318" cy="4536504"/>
          </a:xfrm>
          <a:prstGeom prst="rect">
            <a:avLst/>
          </a:prstGeom>
          <a:noFill/>
        </p:spPr>
      </p:pic>
      <p:sp>
        <p:nvSpPr>
          <p:cNvPr id="3" name="TextBox 2"/>
          <p:cNvSpPr txBox="1"/>
          <p:nvPr/>
        </p:nvSpPr>
        <p:spPr>
          <a:xfrm>
            <a:off x="3635896" y="18006"/>
            <a:ext cx="1588897" cy="369332"/>
          </a:xfrm>
          <a:prstGeom prst="rect">
            <a:avLst/>
          </a:prstGeom>
          <a:noFill/>
        </p:spPr>
        <p:txBody>
          <a:bodyPr wrap="none" rtlCol="0">
            <a:spAutoFit/>
          </a:bodyPr>
          <a:lstStyle/>
          <a:p>
            <a:r>
              <a:rPr lang="ka-GE" dirty="0"/>
              <a:t>მთიანი აჭარა</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4429156"/>
          </a:xfrm>
        </p:spPr>
        <p:txBody>
          <a:bodyPr>
            <a:noAutofit/>
          </a:bodyPr>
          <a:lstStyle/>
          <a:p>
            <a:r>
              <a:rPr lang="en-US" sz="1400" dirty="0"/>
              <a:t>     </a:t>
            </a:r>
            <a:r>
              <a:rPr lang="ka-GE" sz="1600" dirty="0"/>
              <a:t>აჭარული სატრფიალო ლირიკის ერთ-ერთი უმნიშვნელოვანესი ჟანრია ქება. შექებულია როგორც  ქალი, ასე ვაჟი, მაგრამ უმეტესწილად ქალის შექებაა წარმოდგენილი. ქება ძველთაგანვე არსებობდა საქართველოს ხალხურ თუ ლიტერატურულ ნიმუშებში. ქება პირველად შეიქმნა ხალხურ პოეზიაში, შემდეგ გადავიდა ლიტერატურაში. ქების ბრწყინვალე ნიმუშები ჩვენთვის ცნობილია ძველი ლიტერატურიდან „თამარიანი“, „აბდულმესია“.</a:t>
            </a:r>
            <a:br>
              <a:rPr lang="ka-GE" sz="1600" dirty="0"/>
            </a:br>
            <a:r>
              <a:rPr lang="ka-GE" sz="1600" dirty="0"/>
              <a:t>   აჭარული სატრფიალო ლირიკაში წერილების გაგება მიიღო ე.წ. დესტანებმა. დესტანი დიდი ზომის ლექსია. დესტანების გამოთქმა ნიშნავდა წერილის სახით თავისი გრძნობების გადმოცემას და მისი დანიშნულებისამებრ გაგზავნას.</a:t>
            </a:r>
            <a:br>
              <a:rPr lang="ka-GE" sz="1600" dirty="0"/>
            </a:br>
            <a:r>
              <a:rPr lang="ka-GE" sz="1600" dirty="0"/>
              <a:t>ქალის ქების შესანიშნავი ნიმუშია აგრეთვე „ერთხელ გიხილე ბატონო“. იგი პირველად გამოქვეყნდა „დროებაში,“ შემდეგ პ.უშიკიშვილის ხალხურ სიტყვიერებაში, აგრეთვე აჭარის  ხალხური პოეზიის კრებულში. ვარიანტები დაცულია ბათუმის ხ.ახვლედიანის მუზეუმის ხელნაწერთა ფონდში. ლექსი სატრფიალო ხასიათისაა. მიჯნური უდიდესი მოკრძალებით მიმართავს სატრფოს და ქება-დიდებას ასხამს მის სილამაზეს.</a:t>
            </a:r>
            <a:br>
              <a:rPr lang="ka-GE" sz="1600" dirty="0"/>
            </a:br>
            <a:r>
              <a:rPr lang="ka-GE" sz="1600" dirty="0"/>
              <a:t>ქების ნიმუშია ლაზურ ფოლკლორში საინტერესო ლექსი „ჭუტა ნუსა“ (პატარძალი).</a:t>
            </a:r>
            <a:br>
              <a:rPr lang="ka-GE" sz="1600" dirty="0"/>
            </a:br>
            <a:endParaRPr lang="ru-RU" sz="14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484784"/>
            <a:ext cx="7772400" cy="3645024"/>
          </a:xfrm>
        </p:spPr>
        <p:txBody>
          <a:bodyPr>
            <a:noAutofit/>
          </a:bodyPr>
          <a:lstStyle/>
          <a:p>
            <a:pPr algn="l"/>
            <a:r>
              <a:rPr lang="ka-GE" sz="1600" dirty="0"/>
              <a:t/>
            </a:r>
            <a:br>
              <a:rPr lang="ka-GE" sz="1600" dirty="0"/>
            </a:br>
            <a:r>
              <a:rPr lang="ka-GE" sz="1600" dirty="0"/>
              <a:t>                                                 </a:t>
            </a:r>
            <a:r>
              <a:rPr lang="ru-RU" sz="1600" dirty="0"/>
              <a:t/>
            </a:r>
            <a:br>
              <a:rPr lang="ru-RU" sz="1600" dirty="0"/>
            </a:br>
            <a:r>
              <a:rPr lang="ka-GE" sz="1600" dirty="0"/>
              <a:t>აჭარული ზეპირსიტყვიერების ნიმუშთა შესწავლა ცხადყოფს, თუ რაოდენ ორგანულ კავშირშია იგი საერთოდ ქართულ ფოლკლორთან. მიუხედავად იმისა, რომ აჭარა დიდი ხნის განმავლობაში მოწყვეტილი იყო დედა-სამშობლოს, მან თითქმის უცვლელად შემოგვინახა  ქართულ ფოლკლორულ ძეგლთა დიდი უმრავლესობა. ქართველ მეფეთა შორის ყველაზე მეტი გადმოცემები, თქმულებები და ლექსები აქაურ ზეპირსიტყვიერებაში თამარ მეფეზეა შემორჩენილი. ამას ჯერ კიდევ გასული საუკუნის უცხო და  რუსი მკვლევარებიც აღნიშნავდნენ. საქართველოს არც ერთი კუთხისთვის უცხო არაა თვალსაჩინო მოვლენებისა და ამბების დაკავშირება თამარის სახელთან, მაგრამ ეს გამოცემები რაოდენობრივად  ყველაზე მეტად აჭარაშია შემონახული. იმასაც თუ გავითვალისწინებთ, რომ სხვა ქართველ მეფეებზე არა გვაქვს, ან თითქმის არაა თქმულებები და გადმოცემები, ეს მოვლენა საყურადღებოა და მრავალმნიშვნელოვან ფაქტზე მიუთითებს.</a:t>
            </a:r>
            <a:br>
              <a:rPr lang="ka-GE" sz="1600" dirty="0"/>
            </a:br>
            <a:endParaRPr lang="ru-RU" sz="16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download.jpg"/>
          <p:cNvPicPr>
            <a:picLocks noChangeAspect="1" noChangeArrowheads="1"/>
          </p:cNvPicPr>
          <p:nvPr/>
        </p:nvPicPr>
        <p:blipFill>
          <a:blip r:embed="rId2"/>
          <a:srcRect/>
          <a:stretch>
            <a:fillRect/>
          </a:stretch>
        </p:blipFill>
        <p:spPr bwMode="auto">
          <a:xfrm>
            <a:off x="2262601" y="454774"/>
            <a:ext cx="4618798" cy="59484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30277"/>
            <a:ext cx="8229600" cy="6341120"/>
          </a:xfrm>
        </p:spPr>
        <p:txBody>
          <a:bodyPr>
            <a:noAutofit/>
          </a:bodyPr>
          <a:lstStyle/>
          <a:p>
            <a:pPr algn="l"/>
            <a:r>
              <a:rPr lang="ka-GE" sz="1600" dirty="0"/>
              <a:t>ხალხური მთქმელი მემედ ყურშუბის ძე ჭყონია (1860-1940) უმღეროდა სამშობლოს, საქართველოს ერთიანობას, იგი დაიბადა ქობულეთია რაიონის სოფელ ქობულეთში, იმ დროისათვის ცნობილ ყურშუმ ჭყონიას ოჯახში.</a:t>
            </a:r>
            <a:br>
              <a:rPr lang="ka-GE" sz="1600" dirty="0"/>
            </a:br>
            <a:r>
              <a:rPr lang="ka-GE" sz="1600" dirty="0"/>
              <a:t>      მემედ ჭყონიამ საკმაოდ დიდი მემკვიდრეობა დატოვა. მან შექმნა არაერთი ორიგინალური ლექსი, რომეიც სწრაფად ვრცელდებოდა ხალხში.</a:t>
            </a:r>
            <a:br>
              <a:rPr lang="ka-GE" sz="1600" dirty="0"/>
            </a:br>
            <a:r>
              <a:rPr lang="ka-GE" sz="1600" dirty="0"/>
              <a:t>     მემედ ჭყონიას სატრფიალო ლექსებიც აქვს. იგი ასე უმღეროდა ჩიბათელი ურუშაძის ქალს:</a:t>
            </a:r>
            <a:br>
              <a:rPr lang="ka-GE" sz="1600" dirty="0"/>
            </a:br>
            <a:r>
              <a:rPr lang="ka-GE" sz="1600" dirty="0"/>
              <a:t>                    „გურიაში ცნობილია</a:t>
            </a:r>
            <a:br>
              <a:rPr lang="ka-GE" sz="1600" dirty="0"/>
            </a:br>
            <a:r>
              <a:rPr lang="ka-GE" sz="1600" dirty="0"/>
              <a:t>                      თონთი ურუშაძის ქალი,</a:t>
            </a:r>
            <a:br>
              <a:rPr lang="ka-GE" sz="1600" dirty="0"/>
            </a:br>
            <a:r>
              <a:rPr lang="ka-GE" sz="1600" dirty="0"/>
              <a:t>                      ამას ყველა დამიმოწმებს</a:t>
            </a:r>
            <a:br>
              <a:rPr lang="ka-GE" sz="1600" dirty="0"/>
            </a:br>
            <a:r>
              <a:rPr lang="ka-GE" sz="1600" dirty="0"/>
              <a:t>                      არის ლამაზების თვალი“.</a:t>
            </a:r>
            <a:br>
              <a:rPr lang="ka-GE" sz="1600" dirty="0"/>
            </a:br>
            <a:r>
              <a:rPr lang="ka-GE" sz="1600" dirty="0"/>
              <a:t>     აჭარაში ამჟამად შენარჩუნებულია პოეტური პაექრობის პრინციპით: „ვინ მეტი შაირი იცის“, რაც უმეტესად პოპულარულია მოზარდებში. ისინი ერთმანეთს შენაცვლებით ეუბნებიან შაირებს. მასში შეიძლება მონაწილეობდეს ორი, სამი ან მეტი მოშაირე.</a:t>
            </a:r>
            <a:br>
              <a:rPr lang="ka-GE" sz="1600" dirty="0"/>
            </a:br>
            <a:r>
              <a:rPr lang="ka-GE" sz="1600" dirty="0"/>
              <a:t>    კიდევ უფრო საინტერესოა პაექრობის დასასრული მოშაირენი ამ დროს ერთმანეთს დამათავრებელ და „ჩასაკეტ“ შაირებს ეუბნებიან, რომლის შინაარსიც მოწინააღმდეგის დამარცხებას ხაზს უსვამს, ასეთია მაგალითად:</a:t>
            </a:r>
            <a:br>
              <a:rPr lang="ka-GE" sz="1600" dirty="0"/>
            </a:br>
            <a:r>
              <a:rPr lang="ka-GE" sz="1600" dirty="0"/>
              <a:t>                          „შაირები ბევრი ვიცი</a:t>
            </a:r>
            <a:br>
              <a:rPr lang="ka-GE" sz="1600" dirty="0"/>
            </a:br>
            <a:r>
              <a:rPr lang="ka-GE" sz="1600" dirty="0"/>
              <a:t>                            ბევრი გამიგონია,</a:t>
            </a:r>
            <a:br>
              <a:rPr lang="ka-GE" sz="1600" dirty="0"/>
            </a:br>
            <a:r>
              <a:rPr lang="ka-GE" sz="1600" dirty="0"/>
              <a:t>                            შენისთანა მოშაირე</a:t>
            </a:r>
            <a:br>
              <a:rPr lang="ka-GE" sz="1600" dirty="0"/>
            </a:br>
            <a:r>
              <a:rPr lang="ka-GE" sz="1600" dirty="0"/>
              <a:t>                            ნეკით ამიწონია“.</a:t>
            </a:r>
            <a:r>
              <a:rPr lang="ru-RU" sz="1200" dirty="0"/>
              <a:t/>
            </a:r>
            <a:br>
              <a:rPr lang="ru-RU" sz="1200" dirty="0"/>
            </a:br>
            <a:r>
              <a:rPr lang="ka-GE" sz="1200" dirty="0"/>
              <a:t> </a:t>
            </a:r>
            <a:br>
              <a:rPr lang="ka-GE" sz="1200" dirty="0"/>
            </a:br>
            <a:endParaRPr lang="ru-RU" sz="1200" dirty="0"/>
          </a:p>
        </p:txBody>
      </p:sp>
      <p:pic>
        <p:nvPicPr>
          <p:cNvPr id="3" name="Picture 2" descr="C:\Users\user\Desktop\64293836_366242860721388_4025018186150707200_o.jpg"/>
          <p:cNvPicPr>
            <a:picLocks noChangeAspect="1" noChangeArrowheads="1"/>
          </p:cNvPicPr>
          <p:nvPr/>
        </p:nvPicPr>
        <p:blipFill>
          <a:blip r:embed="rId2"/>
          <a:srcRect/>
          <a:stretch>
            <a:fillRect/>
          </a:stretch>
        </p:blipFill>
        <p:spPr bwMode="auto">
          <a:xfrm>
            <a:off x="5436096" y="4365103"/>
            <a:ext cx="2327027" cy="2412025"/>
          </a:xfrm>
          <a:prstGeom prst="rect">
            <a:avLst/>
          </a:prstGeom>
          <a:noFill/>
        </p:spPr>
      </p:pic>
      <p:sp>
        <p:nvSpPr>
          <p:cNvPr id="4" name="TextBox 3"/>
          <p:cNvSpPr txBox="1"/>
          <p:nvPr/>
        </p:nvSpPr>
        <p:spPr>
          <a:xfrm>
            <a:off x="5868144" y="6309320"/>
            <a:ext cx="1616148" cy="369332"/>
          </a:xfrm>
          <a:prstGeom prst="rect">
            <a:avLst/>
          </a:prstGeom>
          <a:noFill/>
        </p:spPr>
        <p:txBody>
          <a:bodyPr wrap="none" rtlCol="0">
            <a:spAutoFit/>
          </a:bodyPr>
          <a:lstStyle/>
          <a:p>
            <a:r>
              <a:rPr lang="ka-GE" dirty="0"/>
              <a:t>მემედ ჭყონია</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muzeumi\macne\მაცნე N11\კიღურაძე\DSC_982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84" y="1412776"/>
            <a:ext cx="4572032" cy="4714908"/>
          </a:xfrm>
          <a:prstGeom prst="rect">
            <a:avLst/>
          </a:prstGeom>
          <a:noFill/>
          <a:ln>
            <a:noFill/>
          </a:ln>
        </p:spPr>
      </p:pic>
      <p:sp>
        <p:nvSpPr>
          <p:cNvPr id="3" name="TextBox 2"/>
          <p:cNvSpPr txBox="1"/>
          <p:nvPr/>
        </p:nvSpPr>
        <p:spPr>
          <a:xfrm>
            <a:off x="539552" y="188640"/>
            <a:ext cx="8454559" cy="923330"/>
          </a:xfrm>
          <a:prstGeom prst="rect">
            <a:avLst/>
          </a:prstGeom>
          <a:noFill/>
        </p:spPr>
        <p:txBody>
          <a:bodyPr wrap="none" rtlCol="0">
            <a:spAutoFit/>
          </a:bodyPr>
          <a:lstStyle/>
          <a:p>
            <a:pPr algn="ctr"/>
            <a:r>
              <a:rPr lang="ka-GE" dirty="0"/>
              <a:t>ხარიტონ ახვლედიანის სახელობის მუზეუმის ხელნაწერთა ფონდში დაცულია</a:t>
            </a:r>
          </a:p>
          <a:p>
            <a:pPr algn="ctr"/>
            <a:r>
              <a:rPr lang="ka-GE" dirty="0"/>
              <a:t>შაირები, გაბაასება ქალ-ვაჟისა,გვარიშვილის ლექსები,საგალობლები,</a:t>
            </a:r>
          </a:p>
          <a:p>
            <a:pPr algn="ctr"/>
            <a:r>
              <a:rPr lang="ka-GE" dirty="0"/>
              <a:t>ზღაპრები, შელოცვები.</a:t>
            </a:r>
            <a:endParaRPr lang="ru-RU" dirty="0"/>
          </a:p>
        </p:txBody>
      </p:sp>
    </p:spTree>
    <p:extLst>
      <p:ext uri="{BB962C8B-B14F-4D97-AF65-F5344CB8AC3E}">
        <p14:creationId xmlns:p14="http://schemas.microsoft.com/office/powerpoint/2010/main" val="41708189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4143404"/>
          </a:xfrm>
        </p:spPr>
        <p:txBody>
          <a:bodyPr>
            <a:normAutofit/>
          </a:bodyPr>
          <a:lstStyle/>
          <a:p>
            <a:r>
              <a:rPr lang="en-US" sz="1400" dirty="0"/>
              <a:t>       </a:t>
            </a:r>
            <a:r>
              <a:rPr lang="ka-GE" sz="1400" dirty="0"/>
              <a:t>ზღაპრული ეპოსი ძვირფას კულტურულ მემკვიდრეობას წარმოადგენს.</a:t>
            </a:r>
            <a:r>
              <a:rPr lang="en-US" sz="1400" dirty="0"/>
              <a:t> </a:t>
            </a:r>
            <a:r>
              <a:rPr lang="ka-GE" sz="1400" dirty="0"/>
              <a:t>განსაკუთრებით საინტერესოა საგმირო- საქორწინო თემაზე აგებული სიუჟეტები.</a:t>
            </a:r>
            <a:r>
              <a:rPr lang="en-US" sz="1400" dirty="0"/>
              <a:t> </a:t>
            </a:r>
            <a:r>
              <a:rPr lang="ka-GE" sz="1400" dirty="0"/>
              <a:t>საქორწინო და მათ შორის საგმირო-საქორწინო თემაზე აგებული ზღაპრები ძირითადად ქალ-ვაჟის სატრფიალო ურთიერთობებზეა დამყარებული და მთავარ გმირებათაც სწორედ ქალ-ვაჟი გვევლინება, ხოლო პერსონაჟთა ფართო გალერეის ყველა წარმომადგენელს მხოლოდ დამხმარე როლი ეკისრება.</a:t>
            </a:r>
            <a:br>
              <a:rPr lang="ka-GE" sz="1400" dirty="0"/>
            </a:br>
            <a:r>
              <a:rPr lang="ka-GE" sz="1400" dirty="0"/>
              <a:t>.</a:t>
            </a:r>
            <a:br>
              <a:rPr lang="ka-GE" sz="1400" dirty="0"/>
            </a:br>
            <a:r>
              <a:rPr lang="ka-GE" sz="1400" dirty="0"/>
              <a:t>    სახე გმირი ქალისა, ერთგული და მეომარი ცოლისა, თავისი დადებითი თვისებებით და მონაცემებით შეესაბამება ხალხის საერთო იდეალებს. მისი პირადი მიზნები და მისწრაფებები ხალხის საერთო ინტერესებიდან გამომდინარეობენ. გამოირჩევა როგორც ფიზიკური ისევე გონებრივი მონაცემებითაც.</a:t>
            </a:r>
            <a:br>
              <a:rPr lang="ka-GE" sz="1400" dirty="0"/>
            </a:br>
            <a:r>
              <a:rPr lang="ka-GE" sz="1400" dirty="0"/>
              <a:t>     საგმირო ქორწინების ამსახველი ზღაპრები მდიდარ მასალას შეიცავენ ქალის პერსონაჟის დასახასიათებლად. „ხალხი თავის შემოქმედებაში, წერს პროფ. ა.ხინთიბიძე -მამაკაცთა გმირულ თავდადებასთან ერთად უმღეროდა და აქებდა ქალის გმირული საქმეებითა და ადამიანურ გრძნობებსაც.</a:t>
            </a:r>
            <a:endParaRPr lang="ru-RU" sz="14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Nestan-Darejani.jpg"/>
          <p:cNvPicPr>
            <a:picLocks noChangeAspect="1" noChangeArrowheads="1"/>
          </p:cNvPicPr>
          <p:nvPr/>
        </p:nvPicPr>
        <p:blipFill>
          <a:blip r:embed="rId2"/>
          <a:srcRect/>
          <a:stretch>
            <a:fillRect/>
          </a:stretch>
        </p:blipFill>
        <p:spPr bwMode="auto">
          <a:xfrm>
            <a:off x="2487407" y="501014"/>
            <a:ext cx="4284476" cy="6123717"/>
          </a:xfrm>
          <a:prstGeom prst="rect">
            <a:avLst/>
          </a:prstGeom>
          <a:noFill/>
        </p:spPr>
      </p:pic>
      <p:sp>
        <p:nvSpPr>
          <p:cNvPr id="3" name="TextBox 2"/>
          <p:cNvSpPr txBox="1"/>
          <p:nvPr/>
        </p:nvSpPr>
        <p:spPr>
          <a:xfrm>
            <a:off x="3347864" y="48603"/>
            <a:ext cx="2109873" cy="369332"/>
          </a:xfrm>
          <a:prstGeom prst="rect">
            <a:avLst/>
          </a:prstGeom>
          <a:noFill/>
        </p:spPr>
        <p:txBody>
          <a:bodyPr wrap="none" rtlCol="0">
            <a:spAutoFit/>
          </a:bodyPr>
          <a:lstStyle/>
          <a:p>
            <a:r>
              <a:rPr lang="ka-GE" dirty="0"/>
              <a:t>ზღაპრის სიუჟეტი</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4714908"/>
          </a:xfrm>
        </p:spPr>
        <p:txBody>
          <a:bodyPr>
            <a:normAutofit/>
          </a:bodyPr>
          <a:lstStyle/>
          <a:p>
            <a:pPr algn="l"/>
            <a:r>
              <a:rPr lang="en-US" sz="1400" dirty="0"/>
              <a:t>      </a:t>
            </a:r>
            <a:r>
              <a:rPr lang="ka-GE" sz="1400" dirty="0"/>
              <a:t>ზღაპრებში „ბოჟმის ყვავილი,“ როცა გმირი ვაჟის მიერ მოყვანილ ქალს ნახავს ხელმწიფე, გონება ეკარგება, ქალი ისეთი ლამაზია, რომ ხელმწიფე გაგიჟდა სილამაზით.</a:t>
            </a:r>
            <a:br>
              <a:rPr lang="ka-GE" sz="1400" dirty="0"/>
            </a:br>
            <a:r>
              <a:rPr lang="ka-GE" sz="1400" dirty="0"/>
              <a:t>     ხალხურ მოთხრობაში „ზექიე“ ვკითხულობთ: ზექიე ბუნებრივად ძალიან ლამაზი იყო, ცოტა მომაღლო ტანის, შავგრემანი, ხუჭუჭთმიანი, შავთვალა. მარა ეს გაფითრება მას გაორკაცებით ამშვენებდა, ზექიე ისე გადაქცეულიყო, რომ მთვარეს გააწბილებდა სილამაზით“.</a:t>
            </a:r>
            <a:br>
              <a:rPr lang="ka-GE" sz="1400" dirty="0"/>
            </a:br>
            <a:r>
              <a:rPr lang="ka-GE" sz="1400" dirty="0"/>
              <a:t>     მეგობრობა, ამხანაგობა და ურთიერთდახმარება ზღაპრული გმირის ერთ-ერთი მთავარი იდეალია. იგი გმობს ცრუსა და მოღალატეს. მას არაფრად მიაჩნიათ ასეთი გმირის ვაჟკაცობა, რომელიც მუხანათურად ესხმის მტერს და სახელს იხვეჭს. მისი შეხედულებით გმირ ვაჟკაცს უნდა ახასიათებდეს პირდაპირობა და ვერ ურიგდება</a:t>
            </a:r>
            <a:br>
              <a:rPr lang="ka-GE" sz="1400" dirty="0"/>
            </a:br>
            <a:r>
              <a:rPr lang="ka-GE" sz="1400" dirty="0"/>
              <a:t/>
            </a:r>
            <a:br>
              <a:rPr lang="ka-GE" sz="1400" dirty="0"/>
            </a:br>
            <a:r>
              <a:rPr lang="ka-GE" sz="1400" dirty="0"/>
              <a:t>მუხანათურად მოპოვებულ სახელს, ასეთი კაცი არ მიაჩნიათ ადამიანად. კიცხავს მოღალატეს, არ თვლის მას ქმრობის ღირსად. </a:t>
            </a:r>
            <a:br>
              <a:rPr lang="ka-GE" sz="1400" dirty="0"/>
            </a:br>
            <a:r>
              <a:rPr lang="ka-GE" sz="1400" dirty="0"/>
              <a:t>     ქალი პერსონაჟი გამოირჩევა თავისი შინაგანი სულიერი სამყაროს სიმდიდრით, გონიერებით, მტკიცე ნებისყოფით, მას არ ახასიათებს გადაწყვეტილების შეცვლა, ფიცის გატეხა, მტკიცედ იცავს მას.</a:t>
            </a:r>
            <a:br>
              <a:rPr lang="ka-GE" sz="1400" dirty="0"/>
            </a:br>
            <a:endParaRPr lang="ru-RU" sz="14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3857652"/>
          </a:xfrm>
        </p:spPr>
        <p:txBody>
          <a:bodyPr>
            <a:normAutofit/>
          </a:bodyPr>
          <a:lstStyle/>
          <a:p>
            <a:r>
              <a:rPr lang="en-US" sz="1400" dirty="0"/>
              <a:t>      </a:t>
            </a:r>
            <a:r>
              <a:rPr lang="ka-GE" sz="1400" dirty="0"/>
              <a:t>საგმირო-საქორწინო ხალხური მოთხრობების მთავარი მოქმედი ქალი პერსონაჟის სახით ხალხმა შექმნა ტიპიური სახე, ქალწულებისა, რომელიც თავისი ეპოქის ტრადიციების დამცველია. იგი როგორც „ვეფხვისტყაოსნის“ მთავარი მოქმედი პერსონაჟები, მოითხოვს სიყვარულის განმტკიცებას საგმირო საქმით. იგი საზოგადოებას ინტერესებს უთანხმებს საკუთარი პიროვნების მაღალ მისწრაფებებს. მასში განვითარებულია უმაღლესი ზნეობრივი გრძნობა, მაღალი მორალური ღირებულებებისადმი მას შეუძლია პირადი ბედნიერების დათმობა. მისი ქცევა ვლინდება ღრმა და შეკავებული გრძნობების  ფონზე.</a:t>
            </a:r>
            <a:br>
              <a:rPr lang="ka-GE" sz="1400" dirty="0"/>
            </a:br>
            <a:r>
              <a:rPr lang="ka-GE" sz="1400" dirty="0"/>
              <a:t>    ქალის სახეში ხალხს ჩაქსოვილი აქვს  ზოგადსაკაცობრიო ნიშნებიც. მისი მისწრაფებები მიზნები. ნამდვილი ჭეშმარიტი სიყვარულის საფუძველზე, თუ თავისი ერის ყოველთვის დამახასიათებელი ზნე-ჩვეულების დაცვა უაღრესად მაღალაზრობრივია. მისი ყოველი ნაბიჯი, მისი გულისწყრომა, მრისხანება, ყოველთვის გონებრივად მოტივირებულია, როცა ხალხური ნაწარმოების კითხვას ვამთავრებთ, გმირი ქალი ჩვენ წარმოგვიდგება, როგორც მშვენიერი, კეთილი, გონიერი, დიდი ტრფიალების ნიჭით დაჯილდოებული, ძლიერი ნებისყოფის, დიდი მიზნებისათვის მებრძოლი, დიდი უნარის მქონე და ჰარმონიული ადამიანი.</a:t>
            </a:r>
            <a:r>
              <a:rPr lang="ru-RU" sz="1400" dirty="0"/>
              <a:t/>
            </a:r>
            <a:br>
              <a:rPr lang="ru-RU" sz="1400" dirty="0"/>
            </a:br>
            <a:r>
              <a:rPr lang="ka-GE" sz="1400" dirty="0"/>
              <a:t> </a:t>
            </a:r>
            <a:endParaRPr lang="ru-RU" sz="14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2769-3533-4559-84F0-1D5FC1479E1F}"/>
              </a:ext>
            </a:extLst>
          </p:cNvPr>
          <p:cNvSpPr>
            <a:spLocks noGrp="1"/>
          </p:cNvSpPr>
          <p:nvPr>
            <p:ph type="title"/>
          </p:nvPr>
        </p:nvSpPr>
        <p:spPr>
          <a:xfrm>
            <a:off x="685800" y="2700866"/>
            <a:ext cx="7772400" cy="1456267"/>
          </a:xfrm>
        </p:spPr>
        <p:txBody>
          <a:bodyPr>
            <a:normAutofit fontScale="90000"/>
          </a:bodyPr>
          <a:lstStyle/>
          <a:p>
            <a:pPr marL="0" indent="0" algn="ctr"/>
            <a:r>
              <a:rPr lang="ka-GE" sz="3600" dirty="0"/>
              <a:t>მადლობა</a:t>
            </a:r>
            <a:r>
              <a:rPr lang="en-US" sz="3600" dirty="0"/>
              <a:t> </a:t>
            </a:r>
            <a:r>
              <a:rPr lang="ka-GE" sz="3600" dirty="0"/>
              <a:t>ყურადღებისათვის!</a:t>
            </a:r>
            <a:r>
              <a:rPr lang="en-US" dirty="0"/>
              <a:t/>
            </a:r>
            <a:br>
              <a:rPr lang="en-US" dirty="0"/>
            </a:br>
            <a:r>
              <a:rPr lang="ka-GE" dirty="0"/>
              <a:t/>
            </a:r>
            <a:br>
              <a:rPr lang="ka-GE" dirty="0"/>
            </a:br>
            <a:r>
              <a:rPr lang="ka-GE" dirty="0"/>
              <a:t>ხარიტონ ახვლედიანის მუზეუმის</a:t>
            </a:r>
            <a:r>
              <a:rPr lang="en-US" dirty="0"/>
              <a:t> </a:t>
            </a:r>
            <a:br>
              <a:rPr lang="en-US" dirty="0"/>
            </a:br>
            <a:r>
              <a:rPr lang="ka-GE" dirty="0"/>
              <a:t>მეცნიერ-მუშაკი:</a:t>
            </a:r>
            <a:r>
              <a:rPr lang="en-US" dirty="0"/>
              <a:t> </a:t>
            </a:r>
            <a:r>
              <a:rPr lang="ka-GE" dirty="0"/>
              <a:t>   შორენა მახარაძე</a:t>
            </a:r>
            <a:endParaRPr lang="en-US" dirty="0"/>
          </a:p>
        </p:txBody>
      </p:sp>
      <p:pic>
        <p:nvPicPr>
          <p:cNvPr id="7" name="Picture 6">
            <a:extLst>
              <a:ext uri="{FF2B5EF4-FFF2-40B4-BE49-F238E27FC236}">
                <a16:creationId xmlns:a16="http://schemas.microsoft.com/office/drawing/2014/main" id="{E471A161-3988-47DF-9CF4-E65A4DC9B595}"/>
              </a:ext>
            </a:extLst>
          </p:cNvPr>
          <p:cNvPicPr>
            <a:picLocks noChangeAspect="1"/>
          </p:cNvPicPr>
          <p:nvPr/>
        </p:nvPicPr>
        <p:blipFill rotWithShape="1">
          <a:blip r:embed="rId2">
            <a:extLst>
              <a:ext uri="{28A0092B-C50C-407E-A947-70E740481C1C}">
                <a14:useLocalDpi xmlns:a14="http://schemas.microsoft.com/office/drawing/2010/main" val="0"/>
              </a:ext>
            </a:extLst>
          </a:blip>
          <a:srcRect r="3846" b="13793"/>
          <a:stretch/>
        </p:blipFill>
        <p:spPr>
          <a:xfrm>
            <a:off x="4049941" y="116632"/>
            <a:ext cx="1044117" cy="936104"/>
          </a:xfrm>
          <a:prstGeom prst="rect">
            <a:avLst/>
          </a:prstGeom>
        </p:spPr>
      </p:pic>
    </p:spTree>
    <p:extLst>
      <p:ext uri="{BB962C8B-B14F-4D97-AF65-F5344CB8AC3E}">
        <p14:creationId xmlns:p14="http://schemas.microsoft.com/office/powerpoint/2010/main" val="40484703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4786346"/>
          </a:xfrm>
        </p:spPr>
        <p:txBody>
          <a:bodyPr>
            <a:noAutofit/>
          </a:bodyPr>
          <a:lstStyle/>
          <a:p>
            <a:r>
              <a:rPr lang="ka-GE" sz="1600" dirty="0"/>
              <a:t> ზაქარია ჭიჭინაძეს წიგნში „ქართველ მაჰმადიანთა სახალხო ლექსები“ მოცემული აქვს ლექსები თამარზე. იგი თამარის ხელმძღვანელობით ქართველი ხალხის მტრის წინააღმდეგ საომარი მზადების ამსახველი აქაური რიტმისა და კილოს გავრცელებული სიმღერაა.</a:t>
            </a:r>
            <a:br>
              <a:rPr lang="ka-GE" sz="1600" dirty="0"/>
            </a:br>
            <a:r>
              <a:rPr lang="ka-GE" sz="1600" dirty="0"/>
              <a:t>                          თამარ მეფე და ხონთქარი</a:t>
            </a:r>
            <a:br>
              <a:rPr lang="ka-GE" sz="1600" dirty="0"/>
            </a:br>
            <a:r>
              <a:rPr lang="ka-GE" sz="1600" dirty="0"/>
              <a:t>                          მაღალმა ღმერთმა წაჰკიდა</a:t>
            </a:r>
            <a:br>
              <a:rPr lang="ka-GE" sz="1600" dirty="0"/>
            </a:br>
            <a:r>
              <a:rPr lang="ka-GE" sz="1600" dirty="0"/>
              <a:t>                          ზღვაში ჩაუშო ხომალდი</a:t>
            </a:r>
            <a:br>
              <a:rPr lang="ka-GE" sz="1600" dirty="0"/>
            </a:br>
            <a:r>
              <a:rPr lang="ka-GE" sz="1600" dirty="0"/>
              <a:t>                           ზედ ალმასები დაჰკიდა,</a:t>
            </a:r>
            <a:br>
              <a:rPr lang="ka-GE" sz="1600" dirty="0"/>
            </a:br>
            <a:r>
              <a:rPr lang="ka-GE" sz="1600" dirty="0"/>
              <a:t>                            ზედ დასხა ქართველთ ლაშქარი,</a:t>
            </a:r>
            <a:br>
              <a:rPr lang="ka-GE" sz="1600" dirty="0"/>
            </a:br>
            <a:r>
              <a:rPr lang="ka-GE" sz="1600" dirty="0"/>
              <a:t>                             მრავალ წყალობა დაჰპირდა.</a:t>
            </a:r>
            <a:br>
              <a:rPr lang="ka-GE" sz="1600" dirty="0"/>
            </a:br>
            <a:r>
              <a:rPr lang="ka-GE" sz="1600" dirty="0"/>
              <a:t>ამ ლექსის სხვა ჩანაწერი აჭარაში არ მოგვეპოვება. არც იმის ცნობებია დაცული იმღერებოდა თუ არა იგი ადრე აჭარაში.</a:t>
            </a:r>
            <a:br>
              <a:rPr lang="ka-GE" sz="1600" dirty="0"/>
            </a:br>
            <a:r>
              <a:rPr lang="ka-GE" sz="1600" dirty="0"/>
              <a:t>     ზ.ჭიჭინაძის აღნიშნულ წიგნში არის ლექსი - ცნობილი ეპიტაფია „უბისს ავაგე საყდარი,“ რომლის შესახებაც, ისევე როგორც სხვა აქ მოტანილ ლექსებზე, არავითარი ცნობა ჩაწერის ადგილისა არ მოგვეპოვება.</a:t>
            </a:r>
            <a:br>
              <a:rPr lang="ka-GE" sz="1600" dirty="0"/>
            </a:br>
            <a:endParaRPr lang="ru-RU" sz="1600" dirty="0"/>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5643602"/>
          </a:xfrm>
        </p:spPr>
        <p:txBody>
          <a:bodyPr>
            <a:noAutofit/>
          </a:bodyPr>
          <a:lstStyle/>
          <a:p>
            <a:pPr algn="l"/>
            <a:r>
              <a:rPr lang="ka-GE" sz="1600" dirty="0"/>
              <a:t/>
            </a:r>
            <a:br>
              <a:rPr lang="ka-GE" sz="1600" dirty="0"/>
            </a:br>
            <a:endParaRPr lang="ru-RU" sz="1600" dirty="0"/>
          </a:p>
        </p:txBody>
      </p:sp>
      <p:pic>
        <p:nvPicPr>
          <p:cNvPr id="1026" name="Picture 2" descr="C:\Users\user\Desktop\Chichinadze_Zakaria.jpg"/>
          <p:cNvPicPr>
            <a:picLocks noChangeAspect="1" noChangeArrowheads="1"/>
          </p:cNvPicPr>
          <p:nvPr/>
        </p:nvPicPr>
        <p:blipFill>
          <a:blip r:embed="rId2"/>
          <a:srcRect/>
          <a:stretch>
            <a:fillRect/>
          </a:stretch>
        </p:blipFill>
        <p:spPr bwMode="auto">
          <a:xfrm>
            <a:off x="2010242" y="1"/>
            <a:ext cx="5111553"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50075"/>
            <a:ext cx="8229600" cy="5357850"/>
          </a:xfrm>
        </p:spPr>
        <p:txBody>
          <a:bodyPr>
            <a:noAutofit/>
          </a:bodyPr>
          <a:lstStyle/>
          <a:p>
            <a:r>
              <a:rPr lang="ka-GE" sz="1600" dirty="0"/>
              <a:t> </a:t>
            </a:r>
            <a:r>
              <a:rPr lang="en-US" sz="1600" dirty="0"/>
              <a:t> </a:t>
            </a:r>
            <a:r>
              <a:rPr lang="ka-GE" sz="1600" dirty="0"/>
              <a:t>1961 წლის ფოლკლორული ექსპედიციის დროს ხინოში სოფ.წერაქვეთში ცნობილმა მთქმელმა 85 წლის ახმედ ქათამაძემ ჩაწერა ლექსები. მთქმელი დაბეჯითებით გვიმტკიცებდა, რომ ახლო წარსულში ეს ლექსი ხინოში ბევრმა იცოდა. „თამარი აქ ნამყოფია, იგი შოთას (რუსთაველს) ესტუმრა ხინოს მთაზე, შოთა მიეგება თამარს დავლით, ჩანგით, ბორით და წინწლით საგებაურზე“.</a:t>
            </a:r>
            <a:r>
              <a:rPr lang="ru-RU" sz="1600" dirty="0"/>
              <a:t/>
            </a:r>
            <a:br>
              <a:rPr lang="ru-RU" sz="1600" dirty="0"/>
            </a:br>
            <a:r>
              <a:rPr lang="ka-GE" sz="1600" dirty="0"/>
              <a:t> </a:t>
            </a:r>
            <a:r>
              <a:rPr lang="ru-RU" sz="1600" dirty="0"/>
              <a:t/>
            </a:r>
            <a:br>
              <a:rPr lang="ru-RU" sz="1600" dirty="0"/>
            </a:br>
            <a:r>
              <a:rPr lang="ka-GE" sz="1600" dirty="0"/>
              <a:t>ნათქვამი იმითაც არის მნიშვნელოვანი, რომ ჩამოთვლილია სხვადასხვა სახის საკრავი ინსტრუმენტი აჭარაში ადრე გავრცელებული და შემდეგ დავიწყებას </a:t>
            </a:r>
            <a:br>
              <a:rPr lang="ka-GE" sz="1600" dirty="0"/>
            </a:br>
            <a:r>
              <a:rPr lang="ka-GE" sz="1600" dirty="0"/>
              <a:t>მიცემული. ეს ლექსი ინახება აჭარის ხარიტონ ახვლედიანის სახელობის მუზეუმის ხელნაწერთა ფონდში.ჩაწერილია 1940 წელს ქობულეთში სათაურით „ქართველი ხელმწიფის ლექსი“:</a:t>
            </a:r>
            <a:br>
              <a:rPr lang="ka-GE" sz="1600" dirty="0"/>
            </a:br>
            <a:r>
              <a:rPr lang="ka-GE" sz="1600" dirty="0"/>
              <a:t>„უბისს საყდარი ავაგე,</a:t>
            </a:r>
            <a:br>
              <a:rPr lang="ka-GE" sz="1600" dirty="0"/>
            </a:br>
            <a:r>
              <a:rPr lang="ka-GE" sz="1600" dirty="0"/>
              <a:t>                     უწყალოდ წყალი ვადინე,</a:t>
            </a:r>
            <a:br>
              <a:rPr lang="ka-GE" sz="1600" dirty="0"/>
            </a:br>
            <a:r>
              <a:rPr lang="ka-GE" sz="1600" dirty="0"/>
              <a:t>                      ისლამს დავდევი ბეგარა,</a:t>
            </a:r>
            <a:br>
              <a:rPr lang="ka-GE" sz="1600" dirty="0"/>
            </a:br>
            <a:r>
              <a:rPr lang="ka-GE" sz="1600" dirty="0"/>
              <a:t>                      სტამბულში ხარჯი ავიღე</a:t>
            </a:r>
            <a:br>
              <a:rPr lang="ka-GE" sz="1600" dirty="0"/>
            </a:br>
            <a:r>
              <a:rPr lang="ka-GE" sz="1600" dirty="0"/>
              <a:t>                      აწ ამის მოქმედმა კაცმა</a:t>
            </a:r>
            <a:br>
              <a:rPr lang="ka-GE" sz="1600" dirty="0"/>
            </a:br>
            <a:r>
              <a:rPr lang="ka-GE" sz="1600" dirty="0"/>
              <a:t>                      ცხრა აღლი ტილო წავიღე.“</a:t>
            </a:r>
            <a:br>
              <a:rPr lang="ka-GE" sz="1600" dirty="0"/>
            </a:br>
            <a:r>
              <a:rPr lang="ka-GE" sz="1600" dirty="0"/>
              <a:t>      უხუცეს მცხოვრებთ ნაამბობით ირკვევა, რომ ეს ლექსიც აჭარაში ძალიან გავრცელებული ყოფილა. სულ ბოლო დრომდე ზოგიერთები სახელებითაც ჩამოთვლიდნენ, თუ ვინ იტყოდა ამ ლექსს და ამასთან იმასაც დასძენდნენ: ამ ლექსს სიმღერით იტყოდნენო.</a:t>
            </a:r>
            <a:br>
              <a:rPr lang="ka-GE" sz="1600" dirty="0"/>
            </a:br>
            <a:endParaRPr lang="ru-RU" sz="16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1628" cy="3789040"/>
          </a:xfrm>
        </p:spPr>
        <p:txBody>
          <a:bodyPr>
            <a:noAutofit/>
          </a:bodyPr>
          <a:lstStyle/>
          <a:p>
            <a:r>
              <a:rPr lang="ka-GE" sz="1600" dirty="0"/>
              <a:t> საინტერესოა, რომ აღნიშნული ლექსის უძველესი ჩანაწერები და საკმაოდ თავისებური ვარიანტი ჩაწერილია 1879 წელს (გაგონილი ბათუმში ხუსეინ-ბეგ ბეჟანოღლისაგან) პ.უშიკიშვილის მიერ და ზ.ჭიჭინაძისაგან. ხუსეინ ბეგ ბეჟანიძისაგან გაგონილი:</a:t>
            </a:r>
            <a:br>
              <a:rPr lang="ka-GE" sz="1600" dirty="0"/>
            </a:br>
            <a:r>
              <a:rPr lang="ka-GE" sz="1600" dirty="0"/>
              <a:t>                      „ათასი კაბა ყმა მყავდა, ყველანი ოქროს ღილითა,</a:t>
            </a:r>
            <a:br>
              <a:rPr lang="ka-GE" sz="1600" dirty="0"/>
            </a:br>
            <a:r>
              <a:rPr lang="ka-GE" sz="1600" dirty="0"/>
              <a:t>                       ვაჭმევდი დედალ ხოხობსა, ვასმევდი ბროლის ჭიქითა,</a:t>
            </a:r>
            <a:br>
              <a:rPr lang="ka-GE" sz="1600" dirty="0"/>
            </a:br>
            <a:r>
              <a:rPr lang="ka-GE" sz="1600" dirty="0"/>
              <a:t>                       ვინც რომ შემება შევები, ალალითა და ჭიქითა</a:t>
            </a:r>
            <a:br>
              <a:rPr lang="ka-GE" sz="1600" dirty="0"/>
            </a:br>
            <a:r>
              <a:rPr lang="ka-GE" sz="1600" dirty="0"/>
              <a:t>                       აწი, თქვენ იცით მეფენო, ვინც დარჩით ამას იქითა“.</a:t>
            </a:r>
            <a:br>
              <a:rPr lang="ka-GE" sz="1600" dirty="0"/>
            </a:br>
            <a:r>
              <a:rPr lang="ka-GE" sz="1600" dirty="0"/>
              <a:t>                                                                        </a:t>
            </a:r>
            <a:br>
              <a:rPr lang="ka-GE" sz="1600" dirty="0"/>
            </a:br>
            <a:r>
              <a:rPr lang="ka-GE" sz="1600" dirty="0"/>
              <a:t>    თამარ მეფეს დიდად უყვარდა საქართველო. ხშირად დაბრძანდებოდა ბათუმის ახლო-მახლო, ამიტომაც  არის, რომ აჭარელ-ქობულეთელ ქართველებს დღესაც ახსოვს თამარ მეფის ცხოვრების ცნობები. ეს ცნობები მათში ვერავითარ  მუსლიმანურ მახვილს ვერ ამოუგდია. დღესაც უკვდავად ახსენებენ თამარ მეფის სახელს. ძველად ქობულეთელს, ბეჟანიძეების ერთ წევრთაგანს გამოუთქვამს ლექსი.</a:t>
            </a:r>
            <a:endParaRPr lang="ru-RU" sz="1600" dirty="0"/>
          </a:p>
        </p:txBody>
      </p:sp>
      <p:pic>
        <p:nvPicPr>
          <p:cNvPr id="5" name="Picture 3" descr="C:\Users\user\Desktop\13932954_920180871427264_5755832778341381493_n.jpg">
            <a:extLst>
              <a:ext uri="{FF2B5EF4-FFF2-40B4-BE49-F238E27FC236}">
                <a16:creationId xmlns:a16="http://schemas.microsoft.com/office/drawing/2014/main" id="{8D8D2FDA-70D2-44B4-88D8-5A24EA18D03B}"/>
              </a:ext>
            </a:extLst>
          </p:cNvPr>
          <p:cNvPicPr>
            <a:picLocks noChangeAspect="1" noChangeArrowheads="1"/>
          </p:cNvPicPr>
          <p:nvPr/>
        </p:nvPicPr>
        <p:blipFill>
          <a:blip r:embed="rId2"/>
          <a:srcRect/>
          <a:stretch>
            <a:fillRect/>
          </a:stretch>
        </p:blipFill>
        <p:spPr bwMode="auto">
          <a:xfrm>
            <a:off x="3328827" y="3789040"/>
            <a:ext cx="2486341" cy="3068960"/>
          </a:xfrm>
          <a:prstGeom prst="rect">
            <a:avLst/>
          </a:prstGeom>
          <a:noFill/>
        </p:spPr>
      </p:pic>
      <p:sp>
        <p:nvSpPr>
          <p:cNvPr id="6" name="TextBox 5">
            <a:extLst>
              <a:ext uri="{FF2B5EF4-FFF2-40B4-BE49-F238E27FC236}">
                <a16:creationId xmlns:a16="http://schemas.microsoft.com/office/drawing/2014/main" id="{7B481C2A-2907-4149-8AA5-81D18E4DB711}"/>
              </a:ext>
            </a:extLst>
          </p:cNvPr>
          <p:cNvSpPr txBox="1"/>
          <p:nvPr/>
        </p:nvSpPr>
        <p:spPr>
          <a:xfrm>
            <a:off x="3423285" y="6456372"/>
            <a:ext cx="2297424" cy="369332"/>
          </a:xfrm>
          <a:prstGeom prst="rect">
            <a:avLst/>
          </a:prstGeom>
          <a:noFill/>
        </p:spPr>
        <p:txBody>
          <a:bodyPr wrap="none" rtlCol="0">
            <a:spAutoFit/>
          </a:bodyPr>
          <a:lstStyle/>
          <a:p>
            <a:r>
              <a:rPr lang="ka-GE" dirty="0"/>
              <a:t>ხუსეინ ბეგ ბეჟანიძე</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325433"/>
            <a:ext cx="8229600" cy="3160942"/>
          </a:xfrm>
        </p:spPr>
        <p:txBody>
          <a:bodyPr>
            <a:normAutofit/>
          </a:bodyPr>
          <a:lstStyle/>
          <a:p>
            <a:r>
              <a:rPr lang="ka-GE" sz="1800" dirty="0"/>
              <a:t/>
            </a:r>
            <a:br>
              <a:rPr lang="ka-GE" sz="1800" dirty="0"/>
            </a:br>
            <a:r>
              <a:rPr lang="ka-GE" sz="1800" dirty="0"/>
              <a:t>     ეს ლექსი თითქმის ასეთივე სახით დაბეჭდილი აქვს „ჯეჯილში“ გ.წერეთელს, რომელიც ჩამწერის და ჩანაწერის ზუსტ ადგილს არ ასახელებს. მხოლოდ რედაქცია აღნიშნავს, რომ „ხალხური ლექსი აჭარაშია ჩაწერილი გიორგი წერეთლისაგან“.</a:t>
            </a:r>
            <a:br>
              <a:rPr lang="ka-GE" sz="1800" dirty="0"/>
            </a:br>
            <a:r>
              <a:rPr lang="ka-GE" sz="1800" dirty="0"/>
              <a:t>     უცვლელად აქვეყნებს ამ ლექსს აგრეთვე თ.სახოკია. იგი წერდა: „აქვე (აჭარაში ) გავიგონეთ ერთი ქობულეთელი აზნაურის, მაჰმადიანი ქართველის ყურშუმ-აღა ჭყონიასგან თამარის ანდერძისებური ლექსი.“ </a:t>
            </a:r>
            <a:br>
              <a:rPr lang="ka-GE" sz="1800" dirty="0"/>
            </a:br>
            <a:r>
              <a:rPr lang="en-US" sz="1800" dirty="0"/>
              <a:t> </a:t>
            </a:r>
            <a:endParaRPr lang="ru-RU" sz="1800" dirty="0"/>
          </a:p>
        </p:txBody>
      </p:sp>
      <p:pic>
        <p:nvPicPr>
          <p:cNvPr id="6" name="Picture 2" descr="C:\Users\user\Desktop\250px-Tsereteli_Giorgi.jpg">
            <a:extLst>
              <a:ext uri="{FF2B5EF4-FFF2-40B4-BE49-F238E27FC236}">
                <a16:creationId xmlns:a16="http://schemas.microsoft.com/office/drawing/2014/main" id="{E3D92F8E-DDE0-459D-9A98-157BF78FCC31}"/>
              </a:ext>
            </a:extLst>
          </p:cNvPr>
          <p:cNvPicPr>
            <a:picLocks noChangeAspect="1" noChangeArrowheads="1"/>
          </p:cNvPicPr>
          <p:nvPr/>
        </p:nvPicPr>
        <p:blipFill>
          <a:blip r:embed="rId2"/>
          <a:srcRect/>
          <a:stretch>
            <a:fillRect/>
          </a:stretch>
        </p:blipFill>
        <p:spPr bwMode="auto">
          <a:xfrm>
            <a:off x="3059832" y="3212976"/>
            <a:ext cx="2448272" cy="3486339"/>
          </a:xfrm>
          <a:prstGeom prst="rect">
            <a:avLst/>
          </a:prstGeom>
          <a:noFill/>
        </p:spPr>
      </p:pic>
      <p:sp>
        <p:nvSpPr>
          <p:cNvPr id="7" name="TextBox 6">
            <a:extLst>
              <a:ext uri="{FF2B5EF4-FFF2-40B4-BE49-F238E27FC236}">
                <a16:creationId xmlns:a16="http://schemas.microsoft.com/office/drawing/2014/main" id="{4E0EAEE0-1E6B-4F21-8C03-F279CDA1FC21}"/>
              </a:ext>
            </a:extLst>
          </p:cNvPr>
          <p:cNvSpPr txBox="1"/>
          <p:nvPr/>
        </p:nvSpPr>
        <p:spPr>
          <a:xfrm>
            <a:off x="3472688" y="6189252"/>
            <a:ext cx="1622560" cy="369332"/>
          </a:xfrm>
          <a:prstGeom prst="rect">
            <a:avLst/>
          </a:prstGeom>
          <a:noFill/>
        </p:spPr>
        <p:txBody>
          <a:bodyPr wrap="none" rtlCol="0">
            <a:spAutoFit/>
          </a:bodyPr>
          <a:lstStyle/>
          <a:p>
            <a:r>
              <a:rPr lang="ka-GE" sz="1800" kern="1200" cap="all" dirty="0">
                <a:ln>
                  <a:noFill/>
                </a:ln>
                <a:solidFill>
                  <a:srgbClr val="FFFFFF"/>
                </a:solidFill>
                <a:effectLst/>
                <a:latin typeface="Sylfaen" panose="010A0502050306030303" pitchFamily="18" charset="0"/>
                <a:ea typeface="+mj-ea"/>
                <a:cs typeface="+mj-cs"/>
              </a:rPr>
              <a:t>გ. წერეთელი</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4929222"/>
          </a:xfrm>
        </p:spPr>
        <p:txBody>
          <a:bodyPr>
            <a:normAutofit/>
          </a:bodyPr>
          <a:lstStyle/>
          <a:p>
            <a:r>
              <a:rPr lang="ka-GE" sz="1600" dirty="0"/>
              <a:t/>
            </a:r>
            <a:br>
              <a:rPr lang="ka-GE" sz="1600" dirty="0"/>
            </a:br>
            <a:r>
              <a:rPr lang="ka-GE" sz="1600" dirty="0"/>
              <a:t>    აჭარაში ძალიან ბევრი თქმულება-გადმოცემა არსებობს თამარ მეფეზე. შეიძლება თამამად ითქვას, რომ არ არის ისეთი სოფელი, სადაც არ იყოს დაცული რაიმე სახის ზეპირი                                                                                                                                                                                                                                                                                                                                                                                                                                                                                                                                                                                                                                                                                               გადმოცემა თამარ დედოფლის შესახებ. მაშინ როდესაც სხვა მეფეებზე, მათ შორის თამარის შემდეგ დროინდელთა შესახებაც არაფერი შემონახულა. ეს სვებედნიერი ხანის შედეგია, რაც საქართველოს მაშინ ეღირსა. შემდეგი დროისათვის, როდესაც აჭარა ოსმალთა მონობაში მოექცა, ხალხს თავისუფლების და ძლიერების </a:t>
            </a:r>
            <a:br>
              <a:rPr lang="ka-GE" sz="1600" dirty="0"/>
            </a:br>
            <a:r>
              <a:rPr lang="ka-GE" sz="1600" dirty="0"/>
              <a:t>სიმბოლოთი თამარი და მისი დრო მიაჩნდა. მიუხედავად ხშირად უხეში</a:t>
            </a:r>
            <a:br>
              <a:rPr lang="ka-GE" sz="1600" dirty="0"/>
            </a:br>
            <a:r>
              <a:rPr lang="ka-GE" sz="1600" dirty="0"/>
              <a:t> ისტორიული ანაქნონიზმებისა, ყოველივე კარგს, დიდებულს, ამ ხანას მიაწერდა, უმღეროდა და მარად უქრობ ლამპრად გადასცემდა თაობიდან თაობას. კიდევ მეტი, გამაჰმადიანებულ ქართველებს იმდენად უყვარდათ თამარ მეფე, რომ მის რელიგიურ შეხედულებათა გარდატეხასაც კი წარმოგვიდგენდნენ.</a:t>
            </a:r>
            <a:br>
              <a:rPr lang="ka-GE" sz="1600" dirty="0"/>
            </a:br>
            <a:endParaRPr lang="ru-RU" sz="16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2222374-E084-4984-B976-0EA2EE112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86250"/>
            <a:ext cx="4464496" cy="64887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9DD95A9-A76F-47FD-B3B0-7AF3ACFE87E0}"/>
              </a:ext>
            </a:extLst>
          </p:cNvPr>
          <p:cNvSpPr txBox="1"/>
          <p:nvPr/>
        </p:nvSpPr>
        <p:spPr>
          <a:xfrm>
            <a:off x="3861048" y="7300"/>
            <a:ext cx="1421904" cy="369332"/>
          </a:xfrm>
          <a:prstGeom prst="rect">
            <a:avLst/>
          </a:prstGeom>
          <a:noFill/>
        </p:spPr>
        <p:txBody>
          <a:bodyPr wrap="square">
            <a:spAutoFit/>
          </a:bodyPr>
          <a:lstStyle/>
          <a:p>
            <a:r>
              <a:rPr lang="ka-GE" sz="1800" kern="1200" cap="all" dirty="0">
                <a:ln>
                  <a:noFill/>
                </a:ln>
                <a:solidFill>
                  <a:srgbClr val="FFFFFF"/>
                </a:solidFill>
                <a:effectLst/>
                <a:latin typeface="Sylfaen" panose="010A0502050306030303" pitchFamily="18" charset="0"/>
                <a:ea typeface="+mj-ea"/>
                <a:cs typeface="+mj-cs"/>
              </a:rPr>
              <a:t>თამარ მეფე</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Slice</Template>
  <TotalTime>595</TotalTime>
  <Words>573</Words>
  <Application>Microsoft Office PowerPoint</Application>
  <PresentationFormat>On-screen Show (4:3)</PresentationFormat>
  <Paragraphs>31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Sylfaen</vt:lpstr>
      <vt:lpstr>Celestial</vt:lpstr>
      <vt:lpstr>PowerPoint Presentation</vt:lpstr>
      <vt:lpstr>                                                   აჭარული ზეპირსიტყვიერების ნიმუშთა შესწავლა ცხადყოფს, თუ რაოდენ ორგანულ კავშირშია იგი საერთოდ ქართულ ფოლკლორთან. მიუხედავად იმისა, რომ აჭარა დიდი ხნის განმავლობაში მოწყვეტილი იყო დედა-სამშობლოს, მან თითქმის უცვლელად შემოგვინახა  ქართულ ფოლკლორულ ძეგლთა დიდი უმრავლესობა. ქართველ მეფეთა შორის ყველაზე მეტი გადმოცემები, თქმულებები და ლექსები აქაურ ზეპირსიტყვიერებაში თამარ მეფეზეა შემორჩენილი. ამას ჯერ კიდევ გასული საუკუნის უცხო და  რუსი მკვლევარებიც აღნიშნავდნენ. საქართველოს არც ერთი კუთხისთვის უცხო არაა თვალსაჩინო მოვლენებისა და ამბების დაკავშირება თამარის სახელთან, მაგრამ ეს გამოცემები რაოდენობრივად  ყველაზე მეტად აჭარაშია შემონახული. იმასაც თუ გავითვალისწინებთ, რომ სხვა ქართველ მეფეებზე არა გვაქვს, ან თითქმის არაა თქმულებები და გადმოცემები, ეს მოვლენა საყურადღებოა და მრავალმნიშვნელოვან ფაქტზე მიუთითებს. </vt:lpstr>
      <vt:lpstr> ზაქარია ჭიჭინაძეს წიგნში „ქართველ მაჰმადიანთა სახალხო ლექსები“ მოცემული აქვს ლექსები თამარზე. იგი თამარის ხელმძღვანელობით ქართველი ხალხის მტრის წინააღმდეგ საომარი მზადების ამსახველი აქაური რიტმისა და კილოს გავრცელებული სიმღერაა.                           თამარ მეფე და ხონთქარი                           მაღალმა ღმერთმა წაჰკიდა                           ზღვაში ჩაუშო ხომალდი                            ზედ ალმასები დაჰკიდა,                             ზედ დასხა ქართველთ ლაშქარი,                              მრავალ წყალობა დაჰპირდა. ამ ლექსის სხვა ჩანაწერი აჭარაში არ მოგვეპოვება. არც იმის ცნობებია დაცული იმღერებოდა თუ არა იგი ადრე აჭარაში.      ზ.ჭიჭინაძის აღნიშნულ წიგნში არის ლექსი - ცნობილი ეპიტაფია „უბისს ავაგე საყდარი,“ რომლის შესახებაც, ისევე როგორც სხვა აქ მოტანილ ლექსებზე, არავითარი ცნობა ჩაწერის ადგილისა არ მოგვეპოვება. </vt:lpstr>
      <vt:lpstr> </vt:lpstr>
      <vt:lpstr>  1961 წლის ფოლკლორული ექსპედიციის დროს ხინოში სოფ.წერაქვეთში ცნობილმა მთქმელმა 85 წლის ახმედ ქათამაძემ ჩაწერა ლექსები. მთქმელი დაბეჯითებით გვიმტკიცებდა, რომ ახლო წარსულში ეს ლექსი ხინოში ბევრმა იცოდა. „თამარი აქ ნამყოფია, იგი შოთას (რუსთაველს) ესტუმრა ხინოს მთაზე, შოთა მიეგება თამარს დავლით, ჩანგით, ბორით და წინწლით საგებაურზე“.   ნათქვამი იმითაც არის მნიშვნელოვანი, რომ ჩამოთვლილია სხვადასხვა სახის საკრავი ინსტრუმენტი აჭარაში ადრე გავრცელებული და შემდეგ დავიწყებას  მიცემული. ეს ლექსი ინახება აჭარის ხარიტონ ახვლედიანის სახელობის მუზეუმის ხელნაწერთა ფონდში.ჩაწერილია 1940 წელს ქობულეთში სათაურით „ქართველი ხელმწიფის ლექსი“: „უბისს საყდარი ავაგე,                      უწყალოდ წყალი ვადინე,                       ისლამს დავდევი ბეგარა,                       სტამბულში ხარჯი ავიღე                       აწ ამის მოქმედმა კაცმა                       ცხრა აღლი ტილო წავიღე.“       უხუცეს მცხოვრებთ ნაამბობით ირკვევა, რომ ეს ლექსიც აჭარაში ძალიან გავრცელებული ყოფილა. სულ ბოლო დრომდე ზოგიერთები სახელებითაც ჩამოთვლიდნენ, თუ ვინ იტყოდა ამ ლექსს და ამასთან იმასაც დასძენდნენ: ამ ლექსს სიმღერით იტყოდნენო. </vt:lpstr>
      <vt:lpstr> საინტერესოა, რომ აღნიშნული ლექსის უძველესი ჩანაწერები და საკმაოდ თავისებური ვარიანტი ჩაწერილია 1879 წელს (გაგონილი ბათუმში ხუსეინ-ბეგ ბეჟანოღლისაგან) პ.უშიკიშვილის მიერ და ზ.ჭიჭინაძისაგან. ხუსეინ ბეგ ბეჟანიძისაგან გაგონილი:                       „ათასი კაბა ყმა მყავდა, ყველანი ოქროს ღილითა,                        ვაჭმევდი დედალ ხოხობსა, ვასმევდი ბროლის ჭიქითა,                        ვინც რომ შემება შევები, ალალითა და ჭიქითა                        აწი, თქვენ იცით მეფენო, ვინც დარჩით ამას იქითა“.                                                                              თამარ მეფეს დიდად უყვარდა საქართველო. ხშირად დაბრძანდებოდა ბათუმის ახლო-მახლო, ამიტომაც  არის, რომ აჭარელ-ქობულეთელ ქართველებს დღესაც ახსოვს თამარ მეფის ცხოვრების ცნობები. ეს ცნობები მათში ვერავითარ  მუსლიმანურ მახვილს ვერ ამოუგდია. დღესაც უკვდავად ახსენებენ თამარ მეფის სახელს. ძველად ქობულეთელს, ბეჟანიძეების ერთ წევრთაგანს გამოუთქვამს ლექსი.</vt:lpstr>
      <vt:lpstr>      ეს ლექსი თითქმის ასეთივე სახით დაბეჭდილი აქვს „ჯეჯილში“ გ.წერეთელს, რომელიც ჩამწერის და ჩანაწერის ზუსტ ადგილს არ ასახელებს. მხოლოდ რედაქცია აღნიშნავს, რომ „ხალხური ლექსი აჭარაშია ჩაწერილი გიორგი წერეთლისაგან“.      უცვლელად აქვეყნებს ამ ლექსს აგრეთვე თ.სახოკია. იგი წერდა: „აქვე (აჭარაში ) გავიგონეთ ერთი ქობულეთელი აზნაურის, მაჰმადიანი ქართველის ყურშუმ-აღა ჭყონიასგან თამარის ანდერძისებური ლექსი.“   </vt:lpstr>
      <vt:lpstr>     აჭარაში ძალიან ბევრი თქმულება-გადმოცემა არსებობს თამარ მეფეზე. შეიძლება თამამად ითქვას, რომ არ არის ისეთი სოფელი, სადაც არ იყოს დაცული რაიმე სახის ზეპირი                                                                                                                                                                                                                                                                                                                                                                                                                                                                                                                                                                                                                                                                                               გადმოცემა თამარ დედოფლის შესახებ. მაშინ როდესაც სხვა მეფეებზე, მათ შორის თამარის შემდეგ დროინდელთა შესახებაც არაფერი შემონახულა. ეს სვებედნიერი ხანის შედეგია, რაც საქართველოს მაშინ ეღირსა. შემდეგი დროისათვის, როდესაც აჭარა ოსმალთა მონობაში მოექცა, ხალხს თავისუფლების და ძლიერების  სიმბოლოთი თამარი და მისი დრო მიაჩნდა. მიუხედავად ხშირად უხეში  ისტორიული ანაქნონიზმებისა, ყოველივე კარგს, დიდებულს, ამ ხანას მიაწერდა, უმღეროდა და მარად უქრობ ლამპრად გადასცემდა თაობიდან თაობას. კიდევ მეტი, გამაჰმადიანებულ ქართველებს იმდენად უყვარდათ თამარ მეფე, რომ მის რელიგიურ შეხედულებათა გარდატეხასაც კი წარმოგვიდგენდნენ. </vt:lpstr>
      <vt:lpstr>PowerPoint Presentation</vt:lpstr>
      <vt:lpstr>     მრავალ ადგილს თუ წყაროს  ახლაც თამარის სახელი აქვს. ბათუმის მახლობლად ახლაც არის პატარა გორაკი, რომელსაც „თამარის გორას უწოდებენ“. მრავლადაა წყაროები, რომლებსაც „მეფე წყალი“ ან „დედოფლის წყარო“ ეწოდება.     ასეთივე გადმოცემას ვხვდებით ჭანეთში, სადაც ხოფის მახლობლად ბუჯაღში ნაქები წყაროს წყალია. მას „მეფის წყარო“ (მაფა წყარო) ქვია. ბუჯაღელი მომთხრობლის ჩვენებით, ეს მეფე თამარია.      თქმულება, რომელიც ჩაწერილია ხიხაძირში: სულთანს თამარისათვის შემოუთვლია ცოლად გამომყევი, თუ არა ქვეყანას ავიკლებ და შენც ძალით წაგიყვანო. თამარს უარი შეუთვლია და დიდი ჯარით ჩაკეტილა ხიხაძირის ციხეში. სულთანს ციხისათვის ალყა შემოურტყამს. მისი აღება გაძნელებია და ამიტომ მტერს ხერხი უხმარია: გაუთხრიათ რამდენიმე კილომეტრი მიწისქვეშა გზა და ასე ციხეში შემოსულან. თამარს იმის შიშით, რომ მტერს არ ჩავარდნოდა ტყვედ, თავი მოუწამლავს.     გადმოცემა თამარ მეფეზე მაჭახელას ხეობაში სხვადასხვა დროს ჩაწერილა, რომელიც გამოაქვეყნა გ.წერეთელმა, რომ თამარ მეფე ზაფხულობით მაჭახელაში დადიოდა და იქ  ატარებდა დროს. ერთ საღამოს მაჭახელის კოშკიდან თამარმა დაინახა ცეცხლი ევფრატის მთაზე და ბრძანა გაეკეთებინათ საიდუმლო მიწისქვეშა გზა მაჭახელას ციხიდან ევფრატამდე. ექვსი საათის სავალზე გააწყვეს ჯარისკაცები და აშენებული იქნა აქ ციხე, ტაძარი და საიდუმლო მიწისქვეშა გზა. </vt:lpstr>
      <vt:lpstr>PowerPoint Presentation</vt:lpstr>
      <vt:lpstr>   თამარის დროის თქმულება-გადმოცემები აჭარაში ყველგან გვხვდება. მაგრამ ამ მხრივ განსაკუთრებით მაჭახელას ხეობა გამოირჩევა. აქ ახლაც არიან მთქმელები, რომლებიც ამბობენ ეს მიდამო მაჭახლელებს თამარმა უბოძაო.     ზ.ჭიჭინაძის მიერ აქ ჩაწერილი ერთ-ერთი თქმულების მიხედვით თამარ მეფე შავშეთიდან კერჩხალის მთაზე გადმობრძანდა. ერთ საღამო ჟამს, როცა იგი თავის კოშკში ბრძანდებოდა და აქეთ-იქეთ იმზირებოდა, ევფრატის ეკლესიის გვერდით შენიშნა ერთი მეტად საუცხოო ბრწყინვალე ცეცხლის შუქი. ამიტომ თამარ მეფემ კარჩხალიდან მალე ისურვა ევფრატში ჩამოსვლა და ნახვა იმ ეკლესიის, საიდანაც მან ცეცხლი დაინახა, ევფრატის ეკლესია მას მაინც და მაინც არ მოეწონა და ბრძანა: მე ჩემი ხარჯით ერთი კარგი ეკლესია ხერთვისში უნდა ავაშენო სამახსოვროდ ჩემი აქ მოსვლისა და კარჩხალის მთაზე ყოფნისა. დაიწყეს ეკლესიის მშენებლობა და ყოველ ღამით სამუშაო იარაღები იქ აღარ ხვდებოდათ მშენებლებს სადაც ტოვებდნენ. ასე მეორდებოდა ყოველ ღამეს. მეფეს მოახსენეს ყოველივე დაწვრილებით. თამარ მეფე დაფიქრდა და ბრძანა: მაშ დაანებეთ თავი ხერთვისში ეკლესიის კეთებას. დარჩეს ისევე ისე ევფრატის ეკლესია ამ ხეობის მცხოვრებ ქართველთა დედა ეკლესიად, თუმცა ეს ეკლესია ღარიბად არის ნაშენი, მაგრამ მე გავამდიდრებ, მე შევმოსავ მას ყოვლის სამკაულებით. თამარის შესახებ აჭარაში ძალიან ბევრი თქმულება- გადმოცემა არსებობს. ბევრ მათგანში შესულია მითიური და წარმართული ხანის ელემენტები. შემდეგ ამ ელემენტების შესწავლა ისტორიულია და ამიტომაა, რომ მხატვრული სახე უამრავი  პარალელების მქონეა. გარდა ამისა, „ოქროს ხანის“ მოღვაწეები არა მარტო საკუთარი ქვეყნის  მდიდარ ზეპირსიტყვიერებას სწავლობენ, არამედ ეცნობიან მეზობელი ქვეყნის მდიდარ ზეპირსიტყვიერებას და ზოგჯერ კიდევაც თარგმნიან მას. </vt:lpstr>
      <vt:lpstr>PowerPoint Presentation</vt:lpstr>
      <vt:lpstr>  აჭარულ ზეპირსიტყვიერებაში მნიშვნელოვანი ადგილი უჭირავს სატრფიალო ლირიკას. ხალხურმა პოეზიამ შემოგვინახა და ჩვენამდე მოგვიტანა სატრფიალო ლირიკის ბრწყინვალე ნიმუშები, სადაც ასახულია ქართველი კაცის შინაგანი სამყარო, მისი ჯანსაღი სურვილები, განცდები, ემოციები.     პოეზიის სფეროთა შორის ლირიკა ყველაზე ახლოა ადამიანთან.ის პიროვნების გრძნობათა გამოთქმაა, პერსონალური ემოციების ამსახველი. აქ შემოქმედის სულიერ განწყობილებებთან, შეხედულებებთან გვაქვს საქმე.     აჭარული სატრფიალო ლექსებში შექებულია ქალის გარეგნობა, მისი უნარი საქმიანობაში, ქალისა და ვაჟის ლტოლვა ერთმანეთისადმი.  აჭარული სატრფიალო ლირიკა შეგვიძლია დავყოთ შემდეგ ქვეჟანრებად: შაირი, ქება, გაბაასება ე.წ. მინიატურები, წერილები ლექსად, საალბომო ლექსები.     აჭარაში შაირები უმეტესწილად სრულდება ჭიბონსა და საზზე. ჭიბონზე უფრო სატრფიალო ლირიკის ნიმუშები სრულდება. აჭარულ სასიმღერო შაირებში შექებულია სატრფოს გარეგნული მიმზიდველობა, ქართველი ქალის ნაწნავ-დალალები.      თმა უპირველესი სამკაულია ქალისა - ამბობს ვაჟი. ქალის ამ სამკაულის აღმნიშვნელი შაირები ფართოდაა გავრცელებული. ქალის ნაწნავები ვაჟს სიზმარშიც არ ასვენებს:                          „წუხელ სიზმარში გნახე                            წარბი აღმა აგეყარა,                             ფანჯარაზე მომდგარიყავ                              ნამწნები გადმოგეყარა“                                                         </vt:lpstr>
      <vt:lpstr>PowerPoint Presentation</vt:lpstr>
      <vt:lpstr>      საინტერესოა აჭარაში შაირების სახით გავრცელებული ცნობილი ლექსი „წყალს ნაფოტი ჩამოჰქონდა“.    ლექსში ყურადღებას იქცევს „ნაფოტი,“ რომელიც სხვადასხვა ხალხის პროზასა და პოეზიაში აქტიურ სიმბოლოდ გვევლინება. „ნაფოტს“ გარდა სხვა დანიშნულებისა, სატრფოთა შორის ურთიერთკავშირების ფუნქციაც ჰქონდა. ვ.კოტეტიშვილი მაგალითად, ასახელებს ტრისტანისა და იზოლდას ამბავს. იზოლდა იცნობს ტრისტანის მიერ ნაფოტზე ამოჭრილ ნიშნებს და ამით გაიგებს მის სამყოფელს. ნაფოტის ამ დანიშნულებაზე ბევრი ნაწერია ხალხურ ზღაპრებშიც. საინტერესოა „ნაფოტთან“ დაკავშირებული აჭარული ლეგენდები, რომლებიც ამ კუთხის ცალკეულ ხეობის მიგნებასთან არის დაკავშირებული: წყალს მოჰქონდა  ნაფოტი, მდინარის შესართავთან მყოფნი დაინტერესდნენ, საიდან მოდისო ეს ნაფოტი .აყვნენ მდინარეს ზემოთ „ნაფოტის ნაკვალევზე და ასე მიაგნეს თითქოს ზემო აჭარელთა საცხოვრებელ ადგილას“.         ხალხურ შაირებში მოტრფიალე ვაჟი თხოვნით მიმართავს ნაფოტს:              „წყალს ნაფოტი ჩამოჰქონდა                ალვის ხის ჩამონათალი,                დადექ ნაფოტო, მითხარი                 საყვარლის შემონათვალი“.      ყურადღებას იპყრობს აჭარის ზეპირსიტყვიერებაში ერთად გავრცელებული შაირი:                         „მაღლა სერზე ევედი,                       გადმოვდენე ხარები,                        აბლახანუმ, გოგო მომეც                        სამ დღეს მოგეხმარები“     შაირი სრულდება სიმღერით ჭიბონზე. შესაძლებელია იგი ოდესღაც არსებული ვრცელი ლექსების ფრაგმენტი იყოს. </vt:lpstr>
      <vt:lpstr>      შეხვედრა-გაცნობა, მთქმელთა განმარტებით ხდებოდა აჭარაში ფართოდ გავრცელებულ სახალხო დღესასწაულზე „შუამთობაზე“. წლის განსაზღვრულ დროს ზაფხულში, როცა ძირითადი საზაფხულო სამუშაოები მოთავებული იყო, საზაფხულო საძოვრებზე იკრიბებოდა სოფლის მოსახლეობა, განსაკუთრებით ახალგაზრდობა. მხიარულობდნენ, მღეროდნენ, ცეკვავდნენ. ამ დროს ქალ-ვაჟი მალულად უჭვრეტდა ერთმანეთს. მათ შორის იბმებოდა სიყვარულის უხილავი სიმები, რომელიც შემდეგ მტკიცედ აკავშირებდა ერთმანეთთან.     გოგო- ბიჭი ერთმანეთს გაეშაირებოდა მთაში:                         „შუამთობა მოაწია, მინდა წევდე მთაშია,                           ჩევერიო გოგოებში, ხელი მოვდვა თმაშია“. ვაჟს იმედი აქვს, რომ კარგსა და ლამაზ ქალს სწორედ იქ მთაში შეხვდება.                           „ქალო, ქალო, ლაო, ლოყაფანდულაო,                             შემევვარდი თასა, იქ ვიშოვდი ქალსა,                             ლამაზსა და კარგსა“. </vt:lpstr>
      <vt:lpstr>PowerPoint Presentation</vt:lpstr>
      <vt:lpstr>     აჭარული სატრფიალო ლირიკის ერთ-ერთი უმნიშვნელოვანესი ჟანრია ქება. შექებულია როგორც  ქალი, ასე ვაჟი, მაგრამ უმეტესწილად ქალის შექებაა წარმოდგენილი. ქება ძველთაგანვე არსებობდა საქართველოს ხალხურ თუ ლიტერატურულ ნიმუშებში. ქება პირველად შეიქმნა ხალხურ პოეზიაში, შემდეგ გადავიდა ლიტერატურაში. ქების ბრწყინვალე ნიმუშები ჩვენთვის ცნობილია ძველი ლიტერატურიდან „თამარიანი“, „აბდულმესია“.    აჭარული სატრფიალო ლირიკაში წერილების გაგება მიიღო ე.წ. დესტანებმა. დესტანი დიდი ზომის ლექსია. დესტანების გამოთქმა ნიშნავდა წერილის სახით თავისი გრძნობების გადმოცემას და მისი დანიშნულებისამებრ გაგზავნას. ქალის ქების შესანიშნავი ნიმუშია აგრეთვე „ერთხელ გიხილე ბატონო“. იგი პირველად გამოქვეყნდა „დროებაში,“ შემდეგ პ.უშიკიშვილის ხალხურ სიტყვიერებაში, აგრეთვე აჭარის  ხალხური პოეზიის კრებულში. ვარიანტები დაცულია ბათუმის ხ.ახვლედიანის მუზეუმის ხელნაწერთა ფონდში. ლექსი სატრფიალო ხასიათისაა. მიჯნური უდიდესი მოკრძალებით მიმართავს სატრფოს და ქება-დიდებას ასხამს მის სილამაზეს. ქების ნიმუშია ლაზურ ფოლკლორში საინტერესო ლექსი „ჭუტა ნუსა“ (პატარძალი). </vt:lpstr>
      <vt:lpstr>PowerPoint Presentation</vt:lpstr>
      <vt:lpstr>ხალხური მთქმელი მემედ ყურშუბის ძე ჭყონია (1860-1940) უმღეროდა სამშობლოს, საქართველოს ერთიანობას, იგი დაიბადა ქობულეთია რაიონის სოფელ ქობულეთში, იმ დროისათვის ცნობილ ყურშუმ ჭყონიას ოჯახში.       მემედ ჭყონიამ საკმაოდ დიდი მემკვიდრეობა დატოვა. მან შექმნა არაერთი ორიგინალური ლექსი, რომეიც სწრაფად ვრცელდებოდა ხალხში.      მემედ ჭყონიას სატრფიალო ლექსებიც აქვს. იგი ასე უმღეროდა ჩიბათელი ურუშაძის ქალს:                     „გურიაში ცნობილია                       თონთი ურუშაძის ქალი,                       ამას ყველა დამიმოწმებს                       არის ლამაზების თვალი“.      აჭარაში ამჟამად შენარჩუნებულია პოეტური პაექრობის პრინციპით: „ვინ მეტი შაირი იცის“, რაც უმეტესად პოპულარულია მოზარდებში. ისინი ერთმანეთს შენაცვლებით ეუბნებიან შაირებს. მასში შეიძლება მონაწილეობდეს ორი, სამი ან მეტი მოშაირე.     კიდევ უფრო საინტერესოა პაექრობის დასასრული მოშაირენი ამ დროს ერთმანეთს დამათავრებელ და „ჩასაკეტ“ შაირებს ეუბნებიან, რომლის შინაარსიც მოწინააღმდეგის დამარცხებას ხაზს უსვამს, ასეთია მაგალითად:                           „შაირები ბევრი ვიცი                             ბევრი გამიგონია,                             შენისთანა მოშაირე                             ნეკით ამიწონია“.   </vt:lpstr>
      <vt:lpstr>PowerPoint Presentation</vt:lpstr>
      <vt:lpstr>       ზღაპრული ეპოსი ძვირფას კულტურულ მემკვიდრეობას წარმოადგენს. განსაკუთრებით საინტერესოა საგმირო- საქორწინო თემაზე აგებული სიუჟეტები. საქორწინო და მათ შორის საგმირო-საქორწინო თემაზე აგებული ზღაპრები ძირითადად ქალ-ვაჟის სატრფიალო ურთიერთობებზეა დამყარებული და მთავარ გმირებათაც სწორედ ქალ-ვაჟი გვევლინება, ხოლო პერსონაჟთა ფართო გალერეის ყველა წარმომადგენელს მხოლოდ დამხმარე როლი ეკისრება. .     სახე გმირი ქალისა, ერთგული და მეომარი ცოლისა, თავისი დადებითი თვისებებით და მონაცემებით შეესაბამება ხალხის საერთო იდეალებს. მისი პირადი მიზნები და მისწრაფებები ხალხის საერთო ინტერესებიდან გამომდინარეობენ. გამოირჩევა როგორც ფიზიკური ისევე გონებრივი მონაცემებითაც.      საგმირო ქორწინების ამსახველი ზღაპრები მდიდარ მასალას შეიცავენ ქალის პერსონაჟის დასახასიათებლად. „ხალხი თავის შემოქმედებაში, წერს პროფ. ა.ხინთიბიძე -მამაკაცთა გმირულ თავდადებასთან ერთად უმღეროდა და აქებდა ქალის გმირული საქმეებითა და ადამიანურ გრძნობებსაც.</vt:lpstr>
      <vt:lpstr>PowerPoint Presentation</vt:lpstr>
      <vt:lpstr>      ზღაპრებში „ბოჟმის ყვავილი,“ როცა გმირი ვაჟის მიერ მოყვანილ ქალს ნახავს ხელმწიფე, გონება ეკარგება, ქალი ისეთი ლამაზია, რომ ხელმწიფე გაგიჟდა სილამაზით.      ხალხურ მოთხრობაში „ზექიე“ ვკითხულობთ: ზექიე ბუნებრივად ძალიან ლამაზი იყო, ცოტა მომაღლო ტანის, შავგრემანი, ხუჭუჭთმიანი, შავთვალა. მარა ეს გაფითრება მას გაორკაცებით ამშვენებდა, ზექიე ისე გადაქცეულიყო, რომ მთვარეს გააწბილებდა სილამაზით“.      მეგობრობა, ამხანაგობა და ურთიერთდახმარება ზღაპრული გმირის ერთ-ერთი მთავარი იდეალია. იგი გმობს ცრუსა და მოღალატეს. მას არაფრად მიაჩნიათ ასეთი გმირის ვაჟკაცობა, რომელიც მუხანათურად ესხმის მტერს და სახელს იხვეჭს. მისი შეხედულებით გმირ ვაჟკაცს უნდა ახასიათებდეს პირდაპირობა და ვერ ურიგდება  მუხანათურად მოპოვებულ სახელს, ასეთი კაცი არ მიაჩნიათ ადამიანად. კიცხავს მოღალატეს, არ თვლის მას ქმრობის ღირსად.       ქალი პერსონაჟი გამოირჩევა თავისი შინაგანი სულიერი სამყაროს სიმდიდრით, გონიერებით, მტკიცე ნებისყოფით, მას არ ახასიათებს გადაწყვეტილების შეცვლა, ფიცის გატეხა, მტკიცედ იცავს მას. </vt:lpstr>
      <vt:lpstr>      საგმირო-საქორწინო ხალხური მოთხრობების მთავარი მოქმედი ქალი პერსონაჟის სახით ხალხმა შექმნა ტიპიური სახე, ქალწულებისა, რომელიც თავისი ეპოქის ტრადიციების დამცველია. იგი როგორც „ვეფხვისტყაოსნის“ მთავარი მოქმედი პერსონაჟები, მოითხოვს სიყვარულის განმტკიცებას საგმირო საქმით. იგი საზოგადოებას ინტერესებს უთანხმებს საკუთარი პიროვნების მაღალ მისწრაფებებს. მასში განვითარებულია უმაღლესი ზნეობრივი გრძნობა, მაღალი მორალური ღირებულებებისადმი მას შეუძლია პირადი ბედნიერების დათმობა. მისი ქცევა ვლინდება ღრმა და შეკავებული გრძნობების  ფონზე.     ქალის სახეში ხალხს ჩაქსოვილი აქვს  ზოგადსაკაცობრიო ნიშნებიც. მისი მისწრაფებები მიზნები. ნამდვილი ჭეშმარიტი სიყვარულის საფუძველზე, თუ თავისი ერის ყოველთვის დამახასიათებელი ზნე-ჩვეულების დაცვა უაღრესად მაღალაზრობრივია. მისი ყოველი ნაბიჯი, მისი გულისწყრომა, მრისხანება, ყოველთვის გონებრივად მოტივირებულია, როცა ხალხური ნაწარმოების კითხვას ვამთავრებთ, გმირი ქალი ჩვენ წარმოგვიდგება, როგორც მშვენიერი, კეთილი, გონიერი, დიდი ტრფიალების ნიჭით დაჯილდოებული, ძლიერი ნებისყოფის, დიდი მიზნებისათვის მებრძოლი, დიდი უნარის მქონე და ჰარმონიული ადამიანი.  </vt:lpstr>
      <vt:lpstr>მადლობა ყურადღებისათვის!  ხარიტონ ახვლედიანის მუზეუმის  მეცნიერ-მუშაკი:    შორენა მახარაძე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ეთერი კიღურაძე                          ქალის სახე აჭარულ ზეპირსიტყვიერებაში         აჭარული ზეპირსიტყვიერების ნიმუშთა შესწავლა ცხადყოფს, თუ რაოდენ ორგანულ კავშირშია იგი საერთოდ ქართულ ფოლკლორთან. მიუხედავად იმისა, რომ აჭარა დიდი ხნის განმავლობაში მოწყვეტილი იყო დედა-სამშობლოს, მან თითქმის უცვლელად შემოგვინახა  ქართულ ფოლკლორულ ძეგლთა დიდი უმრავლესობა ქართველ მეფეთა შორის ყველაზე მეტი გადმოცემები, თქმულებები და ლექსები აქაურ ზეპირსიტყვიერებაში თამარ მეფეზეა შემორჩენილი ამას ჯერ კიდევ გასული საუკუნის უცხო და  რუსი მკვლევარებიც აღნიშნავდნენ. საქართველოს არც ერთი კუთხისთვის უცხო არაა თვალსაჩინო მოვლენებისა და ამბების დაკავშირება თამარის სახელთან, მაგრამ ეს გამოცემები რაოდენობრივად ვფიქრობთ ყველაზე მეტად აჭარაშია შემონახული. იმასაც თუ გავითვალისწინებთ, რომ სხვა ქართველ მეფეებზე არა გვაქვს, ან თითქმის არაა თქმულებები და გადმოცემები, ეს მოვლენა საყურადღებოა და მრავალმნიშვნელოვან ფაქტზე მიუთითებს ე.ტეილორის შენიშვნით ხალხური რწმენა ყველაზე ახლოს იქ არის თავის საწყისთან სადაც მას ყველაზე დიდი და ყველაზე ამაღლებული მნიშვნელობა ენიჭება.</dc:title>
  <dc:creator>user</dc:creator>
  <cp:lastModifiedBy>Tekla</cp:lastModifiedBy>
  <cp:revision>124</cp:revision>
  <dcterms:created xsi:type="dcterms:W3CDTF">2020-06-21T11:55:48Z</dcterms:created>
  <dcterms:modified xsi:type="dcterms:W3CDTF">2022-03-23T12:36:57Z</dcterms:modified>
</cp:coreProperties>
</file>