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1CCA4-BC5F-4523-9201-E61050DA2D16}" type="datetimeFigureOut">
              <a:rPr lang="en-US" smtClean="0"/>
              <a:t>7/20/2020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F9AC-98F1-4D44-8C60-86B9C6E74C44}" type="slidenum">
              <a:rPr lang="en-US" smtClean="0"/>
              <a:t>‹#›</a:t>
            </a:fld>
            <a:endParaRPr lang="en-US"/>
          </a:p>
        </p:txBody>
      </p:sp>
    </p:spTree>
    <p:extLst>
      <p:ext uri="{BB962C8B-B14F-4D97-AF65-F5344CB8AC3E}">
        <p14:creationId xmlns:p14="http://schemas.microsoft.com/office/powerpoint/2010/main" val="364919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72D7F9AC-98F1-4D44-8C60-86B9C6E74C44}" type="slidenum">
              <a:rPr lang="en-US" smtClean="0"/>
              <a:t>3</a:t>
            </a:fld>
            <a:endParaRPr lang="en-US"/>
          </a:p>
        </p:txBody>
      </p:sp>
    </p:spTree>
    <p:extLst>
      <p:ext uri="{BB962C8B-B14F-4D97-AF65-F5344CB8AC3E}">
        <p14:creationId xmlns:p14="http://schemas.microsoft.com/office/powerpoint/2010/main" val="27499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B2E2444B-A12A-4EE0-8FEE-D32E0368216F}"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147184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2E2444B-A12A-4EE0-8FEE-D32E0368216F}"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42682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2E2444B-A12A-4EE0-8FEE-D32E0368216F}"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5696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2E2444B-A12A-4EE0-8FEE-D32E0368216F}"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193739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E2444B-A12A-4EE0-8FEE-D32E0368216F}"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236171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B2E2444B-A12A-4EE0-8FEE-D32E0368216F}" type="datetimeFigureOut">
              <a:rPr lang="en-US" smtClean="0"/>
              <a:t>7/20/2020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169947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B2E2444B-A12A-4EE0-8FEE-D32E0368216F}" type="datetimeFigureOut">
              <a:rPr lang="en-US" smtClean="0"/>
              <a:t>7/20/2020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211665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B2E2444B-A12A-4EE0-8FEE-D32E0368216F}" type="datetimeFigureOut">
              <a:rPr lang="en-US" smtClean="0"/>
              <a:t>7/20/2020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257882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E2444B-A12A-4EE0-8FEE-D32E0368216F}" type="datetimeFigureOut">
              <a:rPr lang="en-US" smtClean="0"/>
              <a:t>7/20/2020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326827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2E2444B-A12A-4EE0-8FEE-D32E0368216F}" type="datetimeFigureOut">
              <a:rPr lang="en-US" smtClean="0"/>
              <a:t>7/20/2020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143980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2E2444B-A12A-4EE0-8FEE-D32E0368216F}" type="datetimeFigureOut">
              <a:rPr lang="en-US" smtClean="0"/>
              <a:t>7/20/2020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A18C88A-A04C-4F28-9DEE-AD5F814D439E}" type="slidenum">
              <a:rPr lang="en-US" smtClean="0"/>
              <a:t>‹#›</a:t>
            </a:fld>
            <a:endParaRPr lang="en-US"/>
          </a:p>
        </p:txBody>
      </p:sp>
    </p:spTree>
    <p:extLst>
      <p:ext uri="{BB962C8B-B14F-4D97-AF65-F5344CB8AC3E}">
        <p14:creationId xmlns:p14="http://schemas.microsoft.com/office/powerpoint/2010/main" val="265715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2444B-A12A-4EE0-8FEE-D32E0368216F}" type="datetimeFigureOut">
              <a:rPr lang="en-US" smtClean="0"/>
              <a:t>7/20/2020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8C88A-A04C-4F28-9DEE-AD5F814D439E}" type="slidenum">
              <a:rPr lang="en-US" smtClean="0"/>
              <a:t>‹#›</a:t>
            </a:fld>
            <a:endParaRPr lang="en-US"/>
          </a:p>
        </p:txBody>
      </p:sp>
    </p:spTree>
    <p:extLst>
      <p:ext uri="{BB962C8B-B14F-4D97-AF65-F5344CB8AC3E}">
        <p14:creationId xmlns:p14="http://schemas.microsoft.com/office/powerpoint/2010/main" val="301090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39213"/>
            <a:ext cx="10515600" cy="5837750"/>
          </a:xfrm>
        </p:spPr>
        <p:txBody>
          <a:bodyPr/>
          <a:lstStyle/>
          <a:p>
            <a:pPr marL="0" indent="0" algn="ctr">
              <a:buNone/>
            </a:pPr>
            <a:endParaRPr lang="ka-GE" dirty="0" smtClean="0"/>
          </a:p>
          <a:p>
            <a:pPr marL="0" indent="0" algn="ctr">
              <a:buNone/>
            </a:pPr>
            <a:endParaRPr lang="ka-GE" dirty="0"/>
          </a:p>
          <a:p>
            <a:pPr marL="0" indent="0" algn="ctr">
              <a:buNone/>
            </a:pPr>
            <a:r>
              <a:rPr lang="ka-GE" dirty="0" smtClean="0"/>
              <a:t> </a:t>
            </a:r>
            <a:r>
              <a:rPr lang="ka-GE" sz="3200" b="1" dirty="0"/>
              <a:t>ქართველი ინტელიგენცია და აჭარა </a:t>
            </a:r>
            <a:r>
              <a:rPr lang="en-US" sz="3200" b="1" dirty="0"/>
              <a:t>XIX</a:t>
            </a:r>
            <a:r>
              <a:rPr lang="ka-GE" sz="3200" b="1" dirty="0"/>
              <a:t> </a:t>
            </a:r>
            <a:r>
              <a:rPr lang="ka-GE" sz="3200" b="1" dirty="0" smtClean="0"/>
              <a:t>საუკუნის ბოლოსა და </a:t>
            </a:r>
            <a:endParaRPr lang="ka-GE" sz="3200" b="1" dirty="0"/>
          </a:p>
          <a:p>
            <a:pPr marL="0" indent="0" algn="ctr">
              <a:buNone/>
            </a:pPr>
            <a:r>
              <a:rPr lang="en-US" sz="3200" b="1" dirty="0" smtClean="0"/>
              <a:t>XX</a:t>
            </a:r>
            <a:r>
              <a:rPr lang="ka-GE" sz="3200" b="1" dirty="0" smtClean="0"/>
              <a:t> საუკუნის  დასაწყისში</a:t>
            </a:r>
            <a:endParaRPr lang="ka-GE" sz="3200" b="1" dirty="0"/>
          </a:p>
          <a:p>
            <a:pPr marL="0" indent="0">
              <a:buNone/>
            </a:pPr>
            <a:r>
              <a:rPr lang="ka-GE" sz="2400" b="1" dirty="0" smtClean="0"/>
              <a:t>            </a:t>
            </a:r>
          </a:p>
          <a:p>
            <a:pPr marL="0" indent="0">
              <a:buNone/>
            </a:pPr>
            <a:endParaRPr lang="ka-GE" sz="2400" b="1" dirty="0"/>
          </a:p>
          <a:p>
            <a:pPr marL="0" indent="0">
              <a:buNone/>
            </a:pPr>
            <a:endParaRPr lang="ka-GE" sz="2400" b="1" dirty="0" smtClean="0"/>
          </a:p>
          <a:p>
            <a:pPr marL="0" indent="0">
              <a:buNone/>
            </a:pPr>
            <a:endParaRPr lang="ka-GE" sz="2400" b="1" dirty="0"/>
          </a:p>
          <a:p>
            <a:pPr marL="0" indent="0">
              <a:buNone/>
            </a:pPr>
            <a:endParaRPr lang="ka-GE" sz="2400" b="1" dirty="0" smtClean="0"/>
          </a:p>
          <a:p>
            <a:pPr marL="0" indent="0">
              <a:buNone/>
            </a:pPr>
            <a:r>
              <a:rPr lang="ka-GE" b="1" dirty="0"/>
              <a:t> </a:t>
            </a:r>
            <a:r>
              <a:rPr lang="ka-GE" b="1" dirty="0" smtClean="0"/>
              <a:t>                                                                     საშა </a:t>
            </a:r>
            <a:r>
              <a:rPr lang="ka-GE" b="1" dirty="0"/>
              <a:t>ლეკვეიშვილი </a:t>
            </a:r>
          </a:p>
          <a:p>
            <a:pPr marL="0" indent="0">
              <a:buNone/>
            </a:pPr>
            <a:r>
              <a:rPr lang="ka-GE" sz="2400" b="1" dirty="0"/>
              <a:t>                                                                       </a:t>
            </a:r>
            <a:r>
              <a:rPr lang="ka-GE" sz="2400" b="1" dirty="0" smtClean="0"/>
              <a:t>   </a:t>
            </a:r>
            <a:endParaRPr lang="ru-RU" dirty="0"/>
          </a:p>
        </p:txBody>
      </p:sp>
    </p:spTree>
    <p:extLst>
      <p:ext uri="{BB962C8B-B14F-4D97-AF65-F5344CB8AC3E}">
        <p14:creationId xmlns:p14="http://schemas.microsoft.com/office/powerpoint/2010/main" val="398845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1709" y="1108364"/>
            <a:ext cx="6539345" cy="4419600"/>
          </a:xfrm>
        </p:spPr>
        <p:txBody>
          <a:bodyPr>
            <a:normAutofit/>
          </a:bodyPr>
          <a:lstStyle/>
          <a:p>
            <a:r>
              <a:rPr lang="ka-GE" sz="2400" b="1" dirty="0" smtClean="0"/>
              <a:t>       ივანე მაჩაბელი </a:t>
            </a:r>
            <a:r>
              <a:rPr lang="ka-GE" sz="2400" dirty="0" smtClean="0"/>
              <a:t>-  მწერალი, მთარგმნელი</a:t>
            </a:r>
            <a:br>
              <a:rPr lang="ka-GE" sz="2400" dirty="0" smtClean="0"/>
            </a:br>
            <a:r>
              <a:rPr lang="ka-GE" sz="2400" dirty="0"/>
              <a:t/>
            </a:r>
            <a:br>
              <a:rPr lang="ka-GE" sz="2400" dirty="0"/>
            </a:br>
            <a:r>
              <a:rPr lang="ka-GE" sz="2400" dirty="0" smtClean="0"/>
              <a:t>                                           პუბლიცისტი.</a:t>
            </a:r>
            <a:br>
              <a:rPr lang="ka-GE" sz="2400" dirty="0" smtClean="0"/>
            </a:br>
            <a:r>
              <a:rPr lang="ka-GE" sz="2400" dirty="0"/>
              <a:t/>
            </a:r>
            <a:br>
              <a:rPr lang="ka-GE" sz="2400" dirty="0"/>
            </a:br>
            <a:r>
              <a:rPr lang="ka-GE" sz="2400" dirty="0" smtClean="0"/>
              <a:t/>
            </a:r>
            <a:br>
              <a:rPr lang="ka-GE" sz="2400" dirty="0" smtClean="0"/>
            </a:br>
            <a:r>
              <a:rPr lang="ka-GE" sz="2400" dirty="0"/>
              <a:t> </a:t>
            </a:r>
            <a:r>
              <a:rPr lang="ka-GE" sz="2400" dirty="0" smtClean="0"/>
              <a:t>      აქტიური მონაწილე იყო ყველა იმ წამოწყებისა, რომელსაც ილია ჭავჭავაძე ხელმძღვანელობდა. იყო „ვეფხისტყაოსნის“ გამოცემის (1888) რედაქტორი. ეწეოდა მთარგმნელობით მუშაობას. ილიასთან ერთად თარგმნა შექსპირის „მეფე ლირი“.</a:t>
            </a:r>
            <a:endParaRPr lang="en-US" sz="24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138"/>
          <a:stretch/>
        </p:blipFill>
        <p:spPr>
          <a:xfrm>
            <a:off x="235528" y="152400"/>
            <a:ext cx="4973782" cy="5652654"/>
          </a:xfrm>
        </p:spPr>
      </p:pic>
      <p:sp>
        <p:nvSpPr>
          <p:cNvPr id="5" name="TextBox 4"/>
          <p:cNvSpPr txBox="1"/>
          <p:nvPr/>
        </p:nvSpPr>
        <p:spPr>
          <a:xfrm>
            <a:off x="1898074" y="6068291"/>
            <a:ext cx="2396238" cy="461665"/>
          </a:xfrm>
          <a:prstGeom prst="rect">
            <a:avLst/>
          </a:prstGeom>
          <a:noFill/>
        </p:spPr>
        <p:txBody>
          <a:bodyPr wrap="square" rtlCol="0">
            <a:spAutoFit/>
          </a:bodyPr>
          <a:lstStyle/>
          <a:p>
            <a:r>
              <a:rPr lang="ka-GE" sz="2400" b="1" dirty="0" smtClean="0"/>
              <a:t>1854 – 1898 </a:t>
            </a:r>
            <a:endParaRPr lang="en-US" sz="2400" b="1" dirty="0"/>
          </a:p>
        </p:txBody>
      </p:sp>
    </p:spTree>
    <p:extLst>
      <p:ext uri="{BB962C8B-B14F-4D97-AF65-F5344CB8AC3E}">
        <p14:creationId xmlns:p14="http://schemas.microsoft.com/office/powerpoint/2010/main" val="2921546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1272" y="997527"/>
            <a:ext cx="7322127" cy="4558146"/>
          </a:xfrm>
        </p:spPr>
        <p:txBody>
          <a:bodyPr>
            <a:normAutofit/>
          </a:bodyPr>
          <a:lstStyle/>
          <a:p>
            <a:r>
              <a:rPr lang="ka-GE" dirty="0" smtClean="0"/>
              <a:t> </a:t>
            </a:r>
            <a:r>
              <a:rPr lang="ka-GE" sz="2400" b="1" dirty="0" smtClean="0"/>
              <a:t>დიმიტრი ბაქრაძე </a:t>
            </a:r>
            <a:r>
              <a:rPr lang="ka-GE" sz="2400" dirty="0" smtClean="0"/>
              <a:t>- ისტორიკოსი, არქეოლოგი</a:t>
            </a:r>
            <a:br>
              <a:rPr lang="ka-GE" sz="2400" dirty="0" smtClean="0"/>
            </a:br>
            <a:r>
              <a:rPr lang="ka-GE" sz="2400" dirty="0"/>
              <a:t> </a:t>
            </a:r>
            <a:r>
              <a:rPr lang="ka-GE" sz="2400" dirty="0" smtClean="0"/>
              <a:t>                                             ეთნოგრაფი.</a:t>
            </a:r>
            <a:br>
              <a:rPr lang="ka-GE" sz="2400" dirty="0" smtClean="0"/>
            </a:br>
            <a:r>
              <a:rPr lang="ka-GE" sz="2400" dirty="0"/>
              <a:t/>
            </a:r>
            <a:br>
              <a:rPr lang="ka-GE" sz="2400" dirty="0"/>
            </a:br>
            <a:r>
              <a:rPr lang="ka-GE" sz="2400" dirty="0" smtClean="0"/>
              <a:t/>
            </a:r>
            <a:br>
              <a:rPr lang="ka-GE" sz="2400" dirty="0" smtClean="0"/>
            </a:br>
            <a:r>
              <a:rPr lang="ka-GE" sz="2400" dirty="0"/>
              <a:t> </a:t>
            </a:r>
            <a:r>
              <a:rPr lang="ka-GE" sz="2400" dirty="0" smtClean="0"/>
              <a:t>      იმოგზაურა აჭარაში 1874 წელს. ავტორია წიგნისა „არქეოლოგიური მოგზაურობა გურიასა და აჭარაში“.</a:t>
            </a:r>
            <a:endParaRPr lang="en-US" sz="31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221" t="7602" r="9241" b="10929"/>
          <a:stretch/>
        </p:blipFill>
        <p:spPr>
          <a:xfrm>
            <a:off x="838200" y="526473"/>
            <a:ext cx="3539836" cy="4918363"/>
          </a:xfrm>
        </p:spPr>
      </p:pic>
      <p:sp>
        <p:nvSpPr>
          <p:cNvPr id="3" name="TextBox 2"/>
          <p:cNvSpPr txBox="1"/>
          <p:nvPr/>
        </p:nvSpPr>
        <p:spPr>
          <a:xfrm>
            <a:off x="1634836" y="5999018"/>
            <a:ext cx="1893011" cy="461665"/>
          </a:xfrm>
          <a:prstGeom prst="rect">
            <a:avLst/>
          </a:prstGeom>
          <a:noFill/>
        </p:spPr>
        <p:txBody>
          <a:bodyPr wrap="square" rtlCol="0">
            <a:spAutoFit/>
          </a:bodyPr>
          <a:lstStyle/>
          <a:p>
            <a:r>
              <a:rPr lang="ka-GE" sz="2400" b="1" dirty="0" smtClean="0"/>
              <a:t>1826-1890</a:t>
            </a:r>
            <a:endParaRPr lang="en-US" sz="2400" b="1" dirty="0"/>
          </a:p>
        </p:txBody>
      </p:sp>
    </p:spTree>
    <p:extLst>
      <p:ext uri="{BB962C8B-B14F-4D97-AF65-F5344CB8AC3E}">
        <p14:creationId xmlns:p14="http://schemas.microsoft.com/office/powerpoint/2010/main" val="779508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8363" y="249382"/>
            <a:ext cx="7038109" cy="5167745"/>
          </a:xfrm>
        </p:spPr>
        <p:txBody>
          <a:bodyPr>
            <a:normAutofit/>
          </a:bodyPr>
          <a:lstStyle/>
          <a:p>
            <a:r>
              <a:rPr lang="ka-GE" dirty="0" smtClean="0"/>
              <a:t> </a:t>
            </a:r>
            <a:r>
              <a:rPr lang="ka-GE" sz="2400" b="1" dirty="0" smtClean="0"/>
              <a:t>იონა მეუნარგია </a:t>
            </a:r>
            <a:r>
              <a:rPr lang="ka-GE" sz="2400" dirty="0" smtClean="0"/>
              <a:t>- მწერალი, საზოგადო მოღვაწე.</a:t>
            </a:r>
            <a:br>
              <a:rPr lang="ka-GE" sz="2400" dirty="0" smtClean="0"/>
            </a:br>
            <a:r>
              <a:rPr lang="ka-GE" sz="2400" dirty="0"/>
              <a:t/>
            </a:r>
            <a:br>
              <a:rPr lang="ka-GE" sz="2400" dirty="0"/>
            </a:br>
            <a:r>
              <a:rPr lang="ka-GE" sz="2400" dirty="0" smtClean="0"/>
              <a:t>          მისი კრიტიკულ-პუბლიცისტური წერილე-ბი, ნარკვევები და ფელეტონები იბეჭდებოდა ქართულ ჟურნალ-გაზეთებში. ილიასა და აკაკის ერთ-ერთი თანამებრძოლი. მონაწილეა </a:t>
            </a:r>
            <a:r>
              <a:rPr lang="en-US" sz="2400" dirty="0" smtClean="0"/>
              <a:t>XIX </a:t>
            </a:r>
            <a:r>
              <a:rPr lang="ka-GE" sz="2400" dirty="0" smtClean="0"/>
              <a:t>ს. დიდი კულტურულ- ისტორიული მოვლენებისა.  </a:t>
            </a:r>
            <a:endParaRPr lang="en-US" sz="31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6581" y="249383"/>
            <a:ext cx="4017819" cy="5721926"/>
          </a:xfrm>
        </p:spPr>
      </p:pic>
      <p:sp>
        <p:nvSpPr>
          <p:cNvPr id="3" name="TextBox 2"/>
          <p:cNvSpPr txBox="1"/>
          <p:nvPr/>
        </p:nvSpPr>
        <p:spPr>
          <a:xfrm>
            <a:off x="1676400" y="6151418"/>
            <a:ext cx="1866789" cy="461665"/>
          </a:xfrm>
          <a:prstGeom prst="rect">
            <a:avLst/>
          </a:prstGeom>
          <a:noFill/>
        </p:spPr>
        <p:txBody>
          <a:bodyPr wrap="square" rtlCol="0">
            <a:spAutoFit/>
          </a:bodyPr>
          <a:lstStyle/>
          <a:p>
            <a:r>
              <a:rPr lang="ka-GE" sz="2400" b="1" dirty="0" smtClean="0"/>
              <a:t>1852 - 1919</a:t>
            </a:r>
            <a:endParaRPr lang="en-US" sz="2400" b="1" dirty="0"/>
          </a:p>
        </p:txBody>
      </p:sp>
    </p:spTree>
    <p:extLst>
      <p:ext uri="{BB962C8B-B14F-4D97-AF65-F5344CB8AC3E}">
        <p14:creationId xmlns:p14="http://schemas.microsoft.com/office/powerpoint/2010/main" val="3653513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6908" y="457200"/>
            <a:ext cx="6927273" cy="4835236"/>
          </a:xfrm>
        </p:spPr>
        <p:txBody>
          <a:bodyPr>
            <a:normAutofit/>
          </a:bodyPr>
          <a:lstStyle/>
          <a:p>
            <a:r>
              <a:rPr lang="ka-GE" dirty="0" smtClean="0"/>
              <a:t> </a:t>
            </a:r>
            <a:r>
              <a:rPr lang="ka-GE" sz="2400" b="1" dirty="0" smtClean="0"/>
              <a:t>თედო სახოკია </a:t>
            </a:r>
            <a:r>
              <a:rPr lang="ka-GE" sz="2400" dirty="0" smtClean="0"/>
              <a:t>- ლექსიკოგრაფი, მთარგმნელი</a:t>
            </a:r>
            <a:br>
              <a:rPr lang="ka-GE" sz="2400" dirty="0" smtClean="0"/>
            </a:br>
            <a:r>
              <a:rPr lang="ka-GE" sz="2400" dirty="0"/>
              <a:t> </a:t>
            </a:r>
            <a:r>
              <a:rPr lang="ka-GE" sz="2400" dirty="0" smtClean="0"/>
              <a:t>                                           ეთნოგრაფი.</a:t>
            </a:r>
            <a:br>
              <a:rPr lang="ka-GE" sz="2400" dirty="0" smtClean="0"/>
            </a:br>
            <a:r>
              <a:rPr lang="ka-GE" sz="2400" dirty="0"/>
              <a:t/>
            </a:r>
            <a:br>
              <a:rPr lang="ka-GE" sz="2400" dirty="0"/>
            </a:br>
            <a:r>
              <a:rPr lang="ka-GE" sz="2400" dirty="0" smtClean="0"/>
              <a:t>          1896 წელს ეწვია აჭარას. ავტორია წიგნისა „მოგზაურობანი“.</a:t>
            </a:r>
            <a:endParaRPr lang="en-US" sz="3100"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708"/>
          <a:stretch/>
        </p:blipFill>
        <p:spPr>
          <a:xfrm>
            <a:off x="581890" y="53915"/>
            <a:ext cx="4281054" cy="5474049"/>
          </a:xfrm>
        </p:spPr>
      </p:pic>
      <p:sp>
        <p:nvSpPr>
          <p:cNvPr id="3" name="TextBox 2"/>
          <p:cNvSpPr txBox="1"/>
          <p:nvPr/>
        </p:nvSpPr>
        <p:spPr>
          <a:xfrm>
            <a:off x="1731818" y="5957455"/>
            <a:ext cx="1963771" cy="461665"/>
          </a:xfrm>
          <a:prstGeom prst="rect">
            <a:avLst/>
          </a:prstGeom>
          <a:noFill/>
        </p:spPr>
        <p:txBody>
          <a:bodyPr wrap="square" rtlCol="0">
            <a:spAutoFit/>
          </a:bodyPr>
          <a:lstStyle/>
          <a:p>
            <a:r>
              <a:rPr lang="ka-GE" sz="2400" b="1" dirty="0" smtClean="0"/>
              <a:t>1868 - 1956</a:t>
            </a:r>
            <a:endParaRPr lang="en-US" sz="2400" b="1" dirty="0"/>
          </a:p>
        </p:txBody>
      </p:sp>
    </p:spTree>
    <p:extLst>
      <p:ext uri="{BB962C8B-B14F-4D97-AF65-F5344CB8AC3E}">
        <p14:creationId xmlns:p14="http://schemas.microsoft.com/office/powerpoint/2010/main" val="1774391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3781" y="1246909"/>
            <a:ext cx="6844145" cy="4087091"/>
          </a:xfrm>
        </p:spPr>
        <p:txBody>
          <a:bodyPr>
            <a:normAutofit/>
          </a:bodyPr>
          <a:lstStyle/>
          <a:p>
            <a:r>
              <a:rPr lang="ka-GE" sz="3100" b="1" dirty="0" smtClean="0"/>
              <a:t>     </a:t>
            </a:r>
            <a:r>
              <a:rPr lang="ka-GE" sz="2400" b="1" dirty="0" smtClean="0"/>
              <a:t>მარი ბროსე </a:t>
            </a:r>
            <a:r>
              <a:rPr lang="ka-GE" sz="2400" dirty="0" smtClean="0"/>
              <a:t>- ფრანგი, ქართველოლოგი. </a:t>
            </a:r>
            <a:br>
              <a:rPr lang="ka-GE" sz="2400" dirty="0" smtClean="0"/>
            </a:br>
            <a:r>
              <a:rPr lang="ka-GE" sz="2400" dirty="0"/>
              <a:t/>
            </a:r>
            <a:br>
              <a:rPr lang="ka-GE" sz="2400" dirty="0"/>
            </a:br>
            <a:r>
              <a:rPr lang="ka-GE" sz="2400" dirty="0" smtClean="0"/>
              <a:t>        1847-1848 წლებში იმოგზაურა საქართვე-ლოში. შეკრიბა დიდძალი ეპიგრაფიკული, ნუმიზმატიკური, დოკუმენტური და სხვა მასალა. სამ წიგნად გამოსცა პეტერბურგში.</a:t>
            </a:r>
            <a:endParaRPr lang="en-US" sz="31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8447"/>
          <a:stretch/>
        </p:blipFill>
        <p:spPr>
          <a:xfrm>
            <a:off x="650004" y="177149"/>
            <a:ext cx="4115959" cy="5406233"/>
          </a:xfrm>
        </p:spPr>
      </p:pic>
      <p:sp>
        <p:nvSpPr>
          <p:cNvPr id="5" name="TextBox 4"/>
          <p:cNvSpPr txBox="1"/>
          <p:nvPr/>
        </p:nvSpPr>
        <p:spPr>
          <a:xfrm>
            <a:off x="1745673" y="5915891"/>
            <a:ext cx="2160711" cy="461665"/>
          </a:xfrm>
          <a:prstGeom prst="rect">
            <a:avLst/>
          </a:prstGeom>
          <a:noFill/>
        </p:spPr>
        <p:txBody>
          <a:bodyPr wrap="square" rtlCol="0">
            <a:spAutoFit/>
          </a:bodyPr>
          <a:lstStyle/>
          <a:p>
            <a:r>
              <a:rPr lang="ka-GE" sz="2400" b="1" dirty="0" smtClean="0"/>
              <a:t>1802 – 1880 </a:t>
            </a:r>
            <a:endParaRPr lang="en-US" sz="2400" b="1" dirty="0"/>
          </a:p>
        </p:txBody>
      </p:sp>
    </p:spTree>
    <p:extLst>
      <p:ext uri="{BB962C8B-B14F-4D97-AF65-F5344CB8AC3E}">
        <p14:creationId xmlns:p14="http://schemas.microsoft.com/office/powerpoint/2010/main" val="3591423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0544" y="678872"/>
            <a:ext cx="7079674" cy="4918365"/>
          </a:xfrm>
        </p:spPr>
        <p:txBody>
          <a:bodyPr>
            <a:normAutofit/>
          </a:bodyPr>
          <a:lstStyle/>
          <a:p>
            <a:r>
              <a:rPr lang="ka-GE" sz="2400" b="1" dirty="0" smtClean="0"/>
              <a:t>იაკობ გოგებაშვილი </a:t>
            </a:r>
            <a:r>
              <a:rPr lang="ka-GE" sz="2400" dirty="0" smtClean="0"/>
              <a:t>- მეცნიერული პედაგოგ-</a:t>
            </a:r>
            <a:br>
              <a:rPr lang="ka-GE" sz="2400" dirty="0" smtClean="0"/>
            </a:br>
            <a:r>
              <a:rPr lang="ka-GE" sz="2400" dirty="0"/>
              <a:t> </a:t>
            </a:r>
            <a:r>
              <a:rPr lang="ka-GE" sz="2400" dirty="0" smtClean="0"/>
              <a:t>                 იკის ფუძემდებელი საქართველოში.</a:t>
            </a:r>
            <a:br>
              <a:rPr lang="ka-GE" sz="2400" dirty="0" smtClean="0"/>
            </a:br>
            <a:r>
              <a:rPr lang="ka-GE" sz="2400" dirty="0"/>
              <a:t/>
            </a:r>
            <a:br>
              <a:rPr lang="ka-GE" sz="2400" dirty="0"/>
            </a:br>
            <a:r>
              <a:rPr lang="ka-GE" sz="2400" dirty="0" smtClean="0"/>
              <a:t>      „დედა-ენის“ და სხვა მრავალი წიგნის ავტორი. საბავშვო მწერალი, პუბლიცისტი.</a:t>
            </a:r>
            <a:endParaRPr lang="en-US" sz="31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5328"/>
          <a:stretch/>
        </p:blipFill>
        <p:spPr>
          <a:xfrm>
            <a:off x="678873" y="157307"/>
            <a:ext cx="3754582" cy="5439930"/>
          </a:xfrm>
        </p:spPr>
      </p:pic>
      <p:sp>
        <p:nvSpPr>
          <p:cNvPr id="3" name="TextBox 2"/>
          <p:cNvSpPr txBox="1"/>
          <p:nvPr/>
        </p:nvSpPr>
        <p:spPr>
          <a:xfrm>
            <a:off x="1662545" y="5943600"/>
            <a:ext cx="1949917" cy="461665"/>
          </a:xfrm>
          <a:prstGeom prst="rect">
            <a:avLst/>
          </a:prstGeom>
          <a:noFill/>
        </p:spPr>
        <p:txBody>
          <a:bodyPr wrap="square" rtlCol="0">
            <a:spAutoFit/>
          </a:bodyPr>
          <a:lstStyle/>
          <a:p>
            <a:r>
              <a:rPr lang="ka-GE" sz="2400" b="1" dirty="0" smtClean="0"/>
              <a:t>1840 - 1890</a:t>
            </a:r>
            <a:endParaRPr lang="en-US" sz="2400" b="1" dirty="0"/>
          </a:p>
        </p:txBody>
      </p:sp>
    </p:spTree>
    <p:extLst>
      <p:ext uri="{BB962C8B-B14F-4D97-AF65-F5344CB8AC3E}">
        <p14:creationId xmlns:p14="http://schemas.microsoft.com/office/powerpoint/2010/main" val="3792192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436" y="900545"/>
            <a:ext cx="6567055" cy="3990110"/>
          </a:xfrm>
        </p:spPr>
        <p:txBody>
          <a:bodyPr>
            <a:normAutofit/>
          </a:bodyPr>
          <a:lstStyle/>
          <a:p>
            <a:r>
              <a:rPr lang="ka-GE" sz="3100" dirty="0" smtClean="0"/>
              <a:t>                                   </a:t>
            </a:r>
            <a:r>
              <a:rPr lang="en-US" sz="3100" dirty="0" smtClean="0"/>
              <a:t>             </a:t>
            </a:r>
            <a:r>
              <a:rPr lang="ka-GE" sz="3100" dirty="0" smtClean="0"/>
              <a:t>    </a:t>
            </a:r>
            <a:r>
              <a:rPr lang="en-US" sz="3100" dirty="0" smtClean="0"/>
              <a:t/>
            </a:r>
            <a:br>
              <a:rPr lang="en-US" sz="3100" dirty="0" smtClean="0"/>
            </a:br>
            <a:r>
              <a:rPr lang="en-US" sz="3100" b="1" dirty="0" smtClean="0"/>
              <a:t> </a:t>
            </a:r>
            <a:r>
              <a:rPr lang="ka-GE" sz="2400" b="1" dirty="0" smtClean="0"/>
              <a:t>ნიკო ნიკოლაძე </a:t>
            </a:r>
            <a:r>
              <a:rPr lang="ka-GE" sz="2400" dirty="0" smtClean="0"/>
              <a:t>- პუბლიცისტი, კრიტიკოსი,</a:t>
            </a:r>
            <a:br>
              <a:rPr lang="ka-GE" sz="2400" dirty="0" smtClean="0"/>
            </a:br>
            <a:r>
              <a:rPr lang="ka-GE" sz="2400" dirty="0"/>
              <a:t> </a:t>
            </a:r>
            <a:r>
              <a:rPr lang="ka-GE" sz="2400" dirty="0" smtClean="0"/>
              <a:t>                           რევოლუციონერ-დემოკრატი.</a:t>
            </a:r>
            <a:r>
              <a:rPr lang="ka-GE" dirty="0" smtClean="0"/>
              <a:t/>
            </a:r>
            <a:br>
              <a:rPr lang="ka-GE" dirty="0" smtClean="0"/>
            </a:br>
            <a:r>
              <a:rPr lang="ka-GE" dirty="0"/>
              <a:t> </a:t>
            </a:r>
            <a:r>
              <a:rPr lang="ka-GE" dirty="0" smtClean="0"/>
              <a:t> </a:t>
            </a:r>
            <a:br>
              <a:rPr lang="ka-GE" dirty="0" smtClean="0"/>
            </a:br>
            <a:r>
              <a:rPr lang="ka-GE" sz="2400" dirty="0"/>
              <a:t> </a:t>
            </a:r>
            <a:r>
              <a:rPr lang="ka-GE" sz="2400" dirty="0" smtClean="0"/>
              <a:t>      აქვეყნებდა მრავალ საპროგრამო ხასიათ-ის წერილებს პოლიტიკურ და ისტორიულ საკითხებზე. 1894-1912 წლებში არჩეული იყო ფოთის ქალაქის თავად. ფართო პროპაგანდას ეწეოდა აჭარის დედასამშობლოსთან დაბრუ-ნებაზე.</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685" y="221673"/>
            <a:ext cx="4637737" cy="5666509"/>
          </a:xfrm>
        </p:spPr>
      </p:pic>
      <p:sp>
        <p:nvSpPr>
          <p:cNvPr id="3" name="TextBox 2"/>
          <p:cNvSpPr txBox="1"/>
          <p:nvPr/>
        </p:nvSpPr>
        <p:spPr>
          <a:xfrm>
            <a:off x="1731818" y="6179127"/>
            <a:ext cx="2078182" cy="461665"/>
          </a:xfrm>
          <a:prstGeom prst="rect">
            <a:avLst/>
          </a:prstGeom>
          <a:noFill/>
        </p:spPr>
        <p:txBody>
          <a:bodyPr wrap="square" rtlCol="0">
            <a:spAutoFit/>
          </a:bodyPr>
          <a:lstStyle/>
          <a:p>
            <a:r>
              <a:rPr lang="ka-GE" sz="2400" b="1" dirty="0" smtClean="0"/>
              <a:t>1843 – 1928 </a:t>
            </a:r>
            <a:endParaRPr lang="en-US" sz="2400" b="1" dirty="0"/>
          </a:p>
        </p:txBody>
      </p:sp>
    </p:spTree>
    <p:extLst>
      <p:ext uri="{BB962C8B-B14F-4D97-AF65-F5344CB8AC3E}">
        <p14:creationId xmlns:p14="http://schemas.microsoft.com/office/powerpoint/2010/main" val="1181475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3999" y="263237"/>
            <a:ext cx="6691745" cy="6400799"/>
          </a:xfrm>
        </p:spPr>
        <p:txBody>
          <a:bodyPr>
            <a:normAutofit/>
          </a:bodyPr>
          <a:lstStyle/>
          <a:p>
            <a:r>
              <a:rPr lang="ka-GE" b="1" dirty="0"/>
              <a:t> </a:t>
            </a:r>
            <a:r>
              <a:rPr lang="ka-GE" b="1" dirty="0" smtClean="0"/>
              <a:t>  </a:t>
            </a:r>
            <a:r>
              <a:rPr lang="ka-GE" sz="2400" b="1" dirty="0" smtClean="0"/>
              <a:t>პეტრე უმიკაშვილი - </a:t>
            </a:r>
            <a:r>
              <a:rPr lang="ka-GE" sz="2400" dirty="0" smtClean="0"/>
              <a:t>ფოლკლორისტი.</a:t>
            </a:r>
            <a:br>
              <a:rPr lang="ka-GE" sz="2400" dirty="0" smtClean="0"/>
            </a:br>
            <a:r>
              <a:rPr lang="ka-GE" sz="2400" dirty="0"/>
              <a:t/>
            </a:r>
            <a:br>
              <a:rPr lang="ka-GE" sz="2400" dirty="0"/>
            </a:br>
            <a:r>
              <a:rPr lang="ka-GE" sz="2400" dirty="0" smtClean="0"/>
              <a:t>    მას ეკუთვნის ლიტერატურულ-პუბლიცის-ტური ნარკვევები, თარგმანები. დიდი დამსა-ხურება აქვს ქართული ზეპირსიტყვიერების შეკრებისა და გამოქვეყნების საქმეში. 1894-1898 წლებში მუშაობდა ზესტაფონსა და ბათუმში.</a:t>
            </a:r>
            <a:endParaRPr lang="en-US" sz="31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557" y="263237"/>
            <a:ext cx="4421062" cy="5597236"/>
          </a:xfrm>
        </p:spPr>
      </p:pic>
      <p:sp>
        <p:nvSpPr>
          <p:cNvPr id="3" name="TextBox 2"/>
          <p:cNvSpPr txBox="1"/>
          <p:nvPr/>
        </p:nvSpPr>
        <p:spPr>
          <a:xfrm>
            <a:off x="2008179" y="6040582"/>
            <a:ext cx="1731818" cy="461665"/>
          </a:xfrm>
          <a:prstGeom prst="rect">
            <a:avLst/>
          </a:prstGeom>
          <a:noFill/>
        </p:spPr>
        <p:txBody>
          <a:bodyPr wrap="square" rtlCol="0">
            <a:spAutoFit/>
          </a:bodyPr>
          <a:lstStyle/>
          <a:p>
            <a:r>
              <a:rPr lang="ka-GE" sz="2400" b="1" dirty="0" smtClean="0"/>
              <a:t>1838 - 1904</a:t>
            </a:r>
            <a:endParaRPr lang="en-US" sz="2400" b="1" dirty="0"/>
          </a:p>
        </p:txBody>
      </p:sp>
    </p:spTree>
    <p:extLst>
      <p:ext uri="{BB962C8B-B14F-4D97-AF65-F5344CB8AC3E}">
        <p14:creationId xmlns:p14="http://schemas.microsoft.com/office/powerpoint/2010/main" val="756190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9818" y="845127"/>
            <a:ext cx="6996546" cy="4876800"/>
          </a:xfrm>
        </p:spPr>
        <p:txBody>
          <a:bodyPr>
            <a:noAutofit/>
          </a:bodyPr>
          <a:lstStyle/>
          <a:p>
            <a:r>
              <a:rPr lang="ka-GE" sz="2800" b="1" dirty="0" smtClean="0"/>
              <a:t>    </a:t>
            </a:r>
            <a:r>
              <a:rPr lang="ka-GE" sz="2400" b="1" dirty="0" smtClean="0"/>
              <a:t>სერგეი მესხი </a:t>
            </a:r>
            <a:r>
              <a:rPr lang="ka-GE" sz="2400" dirty="0" smtClean="0"/>
              <a:t>- ჟურნალისტი, პუბლიცისტი,</a:t>
            </a:r>
            <a:br>
              <a:rPr lang="ka-GE" sz="2400" dirty="0" smtClean="0"/>
            </a:br>
            <a:r>
              <a:rPr lang="ka-GE" sz="2400" dirty="0"/>
              <a:t> </a:t>
            </a:r>
            <a:r>
              <a:rPr lang="ka-GE" sz="2400" dirty="0" smtClean="0"/>
              <a:t>                                               საზოგადო მოღვაწე.</a:t>
            </a:r>
            <a:br>
              <a:rPr lang="ka-GE" sz="2400" dirty="0" smtClean="0"/>
            </a:br>
            <a:r>
              <a:rPr lang="ka-GE" sz="2400" dirty="0"/>
              <a:t/>
            </a:r>
            <a:br>
              <a:rPr lang="ka-GE" sz="2400" dirty="0"/>
            </a:br>
            <a:r>
              <a:rPr lang="ka-GE" sz="2400" dirty="0" smtClean="0"/>
              <a:t/>
            </a:r>
            <a:br>
              <a:rPr lang="ka-GE" sz="2400" dirty="0" smtClean="0"/>
            </a:br>
            <a:r>
              <a:rPr lang="ka-GE" sz="2400" dirty="0"/>
              <a:t> </a:t>
            </a:r>
            <a:r>
              <a:rPr lang="ka-GE" sz="2400" dirty="0" smtClean="0"/>
              <a:t>               ქართველ პროგრესულ მოღვაწეებთან ერთად იბრძოდა დემოკრატიზმის პრინციპების დამკვიდრებისათვის განათლებაში. </a:t>
            </a:r>
            <a:endParaRPr lang="en-US" sz="2800"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954" t="6220" r="3485" b="6017"/>
          <a:stretch/>
        </p:blipFill>
        <p:spPr>
          <a:xfrm>
            <a:off x="512618" y="166255"/>
            <a:ext cx="3893127" cy="5458690"/>
          </a:xfrm>
        </p:spPr>
      </p:pic>
      <p:sp>
        <p:nvSpPr>
          <p:cNvPr id="3" name="TextBox 2"/>
          <p:cNvSpPr txBox="1"/>
          <p:nvPr/>
        </p:nvSpPr>
        <p:spPr>
          <a:xfrm>
            <a:off x="1482436" y="6096000"/>
            <a:ext cx="2091439" cy="461665"/>
          </a:xfrm>
          <a:prstGeom prst="rect">
            <a:avLst/>
          </a:prstGeom>
          <a:noFill/>
        </p:spPr>
        <p:txBody>
          <a:bodyPr wrap="square" rtlCol="0">
            <a:spAutoFit/>
          </a:bodyPr>
          <a:lstStyle/>
          <a:p>
            <a:r>
              <a:rPr lang="ka-GE" sz="2400" b="1" dirty="0" smtClean="0"/>
              <a:t>1845 – 1883 </a:t>
            </a:r>
            <a:endParaRPr lang="en-US" sz="2400" b="1" dirty="0"/>
          </a:p>
        </p:txBody>
      </p:sp>
    </p:spTree>
    <p:extLst>
      <p:ext uri="{BB962C8B-B14F-4D97-AF65-F5344CB8AC3E}">
        <p14:creationId xmlns:p14="http://schemas.microsoft.com/office/powerpoint/2010/main" val="2505969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3999" y="1066800"/>
            <a:ext cx="6483927" cy="4502728"/>
          </a:xfrm>
        </p:spPr>
        <p:txBody>
          <a:bodyPr>
            <a:noAutofit/>
          </a:bodyPr>
          <a:lstStyle/>
          <a:p>
            <a:r>
              <a:rPr lang="ka-GE" sz="2800" b="1" dirty="0" smtClean="0"/>
              <a:t>    </a:t>
            </a:r>
            <a:r>
              <a:rPr lang="ka-GE" sz="2400" b="1" dirty="0" smtClean="0"/>
              <a:t>ნიკო ცხვედაძე </a:t>
            </a:r>
            <a:r>
              <a:rPr lang="ka-GE" sz="2400" dirty="0" smtClean="0"/>
              <a:t>- პედაგოგი, პუბლიცისტი,</a:t>
            </a:r>
            <a:br>
              <a:rPr lang="ka-GE" sz="2400" dirty="0" smtClean="0"/>
            </a:br>
            <a:r>
              <a:rPr lang="ka-GE" sz="2400" dirty="0"/>
              <a:t> </a:t>
            </a:r>
            <a:r>
              <a:rPr lang="ka-GE" sz="2400" dirty="0" smtClean="0"/>
              <a:t>                                            საზოგადო მოღვაწე.</a:t>
            </a:r>
            <a:br>
              <a:rPr lang="ka-GE" sz="2400" dirty="0" smtClean="0"/>
            </a:br>
            <a:r>
              <a:rPr lang="ka-GE" sz="2400" dirty="0"/>
              <a:t/>
            </a:r>
            <a:br>
              <a:rPr lang="ka-GE" sz="2400" dirty="0"/>
            </a:br>
            <a:r>
              <a:rPr lang="ka-GE" sz="2400" dirty="0" smtClean="0"/>
              <a:t/>
            </a:r>
            <a:br>
              <a:rPr lang="ka-GE" sz="2400" dirty="0" smtClean="0"/>
            </a:br>
            <a:r>
              <a:rPr lang="ka-GE" sz="2400" dirty="0"/>
              <a:t> </a:t>
            </a:r>
            <a:r>
              <a:rPr lang="ka-GE" sz="2400" dirty="0" smtClean="0"/>
              <a:t>        მონაწილეობდა ბათუმში პირველი ქარ-თული სკოლის დაარსებასა და შემდეგ მის განვითარებაში.</a:t>
            </a:r>
            <a:endParaRPr lang="en-US"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36" y="267342"/>
            <a:ext cx="4585855" cy="5593129"/>
          </a:xfrm>
        </p:spPr>
      </p:pic>
      <p:sp>
        <p:nvSpPr>
          <p:cNvPr id="3" name="TextBox 2"/>
          <p:cNvSpPr txBox="1"/>
          <p:nvPr/>
        </p:nvSpPr>
        <p:spPr>
          <a:xfrm>
            <a:off x="1842655" y="6234545"/>
            <a:ext cx="1949916" cy="461665"/>
          </a:xfrm>
          <a:prstGeom prst="rect">
            <a:avLst/>
          </a:prstGeom>
          <a:noFill/>
        </p:spPr>
        <p:txBody>
          <a:bodyPr wrap="square" rtlCol="0">
            <a:spAutoFit/>
          </a:bodyPr>
          <a:lstStyle/>
          <a:p>
            <a:r>
              <a:rPr lang="ka-GE" sz="2400" b="1" dirty="0" smtClean="0"/>
              <a:t>1845 - 1911</a:t>
            </a:r>
            <a:endParaRPr lang="en-US" sz="2400" b="1" dirty="0"/>
          </a:p>
        </p:txBody>
      </p:sp>
    </p:spTree>
    <p:extLst>
      <p:ext uri="{BB962C8B-B14F-4D97-AF65-F5344CB8AC3E}">
        <p14:creationId xmlns:p14="http://schemas.microsoft.com/office/powerpoint/2010/main" val="1546288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92728" y="443345"/>
            <a:ext cx="10848108" cy="5929745"/>
          </a:xfrm>
        </p:spPr>
        <p:txBody>
          <a:bodyPr>
            <a:normAutofit/>
          </a:bodyPr>
          <a:lstStyle/>
          <a:p>
            <a:pPr algn="l"/>
            <a:r>
              <a:rPr lang="ka-GE" sz="2800" dirty="0" smtClean="0"/>
              <a:t>დედასამშობლო </a:t>
            </a:r>
            <a:r>
              <a:rPr lang="ka-GE" sz="2800" dirty="0" smtClean="0"/>
              <a:t>საქართველოსთან 1878 წელს სამუდამოდ შემოერთებული აჭარის პოლიტიკურ და კულტურული გათვიცნობიერების საქმეს იმთავითვე სათავეში ჩაუდგა ილია ჭავჭავაძე, რომლის გარშემო დაირაზმნენ ქართველი ერის სასიქადულო შვილები. ამავე დროს ეროვნული გრძნობების აღორძინებას დიდად შეუწყო ხელი ქართულმა პრესამ, რომელიც აჭარაში ჯერ კიდევ ომამდე ვრცელდებოდა.</a:t>
            </a:r>
          </a:p>
          <a:p>
            <a:pPr algn="l"/>
            <a:r>
              <a:rPr lang="ka-GE" sz="2800" dirty="0"/>
              <a:t> </a:t>
            </a:r>
            <a:r>
              <a:rPr lang="ka-GE" sz="2800" dirty="0" smtClean="0"/>
              <a:t>             აჭარისთვის ბევრი იღვაწა პლატონ იოსელიანმა, დიმიტრი ბაქრაძემ, იაკობ გოგებაშვილმა, დიმიტრი ყიფიანმა და სხვებმა, რომელთა ნაწილსაც აქ წარმოგიდგენთ.</a:t>
            </a:r>
          </a:p>
        </p:txBody>
      </p:sp>
    </p:spTree>
    <p:extLst>
      <p:ext uri="{BB962C8B-B14F-4D97-AF65-F5344CB8AC3E}">
        <p14:creationId xmlns:p14="http://schemas.microsoft.com/office/powerpoint/2010/main" val="3544995273"/>
      </p:ext>
    </p:extLst>
  </p:cSld>
  <p:clrMapOvr>
    <a:masterClrMapping/>
  </p:clrMapOvr>
  <mc:AlternateContent xmlns:mc="http://schemas.openxmlformats.org/markup-compatibility/2006" xmlns:p14="http://schemas.microsoft.com/office/powerpoint/2010/main">
    <mc:Choice Requires="p14">
      <p:transition spd="slow" p14:dur="2000" advTm="27789"/>
    </mc:Choice>
    <mc:Fallback xmlns="">
      <p:transition spd="slow" advTm="2778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3382" y="581891"/>
            <a:ext cx="6608618" cy="5514109"/>
          </a:xfrm>
        </p:spPr>
        <p:txBody>
          <a:bodyPr>
            <a:noAutofit/>
          </a:bodyPr>
          <a:lstStyle/>
          <a:p>
            <a:r>
              <a:rPr lang="ka-GE" sz="2800" dirty="0" smtClean="0"/>
              <a:t> </a:t>
            </a:r>
            <a:r>
              <a:rPr lang="ka-GE" sz="2400" b="1" dirty="0" smtClean="0"/>
              <a:t>გიორგი ერისთავი </a:t>
            </a:r>
            <a:r>
              <a:rPr lang="ka-GE" sz="2400" dirty="0" smtClean="0"/>
              <a:t>- მწერალი, დრამატურგი.</a:t>
            </a:r>
            <a:br>
              <a:rPr lang="ka-GE" sz="2400" dirty="0" smtClean="0"/>
            </a:br>
            <a:r>
              <a:rPr lang="ka-GE" sz="2400" dirty="0"/>
              <a:t/>
            </a:r>
            <a:br>
              <a:rPr lang="ka-GE" sz="2400" dirty="0"/>
            </a:br>
            <a:r>
              <a:rPr lang="ka-GE" sz="2400" dirty="0" smtClean="0"/>
              <a:t/>
            </a:r>
            <a:br>
              <a:rPr lang="ka-GE" sz="2400" dirty="0" smtClean="0"/>
            </a:br>
            <a:r>
              <a:rPr lang="ka-GE" sz="2400" dirty="0"/>
              <a:t> </a:t>
            </a:r>
            <a:r>
              <a:rPr lang="ka-GE" sz="2400" dirty="0" smtClean="0"/>
              <a:t>       ბათუმში თეატრალური საზოგადოების შექმნაში აქტიურ მონაწილეობას ღებულო-ბდა.</a:t>
            </a:r>
            <a:endParaRPr lang="en-US" sz="28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6854"/>
          <a:stretch/>
        </p:blipFill>
        <p:spPr>
          <a:xfrm>
            <a:off x="637309" y="234275"/>
            <a:ext cx="4724400" cy="5459943"/>
          </a:xfrm>
        </p:spPr>
      </p:pic>
      <p:sp>
        <p:nvSpPr>
          <p:cNvPr id="3" name="TextBox 2"/>
          <p:cNvSpPr txBox="1"/>
          <p:nvPr/>
        </p:nvSpPr>
        <p:spPr>
          <a:xfrm>
            <a:off x="2022764" y="6096000"/>
            <a:ext cx="1686680" cy="461665"/>
          </a:xfrm>
          <a:prstGeom prst="rect">
            <a:avLst/>
          </a:prstGeom>
          <a:noFill/>
        </p:spPr>
        <p:txBody>
          <a:bodyPr wrap="none" rtlCol="0">
            <a:spAutoFit/>
          </a:bodyPr>
          <a:lstStyle/>
          <a:p>
            <a:r>
              <a:rPr lang="ka-GE" sz="2400" b="1" dirty="0" smtClean="0"/>
              <a:t>1813 - 1864</a:t>
            </a:r>
            <a:endParaRPr lang="en-US" sz="2400" b="1" dirty="0"/>
          </a:p>
        </p:txBody>
      </p:sp>
    </p:spTree>
    <p:extLst>
      <p:ext uri="{BB962C8B-B14F-4D97-AF65-F5344CB8AC3E}">
        <p14:creationId xmlns:p14="http://schemas.microsoft.com/office/powerpoint/2010/main" val="729409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655" y="1233054"/>
            <a:ext cx="6345381" cy="4322619"/>
          </a:xfrm>
        </p:spPr>
        <p:txBody>
          <a:bodyPr>
            <a:normAutofit/>
          </a:bodyPr>
          <a:lstStyle/>
          <a:p>
            <a:r>
              <a:rPr lang="ka-GE" sz="2400" b="1" dirty="0" smtClean="0"/>
              <a:t>ვალერიან გუნია </a:t>
            </a:r>
            <a:r>
              <a:rPr lang="ka-GE" sz="2400" dirty="0" smtClean="0"/>
              <a:t>- რეჟისორი, დრამატურგი,</a:t>
            </a:r>
            <a:br>
              <a:rPr lang="ka-GE" sz="2400" dirty="0" smtClean="0"/>
            </a:br>
            <a:r>
              <a:rPr lang="ka-GE" sz="2400" dirty="0"/>
              <a:t> </a:t>
            </a:r>
            <a:r>
              <a:rPr lang="ka-GE" sz="2400" dirty="0" smtClean="0"/>
              <a:t>                                       კრიტიკოსი.</a:t>
            </a:r>
            <a:br>
              <a:rPr lang="ka-GE" sz="2400" dirty="0" smtClean="0"/>
            </a:br>
            <a:r>
              <a:rPr lang="ka-GE" sz="2400" dirty="0"/>
              <a:t/>
            </a:r>
            <a:br>
              <a:rPr lang="ka-GE" sz="2400" dirty="0"/>
            </a:br>
            <a:r>
              <a:rPr lang="ka-GE" sz="2400" dirty="0" smtClean="0"/>
              <a:t>     წლების განმავლობაში სათავეში ედგა ქართულ დრამატულ დასებს. რედაქტორო-ბდა პერიოდულ გამოცემებს. 1886 წელს და-არსა გაზეთი „ცნობის ფურცელი“. იუმო-რისტული ჟურნალი „ნიშადური“. 1888 წელს გამოსცა „საქართველოს კალენდარი“.</a:t>
            </a:r>
            <a:endParaRPr lang="en-US" sz="31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5366"/>
          <a:stretch/>
        </p:blipFill>
        <p:spPr>
          <a:xfrm>
            <a:off x="263236" y="318655"/>
            <a:ext cx="5126182" cy="5527963"/>
          </a:xfrm>
        </p:spPr>
      </p:pic>
      <p:sp>
        <p:nvSpPr>
          <p:cNvPr id="3" name="TextBox 2"/>
          <p:cNvSpPr txBox="1"/>
          <p:nvPr/>
        </p:nvSpPr>
        <p:spPr>
          <a:xfrm>
            <a:off x="1690255" y="6026728"/>
            <a:ext cx="2063729" cy="461665"/>
          </a:xfrm>
          <a:prstGeom prst="rect">
            <a:avLst/>
          </a:prstGeom>
          <a:noFill/>
        </p:spPr>
        <p:txBody>
          <a:bodyPr wrap="square" rtlCol="0">
            <a:spAutoFit/>
          </a:bodyPr>
          <a:lstStyle/>
          <a:p>
            <a:r>
              <a:rPr lang="ka-GE" sz="2400" b="1" dirty="0" smtClean="0"/>
              <a:t>1862 – 1933 </a:t>
            </a:r>
            <a:endParaRPr lang="en-US" sz="2400" b="1" dirty="0"/>
          </a:p>
        </p:txBody>
      </p:sp>
    </p:spTree>
    <p:extLst>
      <p:ext uri="{BB962C8B-B14F-4D97-AF65-F5344CB8AC3E}">
        <p14:creationId xmlns:p14="http://schemas.microsoft.com/office/powerpoint/2010/main" val="2299930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2726" y="248517"/>
            <a:ext cx="7301347" cy="5958319"/>
          </a:xfrm>
        </p:spPr>
        <p:txBody>
          <a:bodyPr>
            <a:normAutofit/>
          </a:bodyPr>
          <a:lstStyle/>
          <a:p>
            <a:r>
              <a:rPr lang="ka-GE" dirty="0"/>
              <a:t> </a:t>
            </a:r>
            <a:r>
              <a:rPr lang="ka-GE" dirty="0" smtClean="0"/>
              <a:t>      </a:t>
            </a:r>
            <a:r>
              <a:rPr lang="ka-GE" sz="2400" b="1" dirty="0" smtClean="0"/>
              <a:t>ავქსენტი ცაგარელი </a:t>
            </a:r>
            <a:r>
              <a:rPr lang="ka-GE" sz="2400" dirty="0" smtClean="0"/>
              <a:t>- დრამატურგი.</a:t>
            </a:r>
            <a:br>
              <a:rPr lang="ka-GE" sz="2400" dirty="0" smtClean="0"/>
            </a:br>
            <a:r>
              <a:rPr lang="ka-GE" sz="2400" dirty="0"/>
              <a:t/>
            </a:r>
            <a:br>
              <a:rPr lang="ka-GE" sz="2400" dirty="0"/>
            </a:br>
            <a:r>
              <a:rPr lang="ka-GE" sz="2400" dirty="0" smtClean="0"/>
              <a:t>       მისი ზოგიერთი კომედია ქართული დრამის ოქროს ფონდში შევიდა. ავტორია პიესებისა „ რაც გინახავს, ვეღარ ნახავ“ (1878), „ხანუმა“ (1882) და სხვ. მის შემოქმედებას მაღალ შეფასებას </a:t>
            </a:r>
            <a:r>
              <a:rPr lang="ka-GE" sz="2400" smtClean="0"/>
              <a:t>აძლევ-დნენ ილია </a:t>
            </a:r>
            <a:r>
              <a:rPr lang="ka-GE" sz="2400" dirty="0" smtClean="0"/>
              <a:t>ჭავჭავაძე </a:t>
            </a:r>
            <a:r>
              <a:rPr lang="ka-GE" sz="2400" smtClean="0"/>
              <a:t>და იაკობ </a:t>
            </a:r>
            <a:r>
              <a:rPr lang="ka-GE" sz="2400" dirty="0" smtClean="0"/>
              <a:t>გოგებაშვილი.</a:t>
            </a:r>
            <a:endParaRPr lang="en-US" sz="31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8647" b="8904"/>
          <a:stretch/>
        </p:blipFill>
        <p:spPr>
          <a:xfrm>
            <a:off x="637310" y="248516"/>
            <a:ext cx="3602182" cy="5570393"/>
          </a:xfrm>
        </p:spPr>
      </p:pic>
      <p:sp>
        <p:nvSpPr>
          <p:cNvPr id="3" name="TextBox 2"/>
          <p:cNvSpPr txBox="1"/>
          <p:nvPr/>
        </p:nvSpPr>
        <p:spPr>
          <a:xfrm>
            <a:off x="1371600" y="6026728"/>
            <a:ext cx="2272145" cy="461665"/>
          </a:xfrm>
          <a:prstGeom prst="rect">
            <a:avLst/>
          </a:prstGeom>
          <a:noFill/>
        </p:spPr>
        <p:txBody>
          <a:bodyPr wrap="square" rtlCol="0">
            <a:spAutoFit/>
          </a:bodyPr>
          <a:lstStyle/>
          <a:p>
            <a:r>
              <a:rPr lang="ka-GE" sz="2400" b="1" dirty="0" smtClean="0"/>
              <a:t>  1857 - 1902</a:t>
            </a:r>
            <a:endParaRPr lang="en-US" sz="2400" b="1" dirty="0"/>
          </a:p>
        </p:txBody>
      </p:sp>
    </p:spTree>
    <p:extLst>
      <p:ext uri="{BB962C8B-B14F-4D97-AF65-F5344CB8AC3E}">
        <p14:creationId xmlns:p14="http://schemas.microsoft.com/office/powerpoint/2010/main" val="131255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629150" y="1"/>
            <a:ext cx="7315194" cy="6733308"/>
          </a:xfrm>
        </p:spPr>
        <p:txBody>
          <a:bodyPr>
            <a:normAutofit fontScale="90000"/>
          </a:bodyPr>
          <a:lstStyle/>
          <a:p>
            <a:r>
              <a:rPr lang="ka-GE" sz="2400" dirty="0" smtClean="0"/>
              <a:t>      </a:t>
            </a:r>
            <a:br>
              <a:rPr lang="ka-GE" sz="2400" dirty="0" smtClean="0"/>
            </a:br>
            <a:r>
              <a:rPr lang="ka-GE" sz="2400" dirty="0"/>
              <a:t/>
            </a:r>
            <a:br>
              <a:rPr lang="ka-GE" sz="2400" dirty="0"/>
            </a:br>
            <a:r>
              <a:rPr lang="ka-GE" sz="2400" dirty="0" smtClean="0"/>
              <a:t/>
            </a:r>
            <a:br>
              <a:rPr lang="ka-GE" sz="2400" dirty="0" smtClean="0"/>
            </a:br>
            <a:r>
              <a:rPr lang="ka-GE" sz="2400" dirty="0"/>
              <a:t/>
            </a:r>
            <a:br>
              <a:rPr lang="ka-GE" sz="2400" dirty="0"/>
            </a:br>
            <a:r>
              <a:rPr lang="ka-GE" sz="2400" dirty="0" smtClean="0"/>
              <a:t/>
            </a:r>
            <a:br>
              <a:rPr lang="ka-GE" sz="2400" dirty="0" smtClean="0"/>
            </a:br>
            <a:r>
              <a:rPr lang="ka-GE" sz="2400" dirty="0"/>
              <a:t/>
            </a:r>
            <a:br>
              <a:rPr lang="ka-GE" sz="2400" dirty="0"/>
            </a:br>
            <a:r>
              <a:rPr lang="ka-GE" sz="2400" dirty="0" smtClean="0"/>
              <a:t/>
            </a:r>
            <a:br>
              <a:rPr lang="ka-GE" sz="2400" dirty="0" smtClean="0"/>
            </a:br>
            <a:r>
              <a:rPr lang="ka-GE" sz="2400" dirty="0"/>
              <a:t/>
            </a:r>
            <a:br>
              <a:rPr lang="ka-GE" sz="2400" dirty="0"/>
            </a:br>
            <a:r>
              <a:rPr lang="ka-GE" sz="2400" dirty="0" smtClean="0"/>
              <a:t/>
            </a:r>
            <a:br>
              <a:rPr lang="ka-GE" sz="2400" dirty="0" smtClean="0"/>
            </a:br>
            <a:r>
              <a:rPr lang="ka-GE" sz="2400" dirty="0"/>
              <a:t> </a:t>
            </a:r>
            <a:r>
              <a:rPr lang="ka-GE" sz="2400" dirty="0" smtClean="0"/>
              <a:t>      </a:t>
            </a:r>
            <a:br>
              <a:rPr lang="ka-GE" sz="2400" dirty="0" smtClean="0"/>
            </a:br>
            <a:r>
              <a:rPr lang="ka-GE" sz="2400" dirty="0"/>
              <a:t/>
            </a:r>
            <a:br>
              <a:rPr lang="ka-GE" sz="2400" dirty="0"/>
            </a:br>
            <a:r>
              <a:rPr lang="ka-GE" sz="2400" dirty="0" smtClean="0"/>
              <a:t/>
            </a:r>
            <a:br>
              <a:rPr lang="ka-GE" sz="2400" dirty="0" smtClean="0"/>
            </a:br>
            <a:r>
              <a:rPr lang="ka-GE" sz="2700" dirty="0"/>
              <a:t> </a:t>
            </a:r>
            <a:r>
              <a:rPr lang="ka-GE" sz="2700" dirty="0" smtClean="0"/>
              <a:t> </a:t>
            </a:r>
            <a:r>
              <a:rPr lang="ka-GE" sz="2700" b="1" dirty="0" smtClean="0"/>
              <a:t>ილია ჭავჭავაძე  </a:t>
            </a:r>
            <a:r>
              <a:rPr lang="ka-GE" sz="2700" dirty="0" smtClean="0"/>
              <a:t>-  მწერალი, საზოგადო მოღვაწე.</a:t>
            </a:r>
            <a:r>
              <a:rPr lang="ka-GE" sz="2400" dirty="0" smtClean="0"/>
              <a:t/>
            </a:r>
            <a:br>
              <a:rPr lang="ka-GE" sz="2400" dirty="0" smtClean="0"/>
            </a:br>
            <a:r>
              <a:rPr lang="ka-GE" sz="2400" dirty="0" smtClean="0"/>
              <a:t>              </a:t>
            </a:r>
            <a:r>
              <a:rPr lang="en-US" dirty="0" smtClean="0"/>
              <a:t>    </a:t>
            </a:r>
            <a:br>
              <a:rPr lang="en-US" dirty="0" smtClean="0"/>
            </a:br>
            <a:r>
              <a:rPr lang="ka-GE" sz="3100" dirty="0" smtClean="0"/>
              <a:t> </a:t>
            </a:r>
            <a:r>
              <a:rPr lang="en-US" sz="3100" dirty="0" smtClean="0"/>
              <a:t> </a:t>
            </a:r>
            <a:r>
              <a:rPr lang="ka-GE" sz="3100" dirty="0" smtClean="0"/>
              <a:t>  </a:t>
            </a:r>
            <a:r>
              <a:rPr lang="ka-GE" sz="2700" dirty="0" smtClean="0"/>
              <a:t>ილია იყო  </a:t>
            </a:r>
            <a:r>
              <a:rPr lang="en-US" sz="2700" dirty="0" smtClean="0"/>
              <a:t>XIX </a:t>
            </a:r>
            <a:r>
              <a:rPr lang="ka-GE" sz="2700" dirty="0" smtClean="0"/>
              <a:t>ს. </a:t>
            </a:r>
            <a:r>
              <a:rPr lang="en-US" sz="2700" dirty="0" smtClean="0"/>
              <a:t> II </a:t>
            </a:r>
            <a:r>
              <a:rPr lang="ka-GE" sz="2700" dirty="0" smtClean="0"/>
              <a:t> ნახევრის საქართველოს უდიდესი ეროვნული მოღვაწე, ქართულ ეროვნულ-განმანთავისუფლებელი მოძრაობის სულისჩამდგმელი და წინამძღოლი. ამაშია მისი ეპოქალური დამსახურება ქართული ერის წინაშე.                       </a:t>
            </a:r>
            <a:r>
              <a:rPr lang="en-US" sz="2700" dirty="0" smtClean="0"/>
              <a:t/>
            </a:r>
            <a:br>
              <a:rPr lang="en-US" sz="2700" dirty="0" smtClean="0"/>
            </a:br>
            <a:r>
              <a:rPr lang="en-US" sz="2700" dirty="0"/>
              <a:t/>
            </a:r>
            <a:br>
              <a:rPr lang="en-US" sz="2700" dirty="0"/>
            </a:br>
            <a:r>
              <a:rPr lang="en-US" sz="2700" dirty="0" smtClean="0"/>
              <a:t/>
            </a:r>
            <a:br>
              <a:rPr lang="en-US" sz="2700" dirty="0" smtClean="0"/>
            </a:br>
            <a:r>
              <a:rPr lang="en-US" dirty="0"/>
              <a:t/>
            </a:r>
            <a:br>
              <a:rPr lang="en-US" dirty="0"/>
            </a:br>
            <a:r>
              <a:rPr lang="en-US" dirty="0" smtClean="0"/>
              <a:t/>
            </a:r>
            <a:br>
              <a:rPr lang="en-US" dirty="0" smtClean="0"/>
            </a:br>
            <a:r>
              <a:rPr lang="en-US" dirty="0" smtClean="0"/>
              <a:t>      </a:t>
            </a:r>
            <a:r>
              <a:rPr lang="ka-GE" dirty="0" smtClean="0"/>
              <a:t> </a:t>
            </a:r>
            <a:br>
              <a:rPr lang="ka-GE" dirty="0" smtClean="0"/>
            </a:br>
            <a:r>
              <a:rPr lang="ka-GE" dirty="0"/>
              <a:t> </a:t>
            </a:r>
            <a:r>
              <a:rPr lang="ka-GE" dirty="0" smtClean="0"/>
              <a:t>    </a:t>
            </a:r>
            <a:br>
              <a:rPr lang="ka-GE" dirty="0" smtClean="0"/>
            </a:br>
            <a:r>
              <a:rPr lang="ka-GE" dirty="0"/>
              <a:t> </a:t>
            </a:r>
            <a:r>
              <a:rPr lang="ka-GE" dirty="0" smtClean="0"/>
              <a:t>     </a:t>
            </a:r>
            <a:r>
              <a:rPr lang="ka-GE" sz="3100" dirty="0" smtClean="0"/>
              <a:t/>
            </a:r>
            <a:br>
              <a:rPr lang="ka-GE" sz="3100" dirty="0" smtClean="0"/>
            </a:br>
            <a:r>
              <a:rPr lang="ka-GE" sz="3100" dirty="0"/>
              <a:t> </a:t>
            </a:r>
            <a:r>
              <a:rPr lang="ka-GE" sz="3100" dirty="0" smtClean="0"/>
              <a:t>                                                 .</a:t>
            </a:r>
            <a:endParaRPr lang="en-US" sz="3100" dirty="0"/>
          </a:p>
        </p:txBody>
      </p:sp>
      <p:pic>
        <p:nvPicPr>
          <p:cNvPr id="8" name="Объект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154" t="3201" r="6186" b="4937"/>
          <a:stretch/>
        </p:blipFill>
        <p:spPr>
          <a:xfrm>
            <a:off x="285751" y="401782"/>
            <a:ext cx="4013298" cy="5784706"/>
          </a:xfrm>
          <a:ln>
            <a:solidFill>
              <a:schemeClr val="bg1"/>
            </a:solidFill>
          </a:ln>
        </p:spPr>
      </p:pic>
      <p:sp>
        <p:nvSpPr>
          <p:cNvPr id="3" name="Прямоугольник 2"/>
          <p:cNvSpPr/>
          <p:nvPr/>
        </p:nvSpPr>
        <p:spPr>
          <a:xfrm>
            <a:off x="1175712" y="6282171"/>
            <a:ext cx="2199641" cy="523220"/>
          </a:xfrm>
          <a:prstGeom prst="rect">
            <a:avLst/>
          </a:prstGeom>
        </p:spPr>
        <p:txBody>
          <a:bodyPr wrap="none">
            <a:spAutoFit/>
          </a:bodyPr>
          <a:lstStyle/>
          <a:p>
            <a:r>
              <a:rPr lang="ka-GE" dirty="0" smtClean="0"/>
              <a:t>     </a:t>
            </a:r>
            <a:r>
              <a:rPr lang="ka-GE" sz="2400" b="1" dirty="0" smtClean="0"/>
              <a:t>1837-1907</a:t>
            </a:r>
            <a:r>
              <a:rPr lang="ka-GE" sz="2800" b="1" dirty="0" smtClean="0"/>
              <a:t> </a:t>
            </a:r>
            <a:r>
              <a:rPr lang="ka-GE" dirty="0" smtClean="0"/>
              <a:t>     </a:t>
            </a:r>
            <a:endParaRPr lang="en-US" dirty="0"/>
          </a:p>
        </p:txBody>
      </p:sp>
    </p:spTree>
    <p:extLst>
      <p:ext uri="{BB962C8B-B14F-4D97-AF65-F5344CB8AC3E}">
        <p14:creationId xmlns:p14="http://schemas.microsoft.com/office/powerpoint/2010/main" val="532898970"/>
      </p:ext>
    </p:extLst>
  </p:cSld>
  <p:clrMapOvr>
    <a:masterClrMapping/>
  </p:clrMapOvr>
  <mc:AlternateContent xmlns:mc="http://schemas.openxmlformats.org/markup-compatibility/2006" xmlns:p14="http://schemas.microsoft.com/office/powerpoint/2010/main">
    <mc:Choice Requires="p14">
      <p:transition spd="slow" p14:dur="2000" advTm="3870"/>
    </mc:Choice>
    <mc:Fallback xmlns="">
      <p:transition spd="slow" advTm="387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581" y="249384"/>
            <a:ext cx="4016003" cy="5472544"/>
          </a:xfrm>
        </p:spPr>
      </p:pic>
      <p:sp>
        <p:nvSpPr>
          <p:cNvPr id="7" name="Заголовок 1"/>
          <p:cNvSpPr>
            <a:spLocks noGrp="1"/>
          </p:cNvSpPr>
          <p:nvPr>
            <p:ph type="title"/>
          </p:nvPr>
        </p:nvSpPr>
        <p:spPr>
          <a:xfrm>
            <a:off x="4972050" y="971550"/>
            <a:ext cx="6651913" cy="3457576"/>
          </a:xfrm>
        </p:spPr>
        <p:txBody>
          <a:bodyPr>
            <a:normAutofit/>
          </a:bodyPr>
          <a:lstStyle/>
          <a:p>
            <a:r>
              <a:rPr lang="ka-GE" sz="3100" smtClean="0"/>
              <a:t>         </a:t>
            </a:r>
            <a:endParaRPr lang="en-US" sz="3100" dirty="0"/>
          </a:p>
        </p:txBody>
      </p:sp>
      <p:pic>
        <p:nvPicPr>
          <p:cNvPr id="8" name="Рисунок 7"/>
          <p:cNvPicPr>
            <a:picLocks noChangeAspect="1"/>
          </p:cNvPicPr>
          <p:nvPr/>
        </p:nvPicPr>
        <p:blipFill>
          <a:blip r:embed="rId3"/>
          <a:stretch>
            <a:fillRect/>
          </a:stretch>
        </p:blipFill>
        <p:spPr>
          <a:xfrm flipV="1">
            <a:off x="1428750" y="5943600"/>
            <a:ext cx="3843338" cy="360044"/>
          </a:xfrm>
          <a:prstGeom prst="rect">
            <a:avLst/>
          </a:prstGeom>
        </p:spPr>
      </p:pic>
      <p:sp>
        <p:nvSpPr>
          <p:cNvPr id="11" name="TextBox 10"/>
          <p:cNvSpPr txBox="1"/>
          <p:nvPr/>
        </p:nvSpPr>
        <p:spPr>
          <a:xfrm>
            <a:off x="4972051" y="387927"/>
            <a:ext cx="7039840" cy="4431983"/>
          </a:xfrm>
          <a:prstGeom prst="rect">
            <a:avLst/>
          </a:prstGeom>
          <a:noFill/>
        </p:spPr>
        <p:txBody>
          <a:bodyPr wrap="square" rtlCol="0">
            <a:spAutoFit/>
          </a:bodyPr>
          <a:lstStyle/>
          <a:p>
            <a:r>
              <a:rPr lang="ka-GE" dirty="0"/>
              <a:t> </a:t>
            </a:r>
            <a:r>
              <a:rPr lang="ka-GE" dirty="0" smtClean="0"/>
              <a:t> </a:t>
            </a:r>
          </a:p>
          <a:p>
            <a:endParaRPr lang="ka-GE" sz="2400" b="1" dirty="0"/>
          </a:p>
          <a:p>
            <a:endParaRPr lang="ka-GE" sz="2400" b="1" dirty="0" smtClean="0"/>
          </a:p>
          <a:p>
            <a:r>
              <a:rPr lang="ka-GE" sz="2400" b="1" dirty="0" smtClean="0"/>
              <a:t>აკაკი წერეთელი </a:t>
            </a:r>
            <a:r>
              <a:rPr lang="ka-GE" sz="2400" dirty="0" smtClean="0"/>
              <a:t>-  პოეტი, საზოგადო მოღვაწე.</a:t>
            </a:r>
          </a:p>
          <a:p>
            <a:endParaRPr lang="ka-GE" sz="2400" dirty="0"/>
          </a:p>
          <a:p>
            <a:r>
              <a:rPr lang="ka-GE" sz="2400" dirty="0" smtClean="0"/>
              <a:t>            დიდი ღვაწლი მიუძღვის ქართული ჟურნალისტიკის განვითარებაში. რედაქტორობ-და სატირულ-იუმორისტულ ჟურნალს „ხუმარა“. ილია ჭავჭავაძესთან ერთდ სათავეში ჩაუდგა ეროვნულ - განმათავისუფლებელ მოძრაობას საქართველოში. ქართველმა ხალხმა სიცოცხლე-შივე შერაცხა ჭეშმარიტ სახალხო პოეტად.</a:t>
            </a:r>
            <a:endParaRPr lang="en-US" sz="2400" dirty="0"/>
          </a:p>
        </p:txBody>
      </p:sp>
      <p:sp>
        <p:nvSpPr>
          <p:cNvPr id="12" name="TextBox 11"/>
          <p:cNvSpPr txBox="1"/>
          <p:nvPr/>
        </p:nvSpPr>
        <p:spPr>
          <a:xfrm>
            <a:off x="1537855" y="5943600"/>
            <a:ext cx="2078181" cy="461665"/>
          </a:xfrm>
          <a:prstGeom prst="rect">
            <a:avLst/>
          </a:prstGeom>
          <a:noFill/>
        </p:spPr>
        <p:txBody>
          <a:bodyPr wrap="square" rtlCol="0">
            <a:spAutoFit/>
          </a:bodyPr>
          <a:lstStyle/>
          <a:p>
            <a:r>
              <a:rPr lang="ka-GE" sz="2400" b="1" dirty="0" smtClean="0"/>
              <a:t>   1840 – 1915 </a:t>
            </a:r>
            <a:endParaRPr lang="en-US" sz="2400" b="1" dirty="0"/>
          </a:p>
        </p:txBody>
      </p:sp>
    </p:spTree>
    <p:extLst>
      <p:ext uri="{BB962C8B-B14F-4D97-AF65-F5344CB8AC3E}">
        <p14:creationId xmlns:p14="http://schemas.microsoft.com/office/powerpoint/2010/main" val="1560009835"/>
      </p:ext>
    </p:extLst>
  </p:cSld>
  <p:clrMapOvr>
    <a:masterClrMapping/>
  </p:clrMapOvr>
  <mc:AlternateContent xmlns:mc="http://schemas.openxmlformats.org/markup-compatibility/2006" xmlns:p14="http://schemas.microsoft.com/office/powerpoint/2010/main">
    <mc:Choice Requires="p14">
      <p:transition spd="slow" p14:dur="2000" advTm="1806"/>
    </mc:Choice>
    <mc:Fallback xmlns="">
      <p:transition spd="slow" advTm="180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0612" y="1585913"/>
            <a:ext cx="6453187" cy="4100512"/>
          </a:xfrm>
        </p:spPr>
        <p:txBody>
          <a:bodyPr>
            <a:normAutofit fontScale="90000"/>
          </a:bodyPr>
          <a:lstStyle/>
          <a:p>
            <a:r>
              <a:rPr lang="ka-GE" dirty="0" smtClean="0"/>
              <a:t> </a:t>
            </a:r>
            <a:r>
              <a:rPr lang="ka-GE" b="1" dirty="0" smtClean="0"/>
              <a:t> </a:t>
            </a:r>
            <a:br>
              <a:rPr lang="ka-GE" b="1" dirty="0" smtClean="0"/>
            </a:br>
            <a:r>
              <a:rPr lang="ka-GE" b="1" dirty="0"/>
              <a:t/>
            </a:r>
            <a:br>
              <a:rPr lang="ka-GE" b="1" dirty="0"/>
            </a:br>
            <a:r>
              <a:rPr lang="ka-GE" b="1" dirty="0" smtClean="0"/>
              <a:t/>
            </a:r>
            <a:br>
              <a:rPr lang="ka-GE" b="1" dirty="0" smtClean="0"/>
            </a:br>
            <a:r>
              <a:rPr lang="ka-GE" b="1" dirty="0"/>
              <a:t/>
            </a:r>
            <a:br>
              <a:rPr lang="ka-GE" b="1" dirty="0"/>
            </a:br>
            <a:r>
              <a:rPr lang="ka-GE" b="1" dirty="0" smtClean="0"/>
              <a:t/>
            </a:r>
            <a:br>
              <a:rPr lang="ka-GE" b="1" dirty="0" smtClean="0"/>
            </a:br>
            <a:r>
              <a:rPr lang="ka-GE" b="1" dirty="0"/>
              <a:t> </a:t>
            </a:r>
            <a:r>
              <a:rPr lang="ka-GE" b="1" dirty="0" smtClean="0"/>
              <a:t>     </a:t>
            </a:r>
            <a:r>
              <a:rPr lang="ka-GE" sz="2700" b="1" dirty="0" smtClean="0"/>
              <a:t>პლატონ იოსელიანი </a:t>
            </a:r>
            <a:r>
              <a:rPr lang="ka-GE" sz="2700" dirty="0" smtClean="0"/>
              <a:t>- ისტორიკოსი.</a:t>
            </a:r>
            <a:r>
              <a:rPr lang="en-US" sz="2700" dirty="0"/>
              <a:t/>
            </a:r>
            <a:br>
              <a:rPr lang="en-US" sz="2700" dirty="0"/>
            </a:br>
            <a:r>
              <a:rPr lang="en-US" sz="2700" dirty="0" smtClean="0"/>
              <a:t>        </a:t>
            </a:r>
            <a:r>
              <a:rPr lang="ka-GE" sz="2700" dirty="0" smtClean="0"/>
              <a:t/>
            </a:r>
            <a:br>
              <a:rPr lang="ka-GE" sz="2700" dirty="0" smtClean="0"/>
            </a:br>
            <a:r>
              <a:rPr lang="ka-GE" sz="2700" dirty="0"/>
              <a:t> </a:t>
            </a:r>
            <a:r>
              <a:rPr lang="ka-GE" sz="2700" dirty="0" smtClean="0"/>
              <a:t>   მნიშვნელოვანი წვლილი მიუძღვის ძველი ქართული ლიტერატურის ძეგლების შესწავ-ლასა და გამოცემაში. იგი ქართული გამოცა-ნების პირველ ჩამწერად ითვლება.</a:t>
            </a:r>
            <a:br>
              <a:rPr lang="ka-GE" sz="2700" dirty="0" smtClean="0"/>
            </a:br>
            <a:r>
              <a:rPr lang="en-US" sz="2700" dirty="0" smtClean="0"/>
              <a:t>     </a:t>
            </a:r>
            <a:r>
              <a:rPr lang="ka-GE" sz="2700" dirty="0" smtClean="0"/>
              <a:t/>
            </a:r>
            <a:br>
              <a:rPr lang="ka-GE" sz="2700" dirty="0" smtClean="0"/>
            </a:br>
            <a:r>
              <a:rPr lang="ka-GE" dirty="0"/>
              <a:t> </a:t>
            </a:r>
            <a:r>
              <a:rPr lang="ka-GE" dirty="0" smtClean="0"/>
              <a:t>      </a:t>
            </a: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ka-GE" sz="2800" dirty="0" smtClean="0"/>
              <a:t/>
            </a:r>
            <a:br>
              <a:rPr lang="ka-GE" sz="2800" dirty="0" smtClean="0"/>
            </a:br>
            <a:r>
              <a:rPr lang="ka-GE" sz="2800" dirty="0" smtClean="0"/>
              <a:t>         </a:t>
            </a:r>
            <a:r>
              <a:rPr lang="en-US" sz="2800" dirty="0" smtClean="0"/>
              <a:t>   </a:t>
            </a:r>
            <a:endParaRPr lang="en-US" sz="31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199" y="399402"/>
            <a:ext cx="4017818" cy="5444834"/>
          </a:xfrm>
        </p:spPr>
      </p:pic>
      <p:pic>
        <p:nvPicPr>
          <p:cNvPr id="3" name="Рисунок 2"/>
          <p:cNvPicPr>
            <a:picLocks noChangeAspect="1"/>
          </p:cNvPicPr>
          <p:nvPr/>
        </p:nvPicPr>
        <p:blipFill>
          <a:blip r:embed="rId3"/>
          <a:stretch>
            <a:fillRect/>
          </a:stretch>
        </p:blipFill>
        <p:spPr>
          <a:xfrm>
            <a:off x="370044" y="1500425"/>
            <a:ext cx="6651312" cy="3462828"/>
          </a:xfrm>
          <a:prstGeom prst="rect">
            <a:avLst/>
          </a:prstGeom>
        </p:spPr>
      </p:pic>
      <p:pic>
        <p:nvPicPr>
          <p:cNvPr id="5" name="Рисунок 4"/>
          <p:cNvPicPr>
            <a:picLocks noChangeAspect="1"/>
          </p:cNvPicPr>
          <p:nvPr/>
        </p:nvPicPr>
        <p:blipFill>
          <a:blip r:embed="rId3"/>
          <a:stretch>
            <a:fillRect/>
          </a:stretch>
        </p:blipFill>
        <p:spPr>
          <a:xfrm flipV="1">
            <a:off x="1428750" y="6064276"/>
            <a:ext cx="3843338" cy="239368"/>
          </a:xfrm>
          <a:prstGeom prst="rect">
            <a:avLst/>
          </a:prstGeom>
        </p:spPr>
      </p:pic>
      <p:sp>
        <p:nvSpPr>
          <p:cNvPr id="6" name="TextBox 5"/>
          <p:cNvSpPr txBox="1"/>
          <p:nvPr/>
        </p:nvSpPr>
        <p:spPr>
          <a:xfrm>
            <a:off x="1428750" y="6064276"/>
            <a:ext cx="2228850" cy="461665"/>
          </a:xfrm>
          <a:prstGeom prst="rect">
            <a:avLst/>
          </a:prstGeom>
          <a:noFill/>
        </p:spPr>
        <p:txBody>
          <a:bodyPr wrap="square" rtlCol="0">
            <a:spAutoFit/>
          </a:bodyPr>
          <a:lstStyle/>
          <a:p>
            <a:r>
              <a:rPr lang="en-US" sz="2400" b="1" dirty="0" smtClean="0"/>
              <a:t>   </a:t>
            </a:r>
            <a:r>
              <a:rPr lang="ka-GE" sz="2400" b="1" dirty="0" smtClean="0"/>
              <a:t>    </a:t>
            </a:r>
            <a:r>
              <a:rPr lang="en-US" sz="2400" b="1" dirty="0" smtClean="0"/>
              <a:t>1809-1875</a:t>
            </a:r>
            <a:endParaRPr lang="en-US" sz="2400" b="1" dirty="0"/>
          </a:p>
        </p:txBody>
      </p:sp>
    </p:spTree>
    <p:extLst>
      <p:ext uri="{BB962C8B-B14F-4D97-AF65-F5344CB8AC3E}">
        <p14:creationId xmlns:p14="http://schemas.microsoft.com/office/powerpoint/2010/main" val="739944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15345" y="3075709"/>
            <a:ext cx="6844146" cy="3643745"/>
          </a:xfrm>
        </p:spPr>
        <p:txBody>
          <a:bodyPr>
            <a:normAutofit fontScale="90000"/>
          </a:bodyPr>
          <a:lstStyle/>
          <a:p>
            <a:r>
              <a:rPr lang="ka-GE" dirty="0" smtClean="0"/>
              <a:t> </a:t>
            </a:r>
            <a:br>
              <a:rPr lang="ka-GE" dirty="0" smtClean="0"/>
            </a:br>
            <a:r>
              <a:rPr lang="ka-GE" dirty="0"/>
              <a:t/>
            </a:r>
            <a:br>
              <a:rPr lang="ka-GE" dirty="0"/>
            </a:br>
            <a:r>
              <a:rPr lang="ka-GE" dirty="0" smtClean="0"/>
              <a:t>    </a:t>
            </a:r>
            <a:br>
              <a:rPr lang="ka-GE" dirty="0" smtClean="0"/>
            </a:br>
            <a:r>
              <a:rPr lang="ka-GE" dirty="0"/>
              <a:t/>
            </a:r>
            <a:br>
              <a:rPr lang="ka-GE" dirty="0"/>
            </a:br>
            <a:r>
              <a:rPr lang="ka-GE" dirty="0" smtClean="0"/>
              <a:t/>
            </a:r>
            <a:br>
              <a:rPr lang="ka-GE" dirty="0" smtClean="0"/>
            </a:br>
            <a:r>
              <a:rPr lang="ka-GE" dirty="0"/>
              <a:t/>
            </a:r>
            <a:br>
              <a:rPr lang="ka-GE" dirty="0"/>
            </a:br>
            <a:r>
              <a:rPr lang="ka-GE" dirty="0" smtClean="0"/>
              <a:t>     </a:t>
            </a:r>
            <a:r>
              <a:rPr lang="ka-GE" sz="2700" b="1" dirty="0" smtClean="0"/>
              <a:t>გიორგი ყაზბეგი </a:t>
            </a:r>
            <a:r>
              <a:rPr lang="ka-GE" sz="2700" dirty="0" smtClean="0"/>
              <a:t>- გენერალ-ლეიტენანტი.</a:t>
            </a:r>
            <a:br>
              <a:rPr lang="ka-GE" sz="2700" dirty="0" smtClean="0"/>
            </a:br>
            <a:r>
              <a:rPr lang="ka-GE" sz="2700" dirty="0" smtClean="0"/>
              <a:t>       </a:t>
            </a:r>
            <a:br>
              <a:rPr lang="ka-GE" sz="2700" dirty="0" smtClean="0"/>
            </a:br>
            <a:r>
              <a:rPr lang="ka-GE" sz="2700" dirty="0"/>
              <a:t> </a:t>
            </a:r>
            <a:r>
              <a:rPr lang="ka-GE" sz="2700" dirty="0" smtClean="0"/>
              <a:t>   ქართველთა შორის წერა-კითხვის გამავრცე-ლებელი საზოგადოების თავმჯდომარე 1908-1918 წლებში. იმოგზაურა აჭარაში 1872 წელს. ავტორია წიგნისა „სამი თვე ოსმალოს საქართველოში“. </a:t>
            </a:r>
            <a:br>
              <a:rPr lang="ka-GE" sz="2700" dirty="0" smtClean="0"/>
            </a:br>
            <a:r>
              <a:rPr lang="ka-GE" dirty="0"/>
              <a:t/>
            </a:r>
            <a:br>
              <a:rPr lang="ka-GE" dirty="0"/>
            </a:br>
            <a:r>
              <a:rPr lang="ka-GE" dirty="0" smtClean="0"/>
              <a:t>               </a:t>
            </a: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endParaRPr lang="en-US" sz="31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345" y="221673"/>
            <a:ext cx="4281055" cy="5500254"/>
          </a:xfrm>
        </p:spPr>
      </p:pic>
      <p:sp>
        <p:nvSpPr>
          <p:cNvPr id="3" name="Прямоугольник 2"/>
          <p:cNvSpPr/>
          <p:nvPr/>
        </p:nvSpPr>
        <p:spPr>
          <a:xfrm>
            <a:off x="1177637" y="5971309"/>
            <a:ext cx="3297382" cy="738664"/>
          </a:xfrm>
          <a:prstGeom prst="rect">
            <a:avLst/>
          </a:prstGeom>
        </p:spPr>
        <p:txBody>
          <a:bodyPr wrap="square">
            <a:spAutoFit/>
          </a:bodyPr>
          <a:lstStyle/>
          <a:p>
            <a:r>
              <a:rPr lang="ka-GE" sz="2400" b="1" dirty="0" smtClean="0"/>
              <a:t>       1839-1921</a:t>
            </a:r>
            <a:r>
              <a:rPr lang="ka-GE" dirty="0"/>
              <a:t/>
            </a:r>
            <a:br>
              <a:rPr lang="ka-GE" dirty="0"/>
            </a:br>
            <a:r>
              <a:rPr lang="ka-GE" dirty="0"/>
              <a:t>        </a:t>
            </a:r>
            <a:endParaRPr lang="en-US" dirty="0"/>
          </a:p>
        </p:txBody>
      </p:sp>
    </p:spTree>
    <p:extLst>
      <p:ext uri="{BB962C8B-B14F-4D97-AF65-F5344CB8AC3E}">
        <p14:creationId xmlns:p14="http://schemas.microsoft.com/office/powerpoint/2010/main" val="4195162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4727" y="1191490"/>
            <a:ext cx="6089073" cy="3893128"/>
          </a:xfrm>
        </p:spPr>
        <p:txBody>
          <a:bodyPr>
            <a:normAutofit/>
          </a:bodyPr>
          <a:lstStyle/>
          <a:p>
            <a:r>
              <a:rPr lang="ka-GE" sz="3100" dirty="0"/>
              <a:t> </a:t>
            </a:r>
            <a:r>
              <a:rPr lang="ka-GE" sz="3100" dirty="0" smtClean="0"/>
              <a:t>     </a:t>
            </a:r>
            <a:r>
              <a:rPr lang="ka-GE" sz="2400" b="1" dirty="0" smtClean="0"/>
              <a:t>ზაქარია ჭიჭინაძე </a:t>
            </a:r>
            <a:r>
              <a:rPr lang="ka-GE" sz="2400" dirty="0" smtClean="0"/>
              <a:t>- გამომცემელი.</a:t>
            </a:r>
            <a:br>
              <a:rPr lang="ka-GE" sz="2400" dirty="0" smtClean="0"/>
            </a:br>
            <a:r>
              <a:rPr lang="ka-GE" sz="2400" dirty="0"/>
              <a:t/>
            </a:r>
            <a:br>
              <a:rPr lang="ka-GE" sz="2400" dirty="0"/>
            </a:br>
            <a:r>
              <a:rPr lang="ka-GE" sz="2400" dirty="0" smtClean="0"/>
              <a:t>ლიტერატურისა და ისტორიის მკვლევარ-პოპულიზატორი. ორჯერ იყო აჭარაში. გამოცემული აქვს მრავალი წიგნი.</a:t>
            </a:r>
            <a:r>
              <a:rPr lang="ka-GE" sz="3100" dirty="0" smtClean="0"/>
              <a:t>        </a:t>
            </a:r>
            <a:endParaRPr lang="en-US" sz="31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09" y="318653"/>
            <a:ext cx="4211782" cy="5527963"/>
          </a:xfrm>
        </p:spPr>
      </p:pic>
      <p:pic>
        <p:nvPicPr>
          <p:cNvPr id="7" name="Рисунок 6"/>
          <p:cNvPicPr>
            <a:picLocks noChangeAspect="1"/>
          </p:cNvPicPr>
          <p:nvPr/>
        </p:nvPicPr>
        <p:blipFill>
          <a:blip r:embed="rId3"/>
          <a:stretch>
            <a:fillRect/>
          </a:stretch>
        </p:blipFill>
        <p:spPr>
          <a:xfrm rot="10800000" flipV="1">
            <a:off x="1944614" y="6026727"/>
            <a:ext cx="3843338" cy="588582"/>
          </a:xfrm>
          <a:prstGeom prst="rect">
            <a:avLst/>
          </a:prstGeom>
        </p:spPr>
      </p:pic>
      <p:sp>
        <p:nvSpPr>
          <p:cNvPr id="3" name="TextBox 2"/>
          <p:cNvSpPr txBox="1"/>
          <p:nvPr/>
        </p:nvSpPr>
        <p:spPr>
          <a:xfrm>
            <a:off x="1944614" y="6153645"/>
            <a:ext cx="2523510" cy="461665"/>
          </a:xfrm>
          <a:prstGeom prst="rect">
            <a:avLst/>
          </a:prstGeom>
          <a:noFill/>
        </p:spPr>
        <p:txBody>
          <a:bodyPr wrap="square" rtlCol="0">
            <a:spAutoFit/>
          </a:bodyPr>
          <a:lstStyle/>
          <a:p>
            <a:r>
              <a:rPr lang="ka-GE" sz="2400" b="1" dirty="0" smtClean="0"/>
              <a:t>1854-1931</a:t>
            </a:r>
            <a:r>
              <a:rPr lang="ka-GE" dirty="0" smtClean="0"/>
              <a:t> </a:t>
            </a:r>
            <a:endParaRPr lang="en-US" dirty="0"/>
          </a:p>
        </p:txBody>
      </p:sp>
    </p:spTree>
    <p:extLst>
      <p:ext uri="{BB962C8B-B14F-4D97-AF65-F5344CB8AC3E}">
        <p14:creationId xmlns:p14="http://schemas.microsoft.com/office/powerpoint/2010/main" val="3608630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418" y="554182"/>
            <a:ext cx="6248400" cy="5070763"/>
          </a:xfrm>
        </p:spPr>
        <p:txBody>
          <a:bodyPr>
            <a:normAutofit/>
          </a:bodyPr>
          <a:lstStyle/>
          <a:p>
            <a:r>
              <a:rPr lang="ka-GE" sz="3100" b="1" dirty="0" smtClean="0"/>
              <a:t>            </a:t>
            </a:r>
            <a:r>
              <a:rPr lang="ka-GE" sz="2400" b="1" dirty="0" smtClean="0"/>
              <a:t>მამია გურიელი </a:t>
            </a:r>
            <a:r>
              <a:rPr lang="ka-GE" sz="2400" dirty="0" smtClean="0"/>
              <a:t>- პოეტი</a:t>
            </a:r>
            <a:br>
              <a:rPr lang="ka-GE" sz="2400" dirty="0" smtClean="0"/>
            </a:br>
            <a:r>
              <a:rPr lang="ka-GE" sz="2400" dirty="0" smtClean="0"/>
              <a:t/>
            </a:r>
            <a:br>
              <a:rPr lang="ka-GE" sz="2400" dirty="0" smtClean="0"/>
            </a:br>
            <a:r>
              <a:rPr lang="ka-GE" sz="2400" dirty="0"/>
              <a:t/>
            </a:r>
            <a:br>
              <a:rPr lang="ka-GE" sz="2400" dirty="0"/>
            </a:br>
            <a:r>
              <a:rPr lang="ka-GE" sz="2400" dirty="0" smtClean="0"/>
              <a:t>    მისი პოეზიის ძირითადი მოტივი პატრიოტიზმია. ფსევდონიმით „ფაზელი“ წერდა წერილებს პრესაში. მონაწილეობდა რუსეთ-თურქეთის ომში.</a:t>
            </a:r>
            <a:r>
              <a:rPr lang="ka-GE" sz="3100" dirty="0" smtClean="0"/>
              <a:t/>
            </a:r>
            <a:br>
              <a:rPr lang="ka-GE" sz="3100" dirty="0" smtClean="0"/>
            </a:br>
            <a:r>
              <a:rPr lang="ka-GE" sz="3100" dirty="0" smtClean="0"/>
              <a:t>                                                </a:t>
            </a:r>
            <a:endParaRPr lang="en-US" sz="31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123" r="17446"/>
          <a:stretch/>
        </p:blipFill>
        <p:spPr>
          <a:xfrm>
            <a:off x="595745" y="374075"/>
            <a:ext cx="4447309" cy="5472544"/>
          </a:xfrm>
        </p:spPr>
      </p:pic>
      <p:pic>
        <p:nvPicPr>
          <p:cNvPr id="7" name="Рисунок 6"/>
          <p:cNvPicPr>
            <a:picLocks noChangeAspect="1"/>
          </p:cNvPicPr>
          <p:nvPr/>
        </p:nvPicPr>
        <p:blipFill>
          <a:blip r:embed="rId3"/>
          <a:stretch>
            <a:fillRect/>
          </a:stretch>
        </p:blipFill>
        <p:spPr>
          <a:xfrm rot="10974044" flipV="1">
            <a:off x="-378151" y="5718457"/>
            <a:ext cx="3843338" cy="2893443"/>
          </a:xfrm>
          <a:prstGeom prst="rect">
            <a:avLst/>
          </a:prstGeom>
        </p:spPr>
      </p:pic>
      <p:sp>
        <p:nvSpPr>
          <p:cNvPr id="8" name="TextBox 7"/>
          <p:cNvSpPr txBox="1"/>
          <p:nvPr/>
        </p:nvSpPr>
        <p:spPr>
          <a:xfrm>
            <a:off x="1856509" y="6026727"/>
            <a:ext cx="2159052" cy="461665"/>
          </a:xfrm>
          <a:prstGeom prst="rect">
            <a:avLst/>
          </a:prstGeom>
          <a:noFill/>
        </p:spPr>
        <p:txBody>
          <a:bodyPr wrap="square" rtlCol="0">
            <a:spAutoFit/>
          </a:bodyPr>
          <a:lstStyle/>
          <a:p>
            <a:r>
              <a:rPr lang="ka-GE" sz="2400" b="1" dirty="0" smtClean="0"/>
              <a:t>1836-1891</a:t>
            </a:r>
            <a:endParaRPr lang="en-US" sz="2400" b="1" dirty="0"/>
          </a:p>
        </p:txBody>
      </p:sp>
    </p:spTree>
    <p:extLst>
      <p:ext uri="{BB962C8B-B14F-4D97-AF65-F5344CB8AC3E}">
        <p14:creationId xmlns:p14="http://schemas.microsoft.com/office/powerpoint/2010/main" val="3909755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199" y="401782"/>
            <a:ext cx="7024255" cy="5250873"/>
          </a:xfrm>
        </p:spPr>
        <p:txBody>
          <a:bodyPr>
            <a:normAutofit/>
          </a:bodyPr>
          <a:lstStyle/>
          <a:p>
            <a:r>
              <a:rPr lang="ka-GE" sz="2400" b="1" dirty="0" smtClean="0"/>
              <a:t>დიმიტრი ყიფიანი </a:t>
            </a:r>
            <a:r>
              <a:rPr lang="ka-GE" sz="2000" dirty="0" smtClean="0"/>
              <a:t>- პუბლიცისტი, საზოგადო მოღვაწე.</a:t>
            </a:r>
            <a:br>
              <a:rPr lang="ka-GE" sz="2000" dirty="0" smtClean="0"/>
            </a:br>
            <a:r>
              <a:rPr lang="ka-GE" sz="2000" dirty="0"/>
              <a:t/>
            </a:r>
            <a:br>
              <a:rPr lang="ka-GE" sz="2000" dirty="0"/>
            </a:br>
            <a:r>
              <a:rPr lang="ka-GE" sz="2000" dirty="0" smtClean="0"/>
              <a:t/>
            </a:r>
            <a:br>
              <a:rPr lang="ka-GE" sz="2000" dirty="0" smtClean="0"/>
            </a:br>
            <a:r>
              <a:rPr lang="ka-GE" sz="2000" dirty="0"/>
              <a:t/>
            </a:r>
            <a:br>
              <a:rPr lang="ka-GE" sz="2000" dirty="0"/>
            </a:br>
            <a:r>
              <a:rPr lang="ka-GE" sz="2400" dirty="0" smtClean="0"/>
              <a:t>        ეროვნულ-განმათავისუფლებელი მოძრა-ობის ერთ-ერთი მესვეური. მისი აზრით, მხო-ლოდ ის ერი შეიძლება დაადგეს პროგრესის გზას, რომელიც აზროვნებს და მეტყველებს მშობლიურ ენაზე. </a:t>
            </a:r>
            <a:endParaRPr lang="en-US"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708" y="207818"/>
            <a:ext cx="4447309" cy="5555673"/>
          </a:xfrm>
        </p:spPr>
      </p:pic>
      <p:sp>
        <p:nvSpPr>
          <p:cNvPr id="5" name="TextBox 4"/>
          <p:cNvSpPr txBox="1"/>
          <p:nvPr/>
        </p:nvSpPr>
        <p:spPr>
          <a:xfrm>
            <a:off x="1801091" y="5902036"/>
            <a:ext cx="2296280" cy="461665"/>
          </a:xfrm>
          <a:prstGeom prst="rect">
            <a:avLst/>
          </a:prstGeom>
          <a:noFill/>
        </p:spPr>
        <p:txBody>
          <a:bodyPr wrap="square" rtlCol="0">
            <a:spAutoFit/>
          </a:bodyPr>
          <a:lstStyle/>
          <a:p>
            <a:r>
              <a:rPr lang="ka-GE" sz="2400" b="1" dirty="0" smtClean="0"/>
              <a:t>1814 - 1887</a:t>
            </a:r>
            <a:endParaRPr lang="en-US" sz="2400" b="1" dirty="0"/>
          </a:p>
        </p:txBody>
      </p:sp>
    </p:spTree>
    <p:extLst>
      <p:ext uri="{BB962C8B-B14F-4D97-AF65-F5344CB8AC3E}">
        <p14:creationId xmlns:p14="http://schemas.microsoft.com/office/powerpoint/2010/main" val="3034827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290</Words>
  <Application>Microsoft Office PowerPoint</Application>
  <PresentationFormat>Широкоэкранный</PresentationFormat>
  <Paragraphs>60</Paragraphs>
  <Slides>22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Sylfaen</vt:lpstr>
      <vt:lpstr>Тема Office</vt:lpstr>
      <vt:lpstr>Презентация PowerPoint</vt:lpstr>
      <vt:lpstr>Презентация PowerPoint</vt:lpstr>
      <vt:lpstr>                           ილია ჭავჭავაძე  -  მწერალი, საზოგადო მოღვაწე.                        ილია იყო  XIX ს.  II  ნახევრის საქართველოს უდიდესი ეროვნული მოღვაწე, ქართულ ეროვნულ-განმანთავისუფლებელი მოძრაობის სულისჩამდგმელი და წინამძღოლი. ამაშია მისი ეპოქალური დამსახურება ქართული ერის წინაშე.                                                                                                   .</vt:lpstr>
      <vt:lpstr>         </vt:lpstr>
      <vt:lpstr>             პლატონ იოსელიანი - ისტორიკოსი.              მნიშვნელოვანი წვლილი მიუძღვის ძველი ქართული ლიტერატურის ძეგლების შესწავ-ლასა და გამოცემაში. იგი ქართული გამოცა-ნების პირველ ჩამწერად ითვლება.                                                              </vt:lpstr>
      <vt:lpstr>                გიორგი ყაზბეგი - გენერალ-ლეიტენანტი.             ქართველთა შორის წერა-კითხვის გამავრცე-ლებელი საზოგადოების თავმჯდომარე 1908-1918 წლებში. იმოგზაურა აჭარაში 1872 წელს. ავტორია წიგნისა „სამი თვე ოსმალოს საქართველოში“.                                             </vt:lpstr>
      <vt:lpstr>      ზაქარია ჭიჭინაძე - გამომცემელი.  ლიტერატურისა და ისტორიის მკვლევარ-პოპულიზატორი. ორჯერ იყო აჭარაში. გამოცემული აქვს მრავალი წიგნი.        </vt:lpstr>
      <vt:lpstr>            მამია გურიელი - პოეტი       მისი პოეზიის ძირითადი მოტივი პატრიოტიზმია. ფსევდონიმით „ფაზელი“ წერდა წერილებს პრესაში. მონაწილეობდა რუსეთ-თურქეთის ომში.                                                 </vt:lpstr>
      <vt:lpstr>დიმიტრი ყიფიანი - პუბლიცისტი, საზოგადო მოღვაწე.            ეროვნულ-განმათავისუფლებელი მოძრა-ობის ერთ-ერთი მესვეური. მისი აზრით, მხო-ლოდ ის ერი შეიძლება დაადგეს პროგრესის გზას, რომელიც აზროვნებს და მეტყველებს მშობლიურ ენაზე. </vt:lpstr>
      <vt:lpstr>       ივანე მაჩაბელი -  მწერალი, მთარგმნელი                                             პუბლიცისტი.          აქტიური მონაწილე იყო ყველა იმ წამოწყებისა, რომელსაც ილია ჭავჭავაძე ხელმძღვანელობდა. იყო „ვეფხისტყაოსნის“ გამოცემის (1888) რედაქტორი. ეწეოდა მთარგმნელობით მუშაობას. ილიასთან ერთად თარგმნა შექსპირის „მეფე ლირი“.</vt:lpstr>
      <vt:lpstr> დიმიტრი ბაქრაძე - ისტორიკოსი, არქეოლოგი                                               ეთნოგრაფი.          იმოგზაურა აჭარაში 1874 წელს. ავტორია წიგნისა „არქეოლოგიური მოგზაურობა გურიასა და აჭარაში“.</vt:lpstr>
      <vt:lpstr> იონა მეუნარგია - მწერალი, საზოგადო მოღვაწე.            მისი კრიტიკულ-პუბლიცისტური წერილე-ბი, ნარკვევები და ფელეტონები იბეჭდებოდა ქართულ ჟურნალ-გაზეთებში. ილიასა და აკაკის ერთ-ერთი თანამებრძოლი. მონაწილეა XIX ს. დიდი კულტურულ- ისტორიული მოვლენებისა.  </vt:lpstr>
      <vt:lpstr> თედო სახოკია - ლექსიკოგრაფი, მთარგმნელი                                             ეთნოგრაფი.            1896 წელს ეწვია აჭარას. ავტორია წიგნისა „მოგზაურობანი“.</vt:lpstr>
      <vt:lpstr>     მარი ბროსე - ფრანგი, ქართველოლოგი.           1847-1848 წლებში იმოგზაურა საქართვე-ლოში. შეკრიბა დიდძალი ეპიგრაფიკული, ნუმიზმატიკური, დოკუმენტური და სხვა მასალა. სამ წიგნად გამოსცა პეტერბურგში.</vt:lpstr>
      <vt:lpstr>იაკობ გოგებაშვილი - მეცნიერული პედაგოგ-                   იკის ფუძემდებელი საქართველოში.        „დედა-ენის“ და სხვა მრავალი წიგნის ავტორი. საბავშვო მწერალი, პუბლიცისტი.</vt:lpstr>
      <vt:lpstr>                                                      ნიკო ნიკოლაძე - პუბლიცისტი, კრიტიკოსი,                             რევოლუციონერ-დემოკრატი.           აქვეყნებდა მრავალ საპროგრამო ხასიათ-ის წერილებს პოლიტიკურ და ისტორიულ საკითხებზე. 1894-1912 წლებში არჩეული იყო ფოთის ქალაქის თავად. ფართო პროპაგანდას ეწეოდა აჭარის დედასამშობლოსთან დაბრუ-ნებაზე.</vt:lpstr>
      <vt:lpstr>   პეტრე უმიკაშვილი - ფოლკლორისტი.      მას ეკუთვნის ლიტერატურულ-პუბლიცის-ტური ნარკვევები, თარგმანები. დიდი დამსა-ხურება აქვს ქართული ზეპირსიტყვიერების შეკრებისა და გამოქვეყნების საქმეში. 1894-1898 წლებში მუშაობდა ზესტაფონსა და ბათუმში.</vt:lpstr>
      <vt:lpstr>    სერგეი მესხი - ჟურნალისტი, პუბლიცისტი,                                                 საზოგადო მოღვაწე.                   ქართველ პროგრესულ მოღვაწეებთან ერთად იბრძოდა დემოკრატიზმის პრინციპების დამკვიდრებისათვის განათლებაში. </vt:lpstr>
      <vt:lpstr>    ნიკო ცხვედაძე - პედაგოგი, პუბლიცისტი,                                              საზოგადო მოღვაწე.            მონაწილეობდა ბათუმში პირველი ქარ-თული სკოლის დაარსებასა და შემდეგ მის განვითარებაში.</vt:lpstr>
      <vt:lpstr> გიორგი ერისთავი - მწერალი, დრამატურგი.           ბათუმში თეატრალური საზოგადოების შექმნაში აქტიურ მონაწილეობას ღებულო-ბდა.</vt:lpstr>
      <vt:lpstr>ვალერიან გუნია - რეჟისორი, დრამატურგი,                                         კრიტიკოსი.       წლების განმავლობაში სათავეში ედგა ქართულ დრამატულ დასებს. რედაქტორო-ბდა პერიოდულ გამოცემებს. 1886 წელს და-არსა გაზეთი „ცნობის ფურცელი“. იუმო-რისტული ჟურნალი „ნიშადური“. 1888 წელს გამოსცა „საქართველოს კალენდარი“.</vt:lpstr>
      <vt:lpstr>       ავქსენტი ცაგარელი - დრამატურგი.         მისი ზოგიერთი კომედია ქართული დრამის ოქროს ფონდში შევიდა. ავტორია პიესებისა „ რაც გინახავს, ვეღარ ნახავ“ (1878), „ხანუმა“ (1882) და სხვ. მის შემოქმედებას მაღალ შეფასებას აძლევ-დნენ ილია ჭავჭავაძე და იაკობ გოგებაშვილი.</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Lj.akdnxAKcnaDKcdapicdnlnf/alka</dc:title>
  <dc:creator>Ana</dc:creator>
  <cp:lastModifiedBy>USER</cp:lastModifiedBy>
  <cp:revision>38</cp:revision>
  <dcterms:created xsi:type="dcterms:W3CDTF">2020-06-08T18:07:51Z</dcterms:created>
  <dcterms:modified xsi:type="dcterms:W3CDTF">2020-07-20T10:04:10Z</dcterms:modified>
</cp:coreProperties>
</file>