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94" r:id="rId3"/>
    <p:sldId id="295" r:id="rId4"/>
    <p:sldId id="269" r:id="rId5"/>
    <p:sldId id="265" r:id="rId6"/>
    <p:sldId id="267" r:id="rId7"/>
    <p:sldId id="282" r:id="rId8"/>
    <p:sldId id="268" r:id="rId9"/>
    <p:sldId id="283" r:id="rId10"/>
    <p:sldId id="284" r:id="rId11"/>
    <p:sldId id="285" r:id="rId12"/>
    <p:sldId id="289" r:id="rId13"/>
    <p:sldId id="266" r:id="rId14"/>
    <p:sldId id="286" r:id="rId15"/>
    <p:sldId id="271" r:id="rId16"/>
    <p:sldId id="272" r:id="rId17"/>
    <p:sldId id="287" r:id="rId18"/>
    <p:sldId id="273" r:id="rId19"/>
    <p:sldId id="275" r:id="rId20"/>
    <p:sldId id="274" r:id="rId21"/>
    <p:sldId id="278" r:id="rId22"/>
    <p:sldId id="279" r:id="rId23"/>
    <p:sldId id="277" r:id="rId24"/>
    <p:sldId id="28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356" autoAdjust="0"/>
  </p:normalViewPr>
  <p:slideViewPr>
    <p:cSldViewPr snapToGrid="0">
      <p:cViewPr varScale="1">
        <p:scale>
          <a:sx n="63" d="100"/>
          <a:sy n="63" d="100"/>
        </p:scale>
        <p:origin x="12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32A95-DC4A-43E3-874E-E33718710404}" type="datetimeFigureOut">
              <a:rPr lang="en-US" smtClean="0"/>
              <a:t>7/20/2020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8ECD8-D9DE-47E0-B7C8-17FEE4265B5E}" type="slidenum">
              <a:rPr lang="en-US" smtClean="0"/>
              <a:t>‹#›</a:t>
            </a:fld>
            <a:endParaRPr lang="en-US"/>
          </a:p>
        </p:txBody>
      </p:sp>
    </p:spTree>
    <p:extLst>
      <p:ext uri="{BB962C8B-B14F-4D97-AF65-F5344CB8AC3E}">
        <p14:creationId xmlns:p14="http://schemas.microsoft.com/office/powerpoint/2010/main" val="3340182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7/20/2020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7/20/2020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7622" y="709942"/>
            <a:ext cx="8689976" cy="2509213"/>
          </a:xfrm>
        </p:spPr>
        <p:txBody>
          <a:bodyPr/>
          <a:lstStyle/>
          <a:p>
            <a:r>
              <a:rPr lang="ka-GE" dirty="0" smtClean="0"/>
              <a:t>სასტუმროები ბათუმში</a:t>
            </a:r>
            <a:r>
              <a:rPr lang="en-US" dirty="0" smtClean="0"/>
              <a:t> XIX</a:t>
            </a:r>
            <a:r>
              <a:rPr lang="ka-GE" dirty="0" smtClean="0"/>
              <a:t> საუკუნის ბოლოსა და</a:t>
            </a:r>
            <a:r>
              <a:rPr lang="en-US" dirty="0" smtClean="0"/>
              <a:t> XX</a:t>
            </a:r>
            <a:r>
              <a:rPr lang="ka-GE" dirty="0" smtClean="0"/>
              <a:t> საუკუნის დასაწყისში</a:t>
            </a:r>
            <a:endParaRPr lang="en-US" dirty="0"/>
          </a:p>
        </p:txBody>
      </p:sp>
      <p:sp>
        <p:nvSpPr>
          <p:cNvPr id="3" name="Subtitle 2"/>
          <p:cNvSpPr>
            <a:spLocks noGrp="1"/>
          </p:cNvSpPr>
          <p:nvPr>
            <p:ph type="subTitle" idx="1"/>
          </p:nvPr>
        </p:nvSpPr>
        <p:spPr>
          <a:xfrm>
            <a:off x="2013530" y="4282004"/>
            <a:ext cx="8689976" cy="1361050"/>
          </a:xfrm>
        </p:spPr>
        <p:txBody>
          <a:bodyPr>
            <a:noAutofit/>
          </a:bodyPr>
          <a:lstStyle/>
          <a:p>
            <a:endParaRPr lang="ka-GE" sz="2000" dirty="0" smtClean="0"/>
          </a:p>
          <a:p>
            <a:r>
              <a:rPr lang="en-US" sz="2800" b="1" dirty="0" smtClean="0"/>
              <a:t>                              </a:t>
            </a:r>
            <a:r>
              <a:rPr lang="ka-GE" sz="2800" b="1" dirty="0" smtClean="0"/>
              <a:t>რუსუდან კობრავა</a:t>
            </a:r>
          </a:p>
          <a:p>
            <a:endParaRPr lang="ka-GE" sz="2000" dirty="0" smtClean="0"/>
          </a:p>
          <a:p>
            <a:endParaRPr lang="ka-GE" sz="2000" dirty="0"/>
          </a:p>
        </p:txBody>
      </p:sp>
    </p:spTree>
    <p:extLst>
      <p:ext uri="{BB962C8B-B14F-4D97-AF65-F5344CB8AC3E}">
        <p14:creationId xmlns:p14="http://schemas.microsoft.com/office/powerpoint/2010/main" val="25874736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000" dirty="0"/>
              <a:t>ყველაზე ბევრი სასტუმრო მდებარეობდა მიხეილის ქუჩაზე (დღევანდელი ზ. გამსახურდიას ქუჩა),რომელიც სავაჭრო და ხალხმრავალი  ქუჩა </a:t>
            </a:r>
            <a:r>
              <a:rPr lang="ka-GE" sz="2000" dirty="0" smtClean="0"/>
              <a:t>იყო.ქუჩაზე განთავსებული იყო ბანკები,მაღაზიები,სახელოსნოები, საპარიკმახეროები და სხვ.</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86360" y="2451761"/>
            <a:ext cx="4618494" cy="415051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682" y="2451761"/>
            <a:ext cx="5114544" cy="415051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796332" y="6989736"/>
            <a:ext cx="4599336" cy="369332"/>
          </a:xfrm>
          <a:prstGeom prst="rect">
            <a:avLst/>
          </a:prstGeom>
          <a:noFill/>
        </p:spPr>
        <p:txBody>
          <a:bodyPr wrap="none" rtlCol="0">
            <a:spAutoFit/>
          </a:bodyPr>
          <a:lstStyle/>
          <a:p>
            <a:r>
              <a:rPr lang="ka-GE" dirty="0" smtClean="0"/>
              <a:t>ბათუმი. მიხეილის ქუჩა. 1900-იანი წლები</a:t>
            </a:r>
            <a:endParaRPr lang="en-US" dirty="0"/>
          </a:p>
        </p:txBody>
      </p:sp>
    </p:spTree>
    <p:extLst>
      <p:ext uri="{BB962C8B-B14F-4D97-AF65-F5344CB8AC3E}">
        <p14:creationId xmlns:p14="http://schemas.microsoft.com/office/powerpoint/2010/main" val="798936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ka-GE" sz="2000" dirty="0"/>
              <a:t>მიხეილის ქ. N 6- ში მდებარეობდა ქალაქის საუკეთესო სასტუმრო „ფრანცია“.შენობა ეკუთვნოდა ბახმეტიევს,ხოლო შემნახველი იყო რ.კახიანი. </a:t>
            </a:r>
            <a:r>
              <a:rPr lang="ka-GE" sz="2000" dirty="0" smtClean="0"/>
              <a:t/>
            </a:r>
            <a:br>
              <a:rPr lang="ka-GE" sz="2000" dirty="0" smtClean="0"/>
            </a:br>
            <a:r>
              <a:rPr lang="ka-GE" sz="2000" dirty="0" smtClean="0"/>
              <a:t>სასტუმრო </a:t>
            </a:r>
            <a:r>
              <a:rPr lang="ka-GE" sz="2000" dirty="0"/>
              <a:t>შენობის მეორე სართულზე იყო </a:t>
            </a:r>
            <a:r>
              <a:rPr lang="ka-GE" sz="2000" dirty="0" smtClean="0"/>
              <a:t>განთავსებული,პირველ </a:t>
            </a:r>
            <a:r>
              <a:rPr lang="ka-GE" sz="2000" dirty="0"/>
              <a:t>სართულზე კი სხვადასხვა ობიექტები. სასტუმროს ჰქონდა სრული კომფორტი:  იყო ტელეფონი, აბაზანა და რესტორანი საუკეთესო ევროპული და აზიური კერძებით. ნომრების ფასი იწყებოდა 1 მანეთიდან. ჰყავდა თარჯიმანი და კომისიონერი.</a:t>
            </a:r>
            <a:br>
              <a:rPr lang="ka-GE" sz="2000" dirty="0"/>
            </a:b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41722" y="2296777"/>
            <a:ext cx="6090833" cy="4150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3586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569437"/>
            <a:ext cx="10364451" cy="1596177"/>
          </a:xfrm>
        </p:spPr>
        <p:txBody>
          <a:bodyPr>
            <a:normAutofit/>
          </a:bodyPr>
          <a:lstStyle/>
          <a:p>
            <a:r>
              <a:rPr lang="ka-GE" sz="2000" dirty="0"/>
              <a:t> 1922 წლის მუნიციპალიზაციის შემდეგ შენობამ მრავალფუნქციური დანიშნულება შეიძინა.წლების განმავლობაში პირველ სართულზე რესტორანი „ბათუმი“ ფუნქციონირებდა</a:t>
            </a:r>
            <a:r>
              <a:rPr lang="ka-GE" dirty="0"/>
              <a:t>.</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479729" y="2340245"/>
            <a:ext cx="6524785" cy="4122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7885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01" y="920137"/>
            <a:ext cx="10364451" cy="1596177"/>
          </a:xfrm>
        </p:spPr>
        <p:txBody>
          <a:bodyPr>
            <a:noAutofit/>
          </a:bodyPr>
          <a:lstStyle/>
          <a:p>
            <a:r>
              <a:rPr lang="ka-GE" sz="2000" dirty="0"/>
              <a:t> </a:t>
            </a:r>
            <a:r>
              <a:rPr lang="ka-GE" sz="2000" dirty="0" smtClean="0"/>
              <a:t>ზვიად </a:t>
            </a:r>
            <a:r>
              <a:rPr lang="ka-GE" sz="2000" dirty="0"/>
              <a:t>გამსახურდიას ქ. N  13 მდებარეობდა </a:t>
            </a:r>
            <a:r>
              <a:rPr lang="ka-GE" sz="2000" dirty="0" smtClean="0"/>
              <a:t>სასტუმრო </a:t>
            </a:r>
            <a:r>
              <a:rPr lang="ka-GE" sz="2000" dirty="0"/>
              <a:t>„ლონდონი“, რომელიც ეკუთვნოდა კეჭაყმაძეს, ღლონტსა და ბიუკლი ოღლის. </a:t>
            </a:r>
            <a:r>
              <a:rPr lang="ka-GE" sz="2000" dirty="0" smtClean="0"/>
              <a:t/>
            </a:r>
            <a:br>
              <a:rPr lang="ka-GE" sz="2000" dirty="0" smtClean="0"/>
            </a:br>
            <a:r>
              <a:rPr lang="ka-GE" sz="2000" dirty="0" smtClean="0"/>
              <a:t> </a:t>
            </a:r>
            <a:r>
              <a:rPr lang="ka-GE" sz="2000" dirty="0"/>
              <a:t>სასტუმრო აღჭურვილი იყო სრული კომფორტით. ჰქონდა ბაღი „ვერანდა“ და რესტორანი ევროპული და აზიური სამზარეულოთი. ნომრები ღირდა 75 კაპიკიდან 3 მანეთამდე.</a:t>
            </a:r>
            <a:br>
              <a:rPr lang="ka-GE" sz="2000" dirty="0"/>
            </a:b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53998" y="2301498"/>
            <a:ext cx="6087056" cy="45565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8527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27702" y="2369677"/>
            <a:ext cx="5982346" cy="4045058"/>
          </a:xfrm>
          <a:prstGeom prst="rect">
            <a:avLst/>
          </a:prstGeom>
          <a:ln>
            <a:noFill/>
          </a:ln>
          <a:effectLst>
            <a:outerShdw blurRad="292100" dist="139700" dir="2700000" algn="tl" rotWithShape="0">
              <a:srgbClr val="333333">
                <a:alpha val="65000"/>
              </a:srgbClr>
            </a:outerShdw>
          </a:effectLst>
        </p:spPr>
      </p:pic>
      <p:sp>
        <p:nvSpPr>
          <p:cNvPr id="4" name="Title 1"/>
          <p:cNvSpPr>
            <a:spLocks noGrp="1"/>
          </p:cNvSpPr>
          <p:nvPr>
            <p:ph type="title"/>
          </p:nvPr>
        </p:nvSpPr>
        <p:spPr>
          <a:xfrm>
            <a:off x="1006765" y="665012"/>
            <a:ext cx="10364451" cy="1596177"/>
          </a:xfrm>
        </p:spPr>
        <p:txBody>
          <a:bodyPr>
            <a:noAutofit/>
          </a:bodyPr>
          <a:lstStyle/>
          <a:p>
            <a:r>
              <a:rPr lang="ka-GE" sz="2000" dirty="0"/>
              <a:t> </a:t>
            </a:r>
            <a:r>
              <a:rPr lang="ka-GE" sz="2000" dirty="0" smtClean="0"/>
              <a:t>        1922 წელს სასტუმრო „ლონდონის“  </a:t>
            </a:r>
            <a:r>
              <a:rPr lang="ka-GE" sz="2000" dirty="0"/>
              <a:t>შენობა მუნიციპალიზაციას </a:t>
            </a:r>
            <a:r>
              <a:rPr lang="ka-GE" sz="2000" dirty="0" smtClean="0"/>
              <a:t>დაექვემდებარა. საბჭოთა პერიოდში აქ „ბათუმმრეწვაჭრობის</a:t>
            </a:r>
            <a:r>
              <a:rPr lang="ka-GE" sz="2000" dirty="0"/>
              <a:t>“ </a:t>
            </a:r>
            <a:r>
              <a:rPr lang="ka-GE" sz="2000" dirty="0" smtClean="0"/>
              <a:t>კანტორა ფუნქციონირებდა</a:t>
            </a:r>
            <a:endParaRPr lang="en-US" sz="2000" dirty="0"/>
          </a:p>
        </p:txBody>
      </p:sp>
    </p:spTree>
    <p:extLst>
      <p:ext uri="{BB962C8B-B14F-4D97-AF65-F5344CB8AC3E}">
        <p14:creationId xmlns:p14="http://schemas.microsoft.com/office/powerpoint/2010/main" val="238591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424" y="480448"/>
            <a:ext cx="10972800" cy="1689316"/>
          </a:xfrm>
        </p:spPr>
        <p:txBody>
          <a:bodyPr>
            <a:noAutofit/>
          </a:bodyPr>
          <a:lstStyle/>
          <a:p>
            <a:r>
              <a:rPr lang="ka-GE" sz="2000" dirty="0" smtClean="0"/>
              <a:t>   </a:t>
            </a:r>
            <a:r>
              <a:rPr lang="en-US" sz="2000" dirty="0" smtClean="0"/>
              <a:t>XX</a:t>
            </a:r>
            <a:r>
              <a:rPr lang="ka-GE" sz="2000" dirty="0" smtClean="0"/>
              <a:t> საუკუნის 90-ინ წლებში ძველი </a:t>
            </a:r>
            <a:r>
              <a:rPr lang="ka-GE" sz="2000" dirty="0"/>
              <a:t>შენობა </a:t>
            </a:r>
            <a:r>
              <a:rPr lang="ka-GE" sz="2000" dirty="0" smtClean="0"/>
              <a:t>გასხვისდა.</a:t>
            </a:r>
            <a:r>
              <a:rPr lang="ka-GE" sz="2000" dirty="0"/>
              <a:t> ინვენსტიცია განახორციელა აზერბაიჯანულმა კომპანია „დივან სუით ჯგუფმა“</a:t>
            </a:r>
            <a:r>
              <a:rPr lang="en-US" sz="2000" dirty="0" smtClean="0"/>
              <a:t> </a:t>
            </a:r>
            <a:r>
              <a:rPr lang="ka-GE" sz="2000" dirty="0"/>
              <a:t>და </a:t>
            </a:r>
            <a:r>
              <a:rPr lang="ka-GE" sz="2000" dirty="0" smtClean="0"/>
              <a:t>2012 წელს აქ </a:t>
            </a:r>
            <a:r>
              <a:rPr lang="ka-GE" sz="2000" dirty="0"/>
              <a:t>აშენდა ხუთვარსკვალვიანი სასტუმრო „დივანი“,რომელიც მოიცავს 65 ნომერს, ორ საკონფერენციო დარბაზს, გამაჯანსაღებელ სპა ცენტრს. სასტუმრო გამოირჩევა კეთილმოწყობითა და შთამბეჭდავი არქიტექტურით. ნომრების ფასი 100-დან 250 დოლარამდეა.</a:t>
            </a:r>
            <a:br>
              <a:rPr lang="ka-GE" sz="2000" dirty="0"/>
            </a:b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1891" y="2478166"/>
            <a:ext cx="6961612" cy="42171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7424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596177"/>
          </a:xfrm>
        </p:spPr>
        <p:txBody>
          <a:bodyPr>
            <a:noAutofit/>
          </a:bodyPr>
          <a:lstStyle/>
          <a:p>
            <a:r>
              <a:rPr lang="ka-GE" sz="2000" dirty="0"/>
              <a:t>ზ.გამსახურდია N11, მ.კოსტავას </a:t>
            </a:r>
            <a:r>
              <a:rPr lang="ka-GE" sz="2000" dirty="0" smtClean="0"/>
              <a:t>N14-ში მდებარე </a:t>
            </a:r>
            <a:r>
              <a:rPr lang="ka-GE" sz="2000" dirty="0"/>
              <a:t>კუთხის </a:t>
            </a:r>
            <a:r>
              <a:rPr lang="ka-GE" sz="2000" dirty="0" smtClean="0"/>
              <a:t>სახლში</a:t>
            </a:r>
            <a:r>
              <a:rPr lang="ka-GE" sz="2000" dirty="0"/>
              <a:t>, რომელიც მ.გევორქიანის საკუთრება </a:t>
            </a:r>
            <a:r>
              <a:rPr lang="ka-GE" sz="2000" dirty="0" smtClean="0"/>
              <a:t>იყო, </a:t>
            </a:r>
            <a:r>
              <a:rPr lang="ka-GE" sz="2000" dirty="0"/>
              <a:t>განთავსებული იყო სასტუმრო „</a:t>
            </a:r>
            <a:r>
              <a:rPr lang="ka-GE" sz="2000" dirty="0" smtClean="0"/>
              <a:t>არმენია“.1922 წლის მუნიციპალიზაციის შემდეგ შენობის მეორე სართული </a:t>
            </a:r>
            <a:r>
              <a:rPr lang="ka-GE" sz="2000" dirty="0"/>
              <a:t>საცხოვრებელ ფართად გადაკეთდა. I სართულზე რამდენიმე სავაჭრო ობიექტი განთავსდა. </a:t>
            </a:r>
            <a:r>
              <a:rPr lang="ka-GE" sz="2000" dirty="0" smtClean="0"/>
              <a:t>შენობას იგივე ფუნქცია აქვს დღესაც, თუმცა ამჟამად პირვანდელი იერსახე დაკარგული აქვს.</a:t>
            </a:r>
            <a:r>
              <a:rPr lang="ka-GE" sz="2000" dirty="0"/>
              <a:t/>
            </a:r>
            <a:br>
              <a:rPr lang="ka-GE" sz="2000" dirty="0"/>
            </a:b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324746" y="2119217"/>
            <a:ext cx="6865749" cy="45332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8623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888" y="618517"/>
            <a:ext cx="10255338" cy="1086297"/>
          </a:xfrm>
        </p:spPr>
        <p:txBody>
          <a:bodyPr>
            <a:normAutofit/>
          </a:bodyPr>
          <a:lstStyle/>
          <a:p>
            <a:r>
              <a:rPr lang="ka-GE" sz="2000" dirty="0" smtClean="0"/>
              <a:t>ამავე ქუჩაზე N 34-ში,საკუთარ სახლში ვინმე ს.გ.ტერტერიანს გახსნილი ჰქონდა   საოჯახო ტიპის სასტუმრო სახელწოდებით „ბორჯომი“.შენობაში იყო სისუფთავე და სიწყნარე.ნომრები 50 კაპიკიდან 2 მანეთამდე ღირდა.</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3310465" y="1698642"/>
            <a:ext cx="4677332" cy="53159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90131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000" dirty="0" smtClean="0"/>
              <a:t>  ზ.გამსახურდიას </a:t>
            </a:r>
            <a:r>
              <a:rPr lang="ka-GE" sz="2000" dirty="0"/>
              <a:t>36, ხულოს ქ.N8-ში კუთხის, ძველებურ აივნებიდან </a:t>
            </a:r>
            <a:r>
              <a:rPr lang="ka-GE" sz="2000" dirty="0" smtClean="0"/>
              <a:t>სახლში განთავსებული იყო სასტუმრო „მასკვა“.სახლზე გაკრული  მემორიალური დაფა გვამცნობს,რომ  1894 </a:t>
            </a:r>
            <a:r>
              <a:rPr lang="ka-GE" sz="2000" dirty="0"/>
              <a:t>წლის </a:t>
            </a:r>
            <a:r>
              <a:rPr lang="ka-GE" sz="2000" dirty="0" smtClean="0"/>
              <a:t>მარტში ამ სასტუმროში </a:t>
            </a:r>
            <a:r>
              <a:rPr lang="ka-GE" sz="2000" dirty="0"/>
              <a:t>ცხოვრობდა გამოჩენილი ქართველი მწერალი,ქართული ლიტერატურის კლასიკოსი ეგნატე ნინოშვილი</a:t>
            </a:r>
            <a:r>
              <a:rPr lang="ka-GE" sz="2000" dirty="0" smtClean="0"/>
              <a:t>.</a:t>
            </a:r>
            <a:br>
              <a:rPr lang="ka-GE" sz="2000" dirty="0" smtClean="0"/>
            </a:br>
            <a:r>
              <a:rPr lang="ka-GE" sz="2000" dirty="0"/>
              <a:t> </a:t>
            </a:r>
            <a:r>
              <a:rPr lang="ka-GE" sz="2000" dirty="0" smtClean="0"/>
              <a:t>   საბჭოთა პერიოდში შენობას მრავალფუნქციური დანიშნულება ჰქონდა.</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99471" y="2326693"/>
            <a:ext cx="6991643" cy="42429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9034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7621" y="2849447"/>
            <a:ext cx="6176379" cy="374947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50521" y="-798089"/>
            <a:ext cx="11567160" cy="1087649"/>
          </a:xfrm>
        </p:spPr>
        <p:txBody>
          <a:bodyPr>
            <a:normAutofit fontScale="90000"/>
          </a:bodyPr>
          <a:lstStyle/>
          <a:p>
            <a:r>
              <a:rPr lang="en-US" dirty="0"/>
              <a:t> </a:t>
            </a:r>
            <a:r>
              <a:rPr lang="ka-GE" dirty="0" smtClean="0"/>
              <a:t/>
            </a:r>
            <a:br>
              <a:rPr lang="ka-GE" dirty="0" smtClean="0"/>
            </a:br>
            <a:r>
              <a:rPr lang="ka-GE" dirty="0"/>
              <a:t/>
            </a:r>
            <a:br>
              <a:rPr lang="ka-GE" dirty="0"/>
            </a:br>
            <a:r>
              <a:rPr lang="ka-GE" dirty="0" smtClean="0"/>
              <a:t>     </a:t>
            </a:r>
            <a:br>
              <a:rPr lang="ka-GE" dirty="0" smtClean="0"/>
            </a:br>
            <a:r>
              <a:rPr lang="ka-GE" dirty="0"/>
              <a:t/>
            </a:r>
            <a:br>
              <a:rPr lang="ka-GE" dirty="0"/>
            </a:br>
            <a:r>
              <a:rPr lang="ka-GE" dirty="0" smtClean="0"/>
              <a:t>    </a:t>
            </a:r>
            <a:br>
              <a:rPr lang="ka-GE" dirty="0" smtClean="0"/>
            </a:br>
            <a:r>
              <a:rPr lang="ka-GE" dirty="0"/>
              <a:t/>
            </a:r>
            <a:br>
              <a:rPr lang="ka-GE" dirty="0"/>
            </a:br>
            <a:r>
              <a:rPr lang="ka-GE" dirty="0" smtClean="0"/>
              <a:t/>
            </a:r>
            <a:br>
              <a:rPr lang="ka-GE" dirty="0" smtClean="0"/>
            </a:br>
            <a:r>
              <a:rPr lang="ka-GE" dirty="0"/>
              <a:t/>
            </a:r>
            <a:br>
              <a:rPr lang="ka-GE" dirty="0"/>
            </a:br>
            <a:r>
              <a:rPr lang="ka-GE" dirty="0" smtClean="0"/>
              <a:t>  </a:t>
            </a:r>
            <a:r>
              <a:rPr lang="en-US" sz="2200" dirty="0" smtClean="0"/>
              <a:t> </a:t>
            </a:r>
            <a:r>
              <a:rPr lang="en-US" sz="2200" dirty="0"/>
              <a:t>I </a:t>
            </a:r>
            <a:r>
              <a:rPr lang="en-US" sz="2200" dirty="0" err="1"/>
              <a:t>კლასის</a:t>
            </a:r>
            <a:r>
              <a:rPr lang="en-US" sz="2200" dirty="0"/>
              <a:t> </a:t>
            </a:r>
            <a:r>
              <a:rPr lang="en-US" sz="2200" dirty="0" err="1"/>
              <a:t>სასტუმრო</a:t>
            </a:r>
            <a:r>
              <a:rPr lang="en-US" sz="2200" dirty="0"/>
              <a:t> </a:t>
            </a:r>
            <a:r>
              <a:rPr lang="en-US" sz="2200" dirty="0" smtClean="0"/>
              <a:t>“</a:t>
            </a:r>
            <a:r>
              <a:rPr lang="en-US" sz="2200" dirty="0" err="1" smtClean="0"/>
              <a:t>იმპერიალი”მდებარეობდა</a:t>
            </a:r>
            <a:r>
              <a:rPr lang="en-US" sz="2200" dirty="0" smtClean="0"/>
              <a:t> </a:t>
            </a:r>
            <a:r>
              <a:rPr lang="en-US" sz="2200" dirty="0" err="1" smtClean="0"/>
              <a:t>ამჟ.ქუთაისის</a:t>
            </a:r>
            <a:r>
              <a:rPr lang="en-US" sz="2200" dirty="0" smtClean="0"/>
              <a:t> </a:t>
            </a:r>
            <a:r>
              <a:rPr lang="en-US" sz="2200" dirty="0"/>
              <a:t>8, </a:t>
            </a:r>
            <a:r>
              <a:rPr lang="en-US" sz="2200" dirty="0" err="1"/>
              <a:t>კოსტავას</a:t>
            </a:r>
            <a:r>
              <a:rPr lang="en-US" sz="2200" dirty="0"/>
              <a:t> 5, </a:t>
            </a:r>
            <a:r>
              <a:rPr lang="en-US" sz="2200" dirty="0" err="1"/>
              <a:t>ჟორდანიას</a:t>
            </a:r>
            <a:r>
              <a:rPr lang="en-US" sz="2200" dirty="0"/>
              <a:t> </a:t>
            </a:r>
            <a:r>
              <a:rPr lang="en-US" sz="2200" dirty="0" smtClean="0"/>
              <a:t>6</a:t>
            </a:r>
            <a:r>
              <a:rPr lang="ka-GE" sz="2200" dirty="0" smtClean="0"/>
              <a:t> კუთხეში</a:t>
            </a:r>
            <a:r>
              <a:rPr lang="en-US" sz="2200" dirty="0" smtClean="0"/>
              <a:t> </a:t>
            </a:r>
            <a:r>
              <a:rPr lang="en-US" sz="2200" dirty="0" err="1" smtClean="0"/>
              <a:t>ტაიროვის</a:t>
            </a:r>
            <a:r>
              <a:rPr lang="en-US" sz="2200" dirty="0" smtClean="0"/>
              <a:t> </a:t>
            </a:r>
            <a:r>
              <a:rPr lang="en-US" sz="2200" dirty="0" err="1"/>
              <a:t>სახლის</a:t>
            </a:r>
            <a:r>
              <a:rPr lang="en-US" sz="2200" dirty="0"/>
              <a:t> II  </a:t>
            </a:r>
            <a:r>
              <a:rPr lang="en-US" sz="2200" dirty="0" err="1"/>
              <a:t>სართულზე</a:t>
            </a:r>
            <a:r>
              <a:rPr lang="en-US" sz="2200" dirty="0"/>
              <a:t>. </a:t>
            </a:r>
            <a:r>
              <a:rPr lang="en-US" sz="2200" dirty="0" err="1"/>
              <a:t>სასტუმროს</a:t>
            </a:r>
            <a:r>
              <a:rPr lang="en-US" sz="2200" dirty="0"/>
              <a:t> </a:t>
            </a:r>
            <a:r>
              <a:rPr lang="en-US" sz="2200" dirty="0" err="1"/>
              <a:t>ჰქონდა</a:t>
            </a:r>
            <a:r>
              <a:rPr lang="en-US" sz="2200" dirty="0"/>
              <a:t> </a:t>
            </a:r>
            <a:r>
              <a:rPr lang="en-US" sz="2200" dirty="0" err="1"/>
              <a:t>სუფთა</a:t>
            </a:r>
            <a:r>
              <a:rPr lang="en-US" sz="2200" dirty="0"/>
              <a:t> </a:t>
            </a:r>
            <a:r>
              <a:rPr lang="en-US" sz="2200" dirty="0" err="1"/>
              <a:t>და</a:t>
            </a:r>
            <a:r>
              <a:rPr lang="en-US" sz="2200" dirty="0"/>
              <a:t> </a:t>
            </a:r>
            <a:r>
              <a:rPr lang="en-US" sz="2200" dirty="0" err="1"/>
              <a:t>მოხერხებული</a:t>
            </a:r>
            <a:r>
              <a:rPr lang="en-US" sz="2200" dirty="0"/>
              <a:t> </a:t>
            </a:r>
            <a:r>
              <a:rPr lang="en-US" sz="2200" dirty="0" err="1"/>
              <a:t>ოთახები</a:t>
            </a:r>
            <a:r>
              <a:rPr lang="en-US" sz="2200" dirty="0"/>
              <a:t> </a:t>
            </a:r>
            <a:r>
              <a:rPr lang="en-US" sz="2200" dirty="0" err="1"/>
              <a:t>ელექტრონული</a:t>
            </a:r>
            <a:r>
              <a:rPr lang="en-US" sz="2200" dirty="0"/>
              <a:t> </a:t>
            </a:r>
            <a:r>
              <a:rPr lang="en-US" sz="2200" dirty="0" err="1"/>
              <a:t>განათებით</a:t>
            </a:r>
            <a:r>
              <a:rPr lang="en-US" sz="2200" dirty="0"/>
              <a:t>, </a:t>
            </a:r>
            <a:r>
              <a:rPr lang="en-US" sz="2200" dirty="0" err="1"/>
              <a:t>აბაზანა</a:t>
            </a:r>
            <a:r>
              <a:rPr lang="en-US" sz="2200" dirty="0"/>
              <a:t>, </a:t>
            </a:r>
            <a:r>
              <a:rPr lang="en-US" sz="2200" dirty="0" err="1"/>
              <a:t>ბუფეტი</a:t>
            </a:r>
            <a:r>
              <a:rPr lang="en-US" sz="2200" dirty="0"/>
              <a:t> </a:t>
            </a:r>
            <a:r>
              <a:rPr lang="en-US" sz="2200" dirty="0" err="1"/>
              <a:t>და</a:t>
            </a:r>
            <a:r>
              <a:rPr lang="en-US" sz="2200" dirty="0"/>
              <a:t> </a:t>
            </a:r>
            <a:r>
              <a:rPr lang="en-US" sz="2200" dirty="0" err="1"/>
              <a:t>რესტორანი</a:t>
            </a:r>
            <a:r>
              <a:rPr lang="en-US" sz="2200" dirty="0"/>
              <a:t> </a:t>
            </a:r>
            <a:r>
              <a:rPr lang="en-US" sz="2200" dirty="0" err="1"/>
              <a:t>ევროპული</a:t>
            </a:r>
            <a:r>
              <a:rPr lang="en-US" sz="2200" dirty="0"/>
              <a:t> </a:t>
            </a:r>
            <a:r>
              <a:rPr lang="en-US" sz="2200" dirty="0" err="1"/>
              <a:t>და</a:t>
            </a:r>
            <a:r>
              <a:rPr lang="en-US" sz="2200" dirty="0"/>
              <a:t> </a:t>
            </a:r>
            <a:r>
              <a:rPr lang="en-US" sz="2200" dirty="0" err="1"/>
              <a:t>აზიური</a:t>
            </a:r>
            <a:r>
              <a:rPr lang="en-US" sz="2200" dirty="0"/>
              <a:t> </a:t>
            </a:r>
            <a:r>
              <a:rPr lang="en-US" sz="2200" dirty="0" err="1"/>
              <a:t>კერძებით</a:t>
            </a:r>
            <a:r>
              <a:rPr lang="en-US" sz="2200" dirty="0"/>
              <a:t>, </a:t>
            </a:r>
            <a:r>
              <a:rPr lang="en-US" sz="2200" dirty="0" err="1"/>
              <a:t>ადგილობრივი</a:t>
            </a:r>
            <a:r>
              <a:rPr lang="en-US" sz="2200" dirty="0"/>
              <a:t>, </a:t>
            </a:r>
            <a:r>
              <a:rPr lang="en-US" sz="2200" dirty="0" err="1"/>
              <a:t>კახური</a:t>
            </a:r>
            <a:r>
              <a:rPr lang="en-US" sz="2200" dirty="0"/>
              <a:t> </a:t>
            </a:r>
            <a:r>
              <a:rPr lang="en-US" sz="2200" dirty="0" err="1"/>
              <a:t>და</a:t>
            </a:r>
            <a:r>
              <a:rPr lang="en-US" sz="2200" dirty="0"/>
              <a:t> </a:t>
            </a:r>
            <a:r>
              <a:rPr lang="en-US" sz="2200" dirty="0" err="1"/>
              <a:t>რეგიონული</a:t>
            </a:r>
            <a:r>
              <a:rPr lang="en-US" sz="2200" dirty="0"/>
              <a:t> </a:t>
            </a:r>
            <a:r>
              <a:rPr lang="en-US" sz="2200" dirty="0" err="1"/>
              <a:t>ღვინით</a:t>
            </a:r>
            <a:r>
              <a:rPr lang="en-US" sz="2200" dirty="0"/>
              <a:t>, </a:t>
            </a:r>
            <a:r>
              <a:rPr lang="en-US" sz="2200" dirty="0" err="1"/>
              <a:t>ლუდით</a:t>
            </a:r>
            <a:r>
              <a:rPr lang="en-US" sz="2200" dirty="0"/>
              <a:t>. </a:t>
            </a:r>
            <a:r>
              <a:rPr lang="en-US" sz="2200" dirty="0" err="1"/>
              <a:t>სადილი</a:t>
            </a:r>
            <a:r>
              <a:rPr lang="en-US" sz="2200" dirty="0"/>
              <a:t> 2-3 </a:t>
            </a:r>
            <a:r>
              <a:rPr lang="en-US" sz="2200" dirty="0" err="1"/>
              <a:t>იჯ</a:t>
            </a:r>
            <a:r>
              <a:rPr lang="ka-GE" sz="2200" dirty="0"/>
              <a:t>ა</a:t>
            </a:r>
            <a:r>
              <a:rPr lang="en-US" sz="2200" dirty="0" err="1"/>
              <a:t>რისაგან</a:t>
            </a:r>
            <a:r>
              <a:rPr lang="en-US" sz="2200" dirty="0"/>
              <a:t> </a:t>
            </a:r>
            <a:r>
              <a:rPr lang="en-US" sz="2200" dirty="0" err="1"/>
              <a:t>შემდგარი</a:t>
            </a:r>
            <a:r>
              <a:rPr lang="en-US" sz="2200" dirty="0"/>
              <a:t> </a:t>
            </a:r>
            <a:r>
              <a:rPr lang="en-US" sz="2200" dirty="0" err="1"/>
              <a:t>ღირდა</a:t>
            </a:r>
            <a:r>
              <a:rPr lang="en-US" sz="2200" dirty="0"/>
              <a:t> 60-80 </a:t>
            </a:r>
            <a:r>
              <a:rPr lang="en-US" sz="2200" dirty="0" err="1"/>
              <a:t>კაპიკი</a:t>
            </a:r>
            <a:r>
              <a:rPr lang="en-US" sz="2200" dirty="0"/>
              <a:t>. </a:t>
            </a:r>
            <a:r>
              <a:rPr lang="en-US" sz="2200" dirty="0" err="1"/>
              <a:t>სასტუმროში</a:t>
            </a:r>
            <a:r>
              <a:rPr lang="en-US" sz="2200" dirty="0"/>
              <a:t> </a:t>
            </a:r>
            <a:r>
              <a:rPr lang="en-US" sz="2200" dirty="0" err="1"/>
              <a:t>იყო</a:t>
            </a:r>
            <a:r>
              <a:rPr lang="en-US" sz="2200" dirty="0"/>
              <a:t> </a:t>
            </a:r>
            <a:r>
              <a:rPr lang="en-US" sz="2200" dirty="0" err="1"/>
              <a:t>საბანკეტო</a:t>
            </a:r>
            <a:r>
              <a:rPr lang="en-US" sz="2200" dirty="0"/>
              <a:t> </a:t>
            </a:r>
            <a:r>
              <a:rPr lang="en-US" sz="2200" dirty="0" err="1"/>
              <a:t>დარბაზი</a:t>
            </a:r>
            <a:r>
              <a:rPr lang="en-US" sz="2200" dirty="0"/>
              <a:t>, </a:t>
            </a:r>
            <a:r>
              <a:rPr lang="en-US" sz="2200" dirty="0" err="1"/>
              <a:t>ბიბლიოთეკა</a:t>
            </a:r>
            <a:r>
              <a:rPr lang="en-US" sz="2200" dirty="0"/>
              <a:t> </a:t>
            </a:r>
            <a:r>
              <a:rPr lang="en-US" sz="2200" dirty="0" err="1"/>
              <a:t>და</a:t>
            </a:r>
            <a:r>
              <a:rPr lang="en-US" sz="2200" dirty="0"/>
              <a:t> </a:t>
            </a:r>
            <a:r>
              <a:rPr lang="en-US" sz="2200" dirty="0" err="1"/>
              <a:t>პიანინო</a:t>
            </a:r>
            <a:r>
              <a:rPr lang="en-US" sz="2200" dirty="0"/>
              <a:t>. </a:t>
            </a:r>
            <a:r>
              <a:rPr lang="en-US" sz="2200" dirty="0" err="1"/>
              <a:t>სასტუმროს</a:t>
            </a:r>
            <a:r>
              <a:rPr lang="en-US" sz="2200" dirty="0"/>
              <a:t> </a:t>
            </a:r>
            <a:r>
              <a:rPr lang="en-US" sz="2200" dirty="0" err="1"/>
              <a:t>შემნახველი</a:t>
            </a:r>
            <a:r>
              <a:rPr lang="en-US" sz="2200" dirty="0"/>
              <a:t> </a:t>
            </a:r>
            <a:r>
              <a:rPr lang="en-US" sz="2200" dirty="0" err="1"/>
              <a:t>იყო</a:t>
            </a:r>
            <a:r>
              <a:rPr lang="en-US" sz="2200" dirty="0"/>
              <a:t> </a:t>
            </a:r>
            <a:r>
              <a:rPr lang="en-US" sz="2200" dirty="0" err="1"/>
              <a:t>არშაკ</a:t>
            </a:r>
            <a:r>
              <a:rPr lang="en-US" sz="2200" dirty="0"/>
              <a:t> </a:t>
            </a:r>
            <a:r>
              <a:rPr lang="en-US" sz="2200" dirty="0" err="1"/>
              <a:t>მუშეღოვი</a:t>
            </a:r>
            <a:r>
              <a:rPr lang="en-US" sz="2200" dirty="0" smtClean="0"/>
              <a:t>.</a:t>
            </a:r>
            <a:r>
              <a:rPr lang="ka-GE" sz="2200" dirty="0" smtClean="0"/>
              <a:t>.</a:t>
            </a:r>
            <a:r>
              <a:rPr lang="en-US" sz="2200" dirty="0" smtClean="0"/>
              <a:t> </a:t>
            </a:r>
            <a:r>
              <a:rPr lang="en-US" sz="2200" dirty="0"/>
              <a:t>1918-1921 </a:t>
            </a:r>
            <a:r>
              <a:rPr lang="en-US" sz="2200" dirty="0" smtClean="0"/>
              <a:t>წ</a:t>
            </a:r>
            <a:r>
              <a:rPr lang="ka-GE" sz="2200" dirty="0" smtClean="0"/>
              <a:t>ლებში</a:t>
            </a:r>
            <a:r>
              <a:rPr lang="en-US" sz="2200" dirty="0" smtClean="0"/>
              <a:t> </a:t>
            </a:r>
            <a:r>
              <a:rPr lang="en-US" sz="2200" dirty="0" err="1"/>
              <a:t>სასტუმროს</a:t>
            </a:r>
            <a:r>
              <a:rPr lang="en-US" sz="2200" dirty="0"/>
              <a:t> </a:t>
            </a:r>
            <a:r>
              <a:rPr lang="en-US" sz="2200" dirty="0" err="1"/>
              <a:t>ერქვა</a:t>
            </a:r>
            <a:r>
              <a:rPr lang="en-US" sz="2200" dirty="0"/>
              <a:t> “</a:t>
            </a:r>
            <a:r>
              <a:rPr lang="en-US" sz="2200" dirty="0" err="1"/>
              <a:t>ნოე</a:t>
            </a:r>
            <a:r>
              <a:rPr lang="en-US" sz="2200" dirty="0"/>
              <a:t>”. </a:t>
            </a:r>
            <a:r>
              <a:rPr lang="en-US" sz="2200" dirty="0" err="1"/>
              <a:t>ამ</a:t>
            </a:r>
            <a:r>
              <a:rPr lang="en-US" sz="2200" dirty="0"/>
              <a:t> </a:t>
            </a:r>
            <a:r>
              <a:rPr lang="en-US" sz="2200" dirty="0" err="1"/>
              <a:t>პერიოდში</a:t>
            </a:r>
            <a:r>
              <a:rPr lang="en-US" sz="2200" dirty="0"/>
              <a:t> </a:t>
            </a:r>
            <a:r>
              <a:rPr lang="en-US" sz="2200" dirty="0" err="1"/>
              <a:t>აქ</a:t>
            </a:r>
            <a:r>
              <a:rPr lang="en-US" sz="2200" dirty="0"/>
              <a:t> </a:t>
            </a:r>
            <a:r>
              <a:rPr lang="en-US" sz="2200" dirty="0" err="1"/>
              <a:t>რამდენიმე</a:t>
            </a:r>
            <a:r>
              <a:rPr lang="en-US" sz="2200" dirty="0"/>
              <a:t> </a:t>
            </a:r>
            <a:r>
              <a:rPr lang="en-US" sz="2200" dirty="0" err="1"/>
              <a:t>დღით</a:t>
            </a:r>
            <a:r>
              <a:rPr lang="en-US" sz="2200" dirty="0"/>
              <a:t> </a:t>
            </a:r>
            <a:r>
              <a:rPr lang="en-US" sz="2200" dirty="0" err="1"/>
              <a:t>ცხოვრობდა</a:t>
            </a:r>
            <a:r>
              <a:rPr lang="en-US" sz="2200" dirty="0"/>
              <a:t> </a:t>
            </a:r>
            <a:r>
              <a:rPr lang="en-US" sz="2200" dirty="0" err="1"/>
              <a:t>პოეტი</a:t>
            </a:r>
            <a:r>
              <a:rPr lang="en-US" sz="2200" dirty="0"/>
              <a:t> </a:t>
            </a:r>
            <a:r>
              <a:rPr lang="en-US" sz="2200" dirty="0" err="1"/>
              <a:t>სერგეი</a:t>
            </a:r>
            <a:r>
              <a:rPr lang="en-US" sz="2200" dirty="0"/>
              <a:t> </a:t>
            </a:r>
            <a:r>
              <a:rPr lang="en-US" sz="2200" dirty="0" err="1"/>
              <a:t>ესენინი</a:t>
            </a:r>
            <a:r>
              <a:rPr lang="en-US" sz="2200" dirty="0"/>
              <a:t>. 1922 </a:t>
            </a:r>
            <a:r>
              <a:rPr lang="en-US" sz="2200" dirty="0" smtClean="0"/>
              <a:t>წ.</a:t>
            </a:r>
            <a:r>
              <a:rPr lang="ka-GE" sz="2200" dirty="0" smtClean="0"/>
              <a:t>მუნიციპალიზაციის შემდეგ </a:t>
            </a:r>
            <a:r>
              <a:rPr lang="en-US" sz="2200" dirty="0" err="1" smtClean="0"/>
              <a:t>სასტუმროს</a:t>
            </a:r>
            <a:r>
              <a:rPr lang="en-US" sz="2200" dirty="0" smtClean="0"/>
              <a:t> </a:t>
            </a:r>
            <a:r>
              <a:rPr lang="en-US" sz="2200" dirty="0" err="1"/>
              <a:t>ერქვა</a:t>
            </a:r>
            <a:r>
              <a:rPr lang="en-US" sz="2200" dirty="0"/>
              <a:t> “</a:t>
            </a:r>
            <a:r>
              <a:rPr lang="en-US" sz="2200" dirty="0" err="1"/>
              <a:t>ინტერნაციონალი</a:t>
            </a:r>
            <a:r>
              <a:rPr lang="en-US" sz="2200" dirty="0"/>
              <a:t>” </a:t>
            </a:r>
            <a:r>
              <a:rPr lang="en-US" sz="2200" dirty="0" err="1"/>
              <a:t>და</a:t>
            </a:r>
            <a:r>
              <a:rPr lang="en-US" sz="2200" dirty="0"/>
              <a:t> </a:t>
            </a:r>
            <a:r>
              <a:rPr lang="en-US" sz="2200" dirty="0" err="1"/>
              <a:t>შედიოდა“ინტურისტის</a:t>
            </a:r>
            <a:r>
              <a:rPr lang="en-US" sz="2200" dirty="0"/>
              <a:t>” </a:t>
            </a:r>
            <a:r>
              <a:rPr lang="en-US" sz="2200" dirty="0" err="1"/>
              <a:t>გაერთიანებაში</a:t>
            </a:r>
            <a:r>
              <a:rPr lang="en-US" sz="2200" dirty="0" smtClean="0"/>
              <a:t>.</a:t>
            </a:r>
            <a:endParaRPr lang="en-US" sz="2200" dirty="0"/>
          </a:p>
        </p:txBody>
      </p:sp>
    </p:spTree>
    <p:extLst>
      <p:ext uri="{BB962C8B-B14F-4D97-AF65-F5344CB8AC3E}">
        <p14:creationId xmlns:p14="http://schemas.microsoft.com/office/powerpoint/2010/main" val="3027476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61" y="464949"/>
            <a:ext cx="11468745" cy="1875295"/>
          </a:xfrm>
        </p:spPr>
        <p:txBody>
          <a:bodyPr>
            <a:noAutofit/>
          </a:bodyPr>
          <a:lstStyle/>
          <a:p>
            <a:r>
              <a:rPr lang="ka-GE" sz="2000" dirty="0"/>
              <a:t>1877-1878 წლების რუსეთ-თურქეთის ომის შემდეგ ბათუმი რუსეთის იმპერიის შემადგენლობაში შევიდა,რის შემდეგ სწრაფი ტემპით წავიდა ქალაქის ეკონომიკური და სამრეწველო ზრდა-განვითარება. 1883 წლიდან სამტრედია -ბათუმის სარკინიგზო ხაზის საშუალებით ბაქოს ნავთობს გზა გაეხსნა </a:t>
            </a:r>
            <a:r>
              <a:rPr lang="ka-GE" sz="2000" dirty="0" smtClean="0"/>
              <a:t>ევროპისაკენ.ბათუმის პორტმა მსოფლიო მნიშვნელობა შეიძინა თავისი ტვირთბრუნვით. ქალაქი </a:t>
            </a:r>
            <a:r>
              <a:rPr lang="ka-GE" sz="2000" dirty="0"/>
              <a:t>აივსო ვაჭრებითა და სხვადასხვა ორგანიზაციების </a:t>
            </a:r>
            <a:r>
              <a:rPr lang="ka-GE" sz="2000" dirty="0" smtClean="0"/>
              <a:t>წარმომადგენლებით, დაიწყო </a:t>
            </a:r>
            <a:r>
              <a:rPr lang="ka-GE" sz="2000" dirty="0"/>
              <a:t>მოსახლეობის </a:t>
            </a:r>
            <a:r>
              <a:rPr lang="ka-GE" sz="2000" dirty="0" smtClean="0"/>
              <a:t>სწრაფი ზრდა. </a:t>
            </a:r>
            <a:r>
              <a:rPr lang="en-US" sz="2000" dirty="0"/>
              <a:t/>
            </a:r>
            <a:br>
              <a:rPr lang="en-US" sz="2000" dirty="0"/>
            </a:b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169762" y="2588217"/>
            <a:ext cx="7020732" cy="376326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719593" y="6462793"/>
            <a:ext cx="3001143" cy="369332"/>
          </a:xfrm>
          <a:prstGeom prst="rect">
            <a:avLst/>
          </a:prstGeom>
          <a:noFill/>
        </p:spPr>
        <p:txBody>
          <a:bodyPr wrap="none" rtlCol="0">
            <a:spAutoFit/>
          </a:bodyPr>
          <a:lstStyle/>
          <a:p>
            <a:r>
              <a:rPr lang="ka-GE" dirty="0" smtClean="0"/>
              <a:t>ბათუმი.1878 წელი. მაკეტი</a:t>
            </a:r>
            <a:endParaRPr lang="en-US" dirty="0"/>
          </a:p>
        </p:txBody>
      </p:sp>
    </p:spTree>
    <p:extLst>
      <p:ext uri="{BB962C8B-B14F-4D97-AF65-F5344CB8AC3E}">
        <p14:creationId xmlns:p14="http://schemas.microsoft.com/office/powerpoint/2010/main" val="1407141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21921"/>
            <a:ext cx="10912466" cy="2087879"/>
          </a:xfrm>
        </p:spPr>
        <p:txBody>
          <a:bodyPr>
            <a:noAutofit/>
          </a:bodyPr>
          <a:lstStyle/>
          <a:p>
            <a:r>
              <a:rPr lang="ka-GE" sz="2000" dirty="0" smtClean="0"/>
              <a:t/>
            </a:r>
            <a:br>
              <a:rPr lang="ka-GE" sz="2000" dirty="0" smtClean="0"/>
            </a:br>
            <a:r>
              <a:rPr lang="ka-GE" sz="2000" dirty="0"/>
              <a:t/>
            </a:r>
            <a:br>
              <a:rPr lang="ka-GE" sz="2000" dirty="0"/>
            </a:br>
            <a:r>
              <a:rPr lang="ka-GE" sz="2000" dirty="0" smtClean="0"/>
              <a:t/>
            </a:r>
            <a:br>
              <a:rPr lang="ka-GE" sz="2000" dirty="0" smtClean="0"/>
            </a:br>
            <a:r>
              <a:rPr lang="ka-GE" sz="2000" dirty="0"/>
              <a:t/>
            </a:r>
            <a:br>
              <a:rPr lang="ka-GE" sz="2000" dirty="0"/>
            </a:br>
            <a:r>
              <a:rPr lang="en-US" sz="2000" dirty="0" smtClean="0"/>
              <a:t> </a:t>
            </a:r>
            <a:r>
              <a:rPr lang="en-US" sz="2000" dirty="0"/>
              <a:t>I </a:t>
            </a:r>
            <a:r>
              <a:rPr lang="en-US" sz="2000" dirty="0" err="1"/>
              <a:t>კლასის</a:t>
            </a:r>
            <a:r>
              <a:rPr lang="en-US" sz="2000" dirty="0"/>
              <a:t> </a:t>
            </a:r>
            <a:r>
              <a:rPr lang="en-US" sz="2000" dirty="0" err="1"/>
              <a:t>სასტუმრო</a:t>
            </a:r>
            <a:r>
              <a:rPr lang="en-US" sz="2000" dirty="0"/>
              <a:t> “</a:t>
            </a:r>
            <a:r>
              <a:rPr lang="en-US" sz="2000" dirty="0" err="1"/>
              <a:t>ევროპა</a:t>
            </a:r>
            <a:r>
              <a:rPr lang="en-US" sz="2000" dirty="0"/>
              <a:t>” </a:t>
            </a:r>
            <a:r>
              <a:rPr lang="en-US" sz="2000" dirty="0" err="1"/>
              <a:t>მდებარეობდა</a:t>
            </a:r>
            <a:r>
              <a:rPr lang="en-US" sz="2000" dirty="0"/>
              <a:t> </a:t>
            </a:r>
            <a:r>
              <a:rPr lang="en-US" sz="2000" dirty="0" err="1"/>
              <a:t>ქალაქის</a:t>
            </a:r>
            <a:r>
              <a:rPr lang="en-US" sz="2000" dirty="0"/>
              <a:t> </a:t>
            </a:r>
            <a:r>
              <a:rPr lang="en-US" sz="2000" dirty="0" err="1"/>
              <a:t>ცენტრში</a:t>
            </a:r>
            <a:r>
              <a:rPr lang="en-US" sz="2000" dirty="0"/>
              <a:t> 3 </a:t>
            </a:r>
            <a:r>
              <a:rPr lang="en-US" sz="2000" dirty="0" err="1" smtClean="0"/>
              <a:t>ქუჩაზე</a:t>
            </a:r>
            <a:r>
              <a:rPr lang="ka-GE" sz="2000" dirty="0"/>
              <a:t>-</a:t>
            </a:r>
            <a:r>
              <a:rPr lang="en-US" sz="2000" dirty="0" smtClean="0"/>
              <a:t> </a:t>
            </a:r>
            <a:r>
              <a:rPr lang="en-US" sz="2000" dirty="0" err="1" smtClean="0"/>
              <a:t>ამჟ.ჟორდანიას</a:t>
            </a:r>
            <a:r>
              <a:rPr lang="en-US" sz="2000" dirty="0" smtClean="0"/>
              <a:t> </a:t>
            </a:r>
            <a:r>
              <a:rPr lang="en-US" sz="2000" dirty="0"/>
              <a:t>5, </a:t>
            </a:r>
            <a:r>
              <a:rPr lang="en-US" sz="2000" dirty="0" err="1"/>
              <a:t>ქუთაისის</a:t>
            </a:r>
            <a:r>
              <a:rPr lang="en-US" sz="2000" dirty="0"/>
              <a:t> 9 </a:t>
            </a:r>
            <a:r>
              <a:rPr lang="en-US" sz="2000" dirty="0" err="1"/>
              <a:t>და</a:t>
            </a:r>
            <a:r>
              <a:rPr lang="en-US" sz="2000" dirty="0"/>
              <a:t> </a:t>
            </a:r>
            <a:r>
              <a:rPr lang="en-US" sz="2000" dirty="0" err="1"/>
              <a:t>ელიავას</a:t>
            </a:r>
            <a:r>
              <a:rPr lang="en-US" sz="2000" dirty="0"/>
              <a:t> </a:t>
            </a:r>
            <a:r>
              <a:rPr lang="en-US" sz="2000" dirty="0" smtClean="0"/>
              <a:t>1. </a:t>
            </a:r>
            <a:r>
              <a:rPr lang="en-US" sz="2000" dirty="0" err="1"/>
              <a:t>სავაჭრო</a:t>
            </a:r>
            <a:r>
              <a:rPr lang="en-US" sz="2000" dirty="0"/>
              <a:t> </a:t>
            </a:r>
            <a:r>
              <a:rPr lang="en-US" sz="2000" dirty="0" err="1"/>
              <a:t>კანტორების</a:t>
            </a:r>
            <a:r>
              <a:rPr lang="en-US" sz="2000" dirty="0"/>
              <a:t>, </a:t>
            </a:r>
            <a:r>
              <a:rPr lang="en-US" sz="2000" dirty="0" err="1" smtClean="0"/>
              <a:t>სანაოსნოების</a:t>
            </a:r>
            <a:r>
              <a:rPr lang="ka-GE" sz="2000" dirty="0" smtClean="0"/>
              <a:t>ა და </a:t>
            </a:r>
            <a:r>
              <a:rPr lang="en-US" sz="2000" dirty="0" smtClean="0"/>
              <a:t> </a:t>
            </a:r>
            <a:r>
              <a:rPr lang="en-US" sz="2000" dirty="0" err="1" smtClean="0"/>
              <a:t>ნავმისადგომებ</a:t>
            </a:r>
            <a:r>
              <a:rPr lang="ka-GE" sz="2000" dirty="0" smtClean="0"/>
              <a:t>თან </a:t>
            </a:r>
            <a:r>
              <a:rPr lang="en-US" sz="2000" dirty="0" err="1" smtClean="0"/>
              <a:t>ახლოს</a:t>
            </a:r>
            <a:r>
              <a:rPr lang="en-US" sz="2000" dirty="0"/>
              <a:t>. </a:t>
            </a:r>
            <a:r>
              <a:rPr lang="en-US" sz="2000" dirty="0" err="1"/>
              <a:t>სასტუმროს</a:t>
            </a:r>
            <a:r>
              <a:rPr lang="en-US" sz="2000" dirty="0"/>
              <a:t> </a:t>
            </a:r>
            <a:r>
              <a:rPr lang="en-US" sz="2000" dirty="0" err="1"/>
              <a:t>ჰქონდა</a:t>
            </a:r>
            <a:r>
              <a:rPr lang="en-US" sz="2000" dirty="0"/>
              <a:t> </a:t>
            </a:r>
            <a:r>
              <a:rPr lang="en-US" sz="2000" dirty="0" err="1"/>
              <a:t>მშრალი</a:t>
            </a:r>
            <a:r>
              <a:rPr lang="en-US" sz="2000" dirty="0"/>
              <a:t> </a:t>
            </a:r>
            <a:r>
              <a:rPr lang="en-US" sz="2000" dirty="0" err="1"/>
              <a:t>და</a:t>
            </a:r>
            <a:r>
              <a:rPr lang="en-US" sz="2000" dirty="0"/>
              <a:t> </a:t>
            </a:r>
            <a:r>
              <a:rPr lang="en-US" sz="2000" dirty="0" err="1"/>
              <a:t>ნათელი</a:t>
            </a:r>
            <a:r>
              <a:rPr lang="en-US" sz="2000" dirty="0"/>
              <a:t> </a:t>
            </a:r>
            <a:r>
              <a:rPr lang="en-US" sz="2000" dirty="0" err="1" smtClean="0"/>
              <a:t>ოთახები</a:t>
            </a:r>
            <a:r>
              <a:rPr lang="ka-GE" sz="2000" dirty="0"/>
              <a:t>.</a:t>
            </a:r>
            <a:r>
              <a:rPr lang="en-US" sz="2000" dirty="0" smtClean="0"/>
              <a:t> </a:t>
            </a:r>
            <a:r>
              <a:rPr lang="en-US" sz="2000" dirty="0" err="1"/>
              <a:t>ყველა</a:t>
            </a:r>
            <a:r>
              <a:rPr lang="en-US" sz="2000" dirty="0"/>
              <a:t> </a:t>
            </a:r>
            <a:r>
              <a:rPr lang="en-US" sz="2000" dirty="0" err="1"/>
              <a:t>ოთახში</a:t>
            </a:r>
            <a:r>
              <a:rPr lang="en-US" sz="2000" dirty="0"/>
              <a:t> </a:t>
            </a:r>
            <a:r>
              <a:rPr lang="en-US" sz="2000" dirty="0" err="1"/>
              <a:t>იყო</a:t>
            </a:r>
            <a:r>
              <a:rPr lang="en-US" sz="2000" dirty="0"/>
              <a:t> </a:t>
            </a:r>
            <a:r>
              <a:rPr lang="en-US" sz="2000" dirty="0" err="1"/>
              <a:t>ელექტრონული</a:t>
            </a:r>
            <a:r>
              <a:rPr lang="en-US" sz="2000" dirty="0"/>
              <a:t> </a:t>
            </a:r>
            <a:r>
              <a:rPr lang="en-US" sz="2000" dirty="0" err="1"/>
              <a:t>განათება</a:t>
            </a:r>
            <a:r>
              <a:rPr lang="en-US" sz="2000" dirty="0"/>
              <a:t>. </a:t>
            </a:r>
            <a:r>
              <a:rPr lang="en-US" sz="2000" dirty="0" err="1"/>
              <a:t>ფასები</a:t>
            </a:r>
            <a:r>
              <a:rPr lang="en-US" sz="2000" dirty="0"/>
              <a:t> </a:t>
            </a:r>
            <a:r>
              <a:rPr lang="en-US" sz="2000" dirty="0" err="1"/>
              <a:t>მერყეობდა</a:t>
            </a:r>
            <a:r>
              <a:rPr lang="en-US" sz="2000" dirty="0"/>
              <a:t> 75 </a:t>
            </a:r>
            <a:r>
              <a:rPr lang="en-US" sz="2000" dirty="0" err="1"/>
              <a:t>კაპიკიდან</a:t>
            </a:r>
            <a:r>
              <a:rPr lang="en-US" sz="2000" dirty="0"/>
              <a:t> 5 </a:t>
            </a:r>
            <a:r>
              <a:rPr lang="en-US" sz="2000" dirty="0" err="1"/>
              <a:t>მანეთამდე</a:t>
            </a:r>
            <a:r>
              <a:rPr lang="en-US" sz="2000" dirty="0"/>
              <a:t> </a:t>
            </a:r>
            <a:r>
              <a:rPr lang="en-US" sz="2000" dirty="0" err="1"/>
              <a:t>დღე-ღამეში</a:t>
            </a:r>
            <a:r>
              <a:rPr lang="en-US" sz="2000" dirty="0"/>
              <a:t>. </a:t>
            </a:r>
            <a:r>
              <a:rPr lang="en-US" sz="2000" dirty="0" err="1"/>
              <a:t>სასტუმროს</a:t>
            </a:r>
            <a:r>
              <a:rPr lang="en-US" sz="2000" dirty="0"/>
              <a:t> </a:t>
            </a:r>
            <a:r>
              <a:rPr lang="en-US" sz="2000" dirty="0" err="1"/>
              <a:t>ჰქონდა</a:t>
            </a:r>
            <a:r>
              <a:rPr lang="en-US" sz="2000" dirty="0"/>
              <a:t> </a:t>
            </a:r>
            <a:r>
              <a:rPr lang="en-US" sz="2000" dirty="0" err="1"/>
              <a:t>ტელეფონი</a:t>
            </a:r>
            <a:r>
              <a:rPr lang="en-US" sz="2000" dirty="0"/>
              <a:t>. </a:t>
            </a:r>
            <a:r>
              <a:rPr lang="en-US" sz="2000" dirty="0" err="1"/>
              <a:t>შენობა</a:t>
            </a:r>
            <a:r>
              <a:rPr lang="en-US" sz="2000" dirty="0"/>
              <a:t> </a:t>
            </a:r>
            <a:r>
              <a:rPr lang="ka-GE" sz="2000" dirty="0" smtClean="0"/>
              <a:t>ეკუთვნოდა </a:t>
            </a:r>
            <a:r>
              <a:rPr lang="en-US" sz="2000" dirty="0" smtClean="0"/>
              <a:t> </a:t>
            </a:r>
            <a:r>
              <a:rPr lang="ka-GE" sz="2000" dirty="0" smtClean="0"/>
              <a:t>ი.გ.</a:t>
            </a:r>
            <a:r>
              <a:rPr lang="en-US" sz="2000" dirty="0" err="1" smtClean="0"/>
              <a:t>კუცურის</a:t>
            </a:r>
            <a:r>
              <a:rPr lang="en-US" sz="2000" dirty="0"/>
              <a:t>, </a:t>
            </a:r>
            <a:r>
              <a:rPr lang="en-US" sz="2000" dirty="0" err="1"/>
              <a:t>ხოლო</a:t>
            </a:r>
            <a:r>
              <a:rPr lang="en-US" sz="2000" dirty="0"/>
              <a:t> </a:t>
            </a:r>
            <a:r>
              <a:rPr lang="ka-GE" sz="2000" dirty="0" smtClean="0"/>
              <a:t>ხელმძღვანელი </a:t>
            </a:r>
            <a:r>
              <a:rPr lang="en-US" sz="2000" dirty="0" smtClean="0"/>
              <a:t>.</a:t>
            </a:r>
            <a:r>
              <a:rPr lang="en-US" sz="2000" dirty="0" err="1" smtClean="0"/>
              <a:t>გ.სიხარულიძე</a:t>
            </a:r>
            <a:r>
              <a:rPr lang="en-US" sz="2000" dirty="0" smtClean="0"/>
              <a:t>. </a:t>
            </a:r>
            <a:r>
              <a:rPr lang="en-US" sz="2000" dirty="0" err="1"/>
              <a:t>ამ</a:t>
            </a:r>
            <a:r>
              <a:rPr lang="en-US" sz="2000" dirty="0"/>
              <a:t> </a:t>
            </a:r>
            <a:r>
              <a:rPr lang="en-US" sz="2000" dirty="0" err="1"/>
              <a:t>სასტუმროში</a:t>
            </a:r>
            <a:r>
              <a:rPr lang="en-US" sz="2000" dirty="0"/>
              <a:t> </a:t>
            </a:r>
            <a:r>
              <a:rPr lang="en-US" sz="2000" dirty="0" err="1"/>
              <a:t>ბათუმში</a:t>
            </a:r>
            <a:r>
              <a:rPr lang="en-US" sz="2000" dirty="0"/>
              <a:t> </a:t>
            </a:r>
            <a:r>
              <a:rPr lang="en-US" sz="2000" dirty="0" err="1"/>
              <a:t>ყოფნის</a:t>
            </a:r>
            <a:r>
              <a:rPr lang="en-US" sz="2000" dirty="0"/>
              <a:t> </a:t>
            </a:r>
            <a:r>
              <a:rPr lang="en-US" sz="2000" dirty="0" err="1"/>
              <a:t>დროს</a:t>
            </a:r>
            <a:r>
              <a:rPr lang="ka-GE" sz="2000" dirty="0"/>
              <a:t> 1883- 1886 წლებში  </a:t>
            </a:r>
            <a:r>
              <a:rPr lang="en-US" sz="2000" dirty="0" err="1"/>
              <a:t>ცხოვრობდა</a:t>
            </a:r>
            <a:r>
              <a:rPr lang="ka-GE" sz="2000" dirty="0"/>
              <a:t>  დიდი </a:t>
            </a:r>
            <a:r>
              <a:rPr lang="en-US" sz="2000" dirty="0" err="1"/>
              <a:t>ქართველი</a:t>
            </a:r>
            <a:r>
              <a:rPr lang="en-US" sz="2000" dirty="0"/>
              <a:t> </a:t>
            </a:r>
            <a:r>
              <a:rPr lang="en-US" sz="2000" dirty="0" err="1"/>
              <a:t>მწერალი</a:t>
            </a:r>
            <a:r>
              <a:rPr lang="en-US" sz="2000" dirty="0"/>
              <a:t> </a:t>
            </a:r>
            <a:r>
              <a:rPr lang="en-US" sz="2000" dirty="0" err="1"/>
              <a:t>ალექსანდრე</a:t>
            </a:r>
            <a:r>
              <a:rPr lang="en-US" sz="2000" dirty="0"/>
              <a:t> </a:t>
            </a:r>
            <a:r>
              <a:rPr lang="en-US" sz="2000" dirty="0" err="1" smtClean="0"/>
              <a:t>ყაზბეგი</a:t>
            </a:r>
            <a:r>
              <a:rPr lang="ka-GE" sz="2000" dirty="0" smtClean="0"/>
              <a:t>.</a:t>
            </a:r>
            <a:br>
              <a:rPr lang="ka-GE" sz="2000" dirty="0" smtClean="0"/>
            </a:br>
            <a:r>
              <a:rPr lang="en-US" sz="2000" dirty="0" smtClean="0"/>
              <a:t>1922 </a:t>
            </a:r>
            <a:r>
              <a:rPr lang="en-US" sz="2000" dirty="0"/>
              <a:t>წ. </a:t>
            </a:r>
            <a:r>
              <a:rPr lang="en-US" sz="2000" dirty="0" err="1"/>
              <a:t>მოხდა</a:t>
            </a:r>
            <a:r>
              <a:rPr lang="en-US" sz="2000" dirty="0"/>
              <a:t> </a:t>
            </a:r>
            <a:r>
              <a:rPr lang="en-US" sz="2000" dirty="0" err="1"/>
              <a:t>შენობის</a:t>
            </a:r>
            <a:r>
              <a:rPr lang="en-US" sz="2000" dirty="0"/>
              <a:t> </a:t>
            </a:r>
            <a:r>
              <a:rPr lang="en-US" sz="2000" dirty="0" err="1"/>
              <a:t>ნაციონალიზაცია</a:t>
            </a:r>
            <a:r>
              <a:rPr lang="en-US" sz="2000" dirty="0"/>
              <a:t> </a:t>
            </a:r>
            <a:r>
              <a:rPr lang="en-US" sz="2000" dirty="0" err="1"/>
              <a:t>და</a:t>
            </a:r>
            <a:r>
              <a:rPr lang="en-US" sz="2000" dirty="0"/>
              <a:t> </a:t>
            </a:r>
            <a:r>
              <a:rPr lang="ka-GE" sz="2000" dirty="0"/>
              <a:t> </a:t>
            </a:r>
            <a:r>
              <a:rPr lang="ka-GE" sz="2000" dirty="0" smtClean="0"/>
              <a:t>გადაკეთდა საცხოვრებელ ფართად.</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47056" y="3096959"/>
            <a:ext cx="5749873" cy="3472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88393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a:t> </a:t>
            </a:r>
            <a:r>
              <a:rPr lang="ka-GE" sz="2200" dirty="0" smtClean="0"/>
              <a:t>  </a:t>
            </a:r>
            <a:r>
              <a:rPr lang="en-US" sz="2200" dirty="0" err="1" smtClean="0"/>
              <a:t>სასტუმრო</a:t>
            </a:r>
            <a:r>
              <a:rPr lang="en-US" sz="2200" dirty="0" smtClean="0"/>
              <a:t> </a:t>
            </a:r>
            <a:r>
              <a:rPr lang="en-US" sz="2200" dirty="0"/>
              <a:t>“</a:t>
            </a:r>
            <a:r>
              <a:rPr lang="en-US" sz="2200" dirty="0" err="1"/>
              <a:t>პეტერბურგსკაია</a:t>
            </a:r>
            <a:r>
              <a:rPr lang="en-US" sz="2200" dirty="0"/>
              <a:t>” </a:t>
            </a:r>
            <a:r>
              <a:rPr lang="en-US" sz="2200" dirty="0" err="1" smtClean="0"/>
              <a:t>მდებარეობდა</a:t>
            </a:r>
            <a:r>
              <a:rPr lang="en-US" sz="2200" dirty="0" smtClean="0"/>
              <a:t>  </a:t>
            </a:r>
            <a:r>
              <a:rPr lang="en-US" sz="2200" dirty="0" err="1" smtClean="0"/>
              <a:t>ამჟ</a:t>
            </a:r>
            <a:r>
              <a:rPr lang="en-US" sz="2200" dirty="0"/>
              <a:t>. </a:t>
            </a:r>
            <a:r>
              <a:rPr lang="en-US" sz="2200" dirty="0" err="1"/>
              <a:t>კ.გამსახურდიას</a:t>
            </a:r>
            <a:r>
              <a:rPr lang="en-US" sz="2200" dirty="0"/>
              <a:t> 20 </a:t>
            </a:r>
            <a:r>
              <a:rPr lang="en-US" sz="2200" dirty="0" err="1"/>
              <a:t>და</a:t>
            </a:r>
            <a:r>
              <a:rPr lang="en-US" sz="2200" dirty="0"/>
              <a:t> </a:t>
            </a:r>
            <a:r>
              <a:rPr lang="en-US" sz="2200" dirty="0" err="1" smtClean="0"/>
              <a:t>ნ.იმნაძის</a:t>
            </a:r>
            <a:r>
              <a:rPr lang="ka-GE" sz="2200" dirty="0" smtClean="0"/>
              <a:t> </a:t>
            </a:r>
            <a:r>
              <a:rPr lang="en-US" sz="2200" dirty="0" smtClean="0"/>
              <a:t>2</a:t>
            </a:r>
            <a:r>
              <a:rPr lang="ka-GE" sz="2200" dirty="0" smtClean="0"/>
              <a:t> </a:t>
            </a:r>
            <a:r>
              <a:rPr lang="en-US" sz="2200" dirty="0" err="1" smtClean="0"/>
              <a:t>ქუჩების</a:t>
            </a:r>
            <a:r>
              <a:rPr lang="en-US" sz="2200" dirty="0" smtClean="0"/>
              <a:t> </a:t>
            </a:r>
            <a:r>
              <a:rPr lang="en-US" sz="2200" dirty="0" err="1" smtClean="0"/>
              <a:t>კვეთაში</a:t>
            </a:r>
            <a:r>
              <a:rPr lang="ka-GE" sz="2200" dirty="0" smtClean="0"/>
              <a:t>.</a:t>
            </a:r>
            <a:r>
              <a:rPr lang="en-US" sz="2200" dirty="0" smtClean="0"/>
              <a:t> </a:t>
            </a:r>
            <a:r>
              <a:rPr lang="en-US" sz="2200" dirty="0" err="1"/>
              <a:t>ნომრები</a:t>
            </a:r>
            <a:r>
              <a:rPr lang="en-US" sz="2200" dirty="0"/>
              <a:t> </a:t>
            </a:r>
            <a:r>
              <a:rPr lang="en-US" sz="2200" dirty="0" err="1"/>
              <a:t>ღირდა</a:t>
            </a:r>
            <a:r>
              <a:rPr lang="en-US" sz="2200" dirty="0"/>
              <a:t> 75 </a:t>
            </a:r>
            <a:r>
              <a:rPr lang="en-US" sz="2200" dirty="0" err="1"/>
              <a:t>კაპიკიდან</a:t>
            </a:r>
            <a:r>
              <a:rPr lang="en-US" sz="2200" dirty="0"/>
              <a:t> </a:t>
            </a:r>
            <a:r>
              <a:rPr lang="en-US" sz="2200" dirty="0" err="1"/>
              <a:t>დღე-ღამეში</a:t>
            </a:r>
            <a:r>
              <a:rPr lang="en-US" sz="2200" dirty="0"/>
              <a:t>. </a:t>
            </a:r>
            <a:r>
              <a:rPr lang="en-US" sz="2200" dirty="0" err="1"/>
              <a:t>სასტუმროს</a:t>
            </a:r>
            <a:r>
              <a:rPr lang="en-US" sz="2200" dirty="0"/>
              <a:t> </a:t>
            </a:r>
            <a:r>
              <a:rPr lang="en-US" sz="2200" dirty="0" err="1"/>
              <a:t>ჰქონდა</a:t>
            </a:r>
            <a:r>
              <a:rPr lang="en-US" sz="2200" dirty="0"/>
              <a:t> </a:t>
            </a:r>
            <a:r>
              <a:rPr lang="en-US" sz="2200" dirty="0" err="1"/>
              <a:t>ტელეფონი</a:t>
            </a:r>
            <a:r>
              <a:rPr lang="en-US" sz="2200" dirty="0"/>
              <a:t>, </a:t>
            </a:r>
            <a:r>
              <a:rPr lang="en-US" sz="2200" dirty="0" err="1"/>
              <a:t>აბაზანა</a:t>
            </a:r>
            <a:r>
              <a:rPr lang="en-US" sz="2200" dirty="0"/>
              <a:t>. </a:t>
            </a:r>
            <a:r>
              <a:rPr lang="en-US" sz="2200" dirty="0" err="1"/>
              <a:t>ყველა</a:t>
            </a:r>
            <a:r>
              <a:rPr lang="en-US" sz="2200" dirty="0"/>
              <a:t> </a:t>
            </a:r>
            <a:r>
              <a:rPr lang="en-US" sz="2200" dirty="0" err="1"/>
              <a:t>ნომერი</a:t>
            </a:r>
            <a:r>
              <a:rPr lang="en-US" sz="2200" dirty="0"/>
              <a:t> </a:t>
            </a:r>
            <a:r>
              <a:rPr lang="en-US" sz="2200" dirty="0" err="1"/>
              <a:t>იყო</a:t>
            </a:r>
            <a:r>
              <a:rPr lang="en-US" sz="2200" dirty="0"/>
              <a:t> </a:t>
            </a:r>
            <a:r>
              <a:rPr lang="en-US" sz="2200" dirty="0" err="1"/>
              <a:t>ნათელი</a:t>
            </a:r>
            <a:r>
              <a:rPr lang="en-US" sz="2200" dirty="0"/>
              <a:t>, </a:t>
            </a:r>
            <a:r>
              <a:rPr lang="en-US" sz="2200" dirty="0" err="1"/>
              <a:t>მაღალი</a:t>
            </a:r>
            <a:r>
              <a:rPr lang="en-US" sz="2200" dirty="0"/>
              <a:t> </a:t>
            </a:r>
            <a:r>
              <a:rPr lang="en-US" sz="2200" dirty="0" err="1"/>
              <a:t>ჭერით</a:t>
            </a:r>
            <a:r>
              <a:rPr lang="en-US" sz="2200" dirty="0"/>
              <a:t>, </a:t>
            </a:r>
            <a:r>
              <a:rPr lang="en-US" sz="2200" dirty="0" err="1"/>
              <a:t>კომფორტული</a:t>
            </a:r>
            <a:r>
              <a:rPr lang="en-US" sz="2200" dirty="0"/>
              <a:t>, </a:t>
            </a:r>
            <a:r>
              <a:rPr lang="en-US" sz="2200" dirty="0" err="1"/>
              <a:t>სუფთა</a:t>
            </a:r>
            <a:r>
              <a:rPr lang="en-US" sz="2200" dirty="0"/>
              <a:t>. </a:t>
            </a:r>
            <a:r>
              <a:rPr lang="ka-GE" sz="2200" dirty="0" smtClean="0"/>
              <a:t>რესტორანში ნახავდით </a:t>
            </a:r>
            <a:r>
              <a:rPr lang="en-US" sz="2200" dirty="0" err="1" smtClean="0"/>
              <a:t>საუკეთესო</a:t>
            </a:r>
            <a:r>
              <a:rPr lang="en-US" sz="2200" dirty="0" smtClean="0"/>
              <a:t> </a:t>
            </a:r>
            <a:r>
              <a:rPr lang="en-US" sz="2200" dirty="0" err="1"/>
              <a:t>ფირმების</a:t>
            </a:r>
            <a:r>
              <a:rPr lang="en-US" sz="2200" dirty="0"/>
              <a:t> </a:t>
            </a:r>
            <a:r>
              <a:rPr lang="en-US" sz="2200" dirty="0" err="1" smtClean="0"/>
              <a:t>საზღვარგარეთულ</a:t>
            </a:r>
            <a:r>
              <a:rPr lang="en-US" sz="2200" dirty="0" smtClean="0"/>
              <a:t> </a:t>
            </a:r>
            <a:r>
              <a:rPr lang="en-US" sz="2200" dirty="0" err="1" smtClean="0"/>
              <a:t>სასმელებ</a:t>
            </a:r>
            <a:r>
              <a:rPr lang="ka-GE" sz="2200" dirty="0" smtClean="0"/>
              <a:t>ს</a:t>
            </a:r>
            <a:r>
              <a:rPr lang="en-US" sz="2200" dirty="0" smtClean="0"/>
              <a:t>. </a:t>
            </a:r>
            <a:r>
              <a:rPr lang="en-US" sz="2200" dirty="0" err="1"/>
              <a:t>რესტორანთან</a:t>
            </a:r>
            <a:r>
              <a:rPr lang="en-US" sz="2200" dirty="0"/>
              <a:t> </a:t>
            </a:r>
            <a:r>
              <a:rPr lang="en-US" sz="2200" dirty="0" err="1"/>
              <a:t>იყო</a:t>
            </a:r>
            <a:r>
              <a:rPr lang="en-US" sz="2200" dirty="0"/>
              <a:t> </a:t>
            </a:r>
            <a:r>
              <a:rPr lang="en-US" sz="2200" dirty="0" err="1"/>
              <a:t>ფრებერის</a:t>
            </a:r>
            <a:r>
              <a:rPr lang="en-US" sz="2200" dirty="0"/>
              <a:t> </a:t>
            </a:r>
            <a:r>
              <a:rPr lang="en-US" sz="2200" dirty="0" err="1"/>
              <a:t>ფირმის</a:t>
            </a:r>
            <a:r>
              <a:rPr lang="en-US" sz="2200" dirty="0"/>
              <a:t> </a:t>
            </a:r>
            <a:r>
              <a:rPr lang="en-US" sz="2200" dirty="0" err="1"/>
              <a:t>სამი</a:t>
            </a:r>
            <a:r>
              <a:rPr lang="en-US" sz="2200" dirty="0"/>
              <a:t> </a:t>
            </a:r>
            <a:r>
              <a:rPr lang="en-US" sz="2200" dirty="0" err="1"/>
              <a:t>ბილიარდი</a:t>
            </a:r>
            <a:r>
              <a:rPr lang="en-US" sz="2200" dirty="0"/>
              <a:t>. </a:t>
            </a:r>
            <a:r>
              <a:rPr lang="en-US" sz="2200" dirty="0" err="1"/>
              <a:t>სასტუმროს</a:t>
            </a:r>
            <a:r>
              <a:rPr lang="en-US" sz="2200" dirty="0"/>
              <a:t> </a:t>
            </a:r>
            <a:r>
              <a:rPr lang="en-US" sz="2200" dirty="0" err="1"/>
              <a:t>შემნახველი</a:t>
            </a:r>
            <a:r>
              <a:rPr lang="en-US" sz="2200" dirty="0"/>
              <a:t> </a:t>
            </a:r>
            <a:r>
              <a:rPr lang="en-US" sz="2200" dirty="0" err="1"/>
              <a:t>იყო</a:t>
            </a:r>
            <a:r>
              <a:rPr lang="en-US" sz="2200" dirty="0"/>
              <a:t> </a:t>
            </a:r>
            <a:r>
              <a:rPr lang="en-US" sz="2200" dirty="0" err="1" smtClean="0"/>
              <a:t>ათანა</a:t>
            </a:r>
            <a:r>
              <a:rPr lang="ka-GE" sz="2200" dirty="0" smtClean="0"/>
              <a:t>ს</a:t>
            </a:r>
            <a:r>
              <a:rPr lang="en-US" sz="2200" dirty="0" smtClean="0"/>
              <a:t>ე </a:t>
            </a:r>
            <a:r>
              <a:rPr lang="en-US" sz="2200" dirty="0" err="1"/>
              <a:t>თავდიშვილი</a:t>
            </a:r>
            <a:r>
              <a:rPr lang="en-US" sz="2200" dirty="0"/>
              <a:t>, </a:t>
            </a:r>
            <a:r>
              <a:rPr lang="en-US" sz="2200" dirty="0" err="1"/>
              <a:t>ხოლო</a:t>
            </a:r>
            <a:r>
              <a:rPr lang="en-US" sz="2200" dirty="0"/>
              <a:t> </a:t>
            </a:r>
            <a:r>
              <a:rPr lang="en-US" sz="2200" dirty="0" err="1"/>
              <a:t>შენობა</a:t>
            </a:r>
            <a:r>
              <a:rPr lang="en-US" sz="2200" dirty="0"/>
              <a:t> </a:t>
            </a:r>
            <a:r>
              <a:rPr lang="en-US" sz="2200" dirty="0" err="1"/>
              <a:t>ეკუთვნოდა</a:t>
            </a:r>
            <a:r>
              <a:rPr lang="en-US" sz="2200" dirty="0"/>
              <a:t> </a:t>
            </a:r>
            <a:r>
              <a:rPr lang="en-US" sz="2200" dirty="0" err="1"/>
              <a:t>ვიტუშინსკის</a:t>
            </a:r>
            <a:r>
              <a:rPr lang="en-US" sz="2200" dirty="0"/>
              <a:t>. </a:t>
            </a:r>
            <a:r>
              <a:rPr lang="ka-GE" sz="2200" dirty="0"/>
              <a:t/>
            </a:r>
            <a:br>
              <a:rPr lang="ka-GE" sz="2200" dirty="0"/>
            </a:br>
            <a:r>
              <a:rPr lang="ka-GE" sz="2200" dirty="0" smtClean="0"/>
              <a:t>      </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68199" y="2355743"/>
            <a:ext cx="8081714" cy="41845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42056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 </a:t>
            </a:r>
            <a:r>
              <a:rPr lang="ka-GE" sz="2000" dirty="0" smtClean="0"/>
              <a:t>   </a:t>
            </a:r>
            <a:r>
              <a:rPr lang="en-US" sz="2000" dirty="0" err="1" smtClean="0"/>
              <a:t>სასტუმრო</a:t>
            </a:r>
            <a:r>
              <a:rPr lang="en-US" sz="2000" dirty="0" smtClean="0"/>
              <a:t> </a:t>
            </a:r>
            <a:r>
              <a:rPr lang="en-US" sz="2000" dirty="0"/>
              <a:t>“</a:t>
            </a:r>
            <a:r>
              <a:rPr lang="en-US" sz="2000" dirty="0" err="1"/>
              <a:t>დვორცოვოე</a:t>
            </a:r>
            <a:r>
              <a:rPr lang="en-US" sz="2000" dirty="0"/>
              <a:t>” </a:t>
            </a:r>
            <a:r>
              <a:rPr lang="en-US" sz="2000" dirty="0" err="1"/>
              <a:t>მდებარეობდა</a:t>
            </a:r>
            <a:r>
              <a:rPr lang="en-US" sz="2000" dirty="0"/>
              <a:t> </a:t>
            </a:r>
            <a:r>
              <a:rPr lang="en-US" sz="2000" dirty="0" err="1" smtClean="0"/>
              <a:t>ამჟ.ბარათაშვილის</a:t>
            </a:r>
            <a:r>
              <a:rPr lang="en-US" sz="2000" dirty="0" smtClean="0"/>
              <a:t> </a:t>
            </a:r>
            <a:r>
              <a:rPr lang="en-US" sz="2000" dirty="0"/>
              <a:t>25, </a:t>
            </a:r>
            <a:r>
              <a:rPr lang="en-US" sz="2000" dirty="0" err="1"/>
              <a:t>იმნაძის</a:t>
            </a:r>
            <a:r>
              <a:rPr lang="en-US" sz="2000" dirty="0"/>
              <a:t> </a:t>
            </a:r>
            <a:r>
              <a:rPr lang="en-US" sz="2000" dirty="0" smtClean="0"/>
              <a:t>6</a:t>
            </a:r>
            <a:r>
              <a:rPr lang="ka-GE" sz="2000" dirty="0" smtClean="0"/>
              <a:t>-ში</a:t>
            </a:r>
            <a:r>
              <a:rPr lang="en-US" sz="2000" dirty="0" smtClean="0"/>
              <a:t> </a:t>
            </a:r>
            <a:r>
              <a:rPr lang="en-US" sz="2000" dirty="0" err="1"/>
              <a:t>მდებარე</a:t>
            </a:r>
            <a:r>
              <a:rPr lang="en-US" sz="2000" dirty="0"/>
              <a:t> </a:t>
            </a:r>
            <a:r>
              <a:rPr lang="en-US" sz="2000" dirty="0" err="1"/>
              <a:t>შენობაში</a:t>
            </a:r>
            <a:r>
              <a:rPr lang="en-US" sz="2000" dirty="0"/>
              <a:t>. </a:t>
            </a:r>
            <a:r>
              <a:rPr lang="en-US" sz="2000" dirty="0" err="1"/>
              <a:t>ეკუთვნოდა</a:t>
            </a:r>
            <a:r>
              <a:rPr lang="en-US" sz="2000" dirty="0"/>
              <a:t> </a:t>
            </a:r>
            <a:r>
              <a:rPr lang="en-US" sz="2000" dirty="0" err="1"/>
              <a:t>ტერ-ოგანოვს</a:t>
            </a:r>
            <a:r>
              <a:rPr lang="en-US" sz="2000" dirty="0"/>
              <a:t>. 1922 წ. </a:t>
            </a:r>
            <a:r>
              <a:rPr lang="en-US" sz="2000" dirty="0" err="1"/>
              <a:t>მოხდა</a:t>
            </a:r>
            <a:r>
              <a:rPr lang="en-US" sz="2000" dirty="0"/>
              <a:t> </a:t>
            </a:r>
            <a:r>
              <a:rPr lang="en-US" sz="2000" dirty="0" err="1"/>
              <a:t>შენობის</a:t>
            </a:r>
            <a:r>
              <a:rPr lang="en-US" sz="2000" dirty="0"/>
              <a:t> </a:t>
            </a:r>
            <a:r>
              <a:rPr lang="en-US" sz="2000" dirty="0" err="1" smtClean="0"/>
              <a:t>ნაციონალიზაც</a:t>
            </a:r>
            <a:r>
              <a:rPr lang="ka-GE" sz="2000" dirty="0" smtClean="0"/>
              <a:t>ი</a:t>
            </a:r>
            <a:r>
              <a:rPr lang="en-US" sz="2000" dirty="0" smtClean="0"/>
              <a:t>ა </a:t>
            </a:r>
            <a:r>
              <a:rPr lang="en-US" sz="2000" dirty="0" err="1"/>
              <a:t>და</a:t>
            </a:r>
            <a:r>
              <a:rPr lang="en-US" sz="2000" dirty="0"/>
              <a:t> </a:t>
            </a:r>
            <a:r>
              <a:rPr lang="ka-GE" sz="2000" dirty="0" smtClean="0"/>
              <a:t>საცხოვრებელ ფართად გადაკეთდა.</a:t>
            </a:r>
            <a:br>
              <a:rPr lang="ka-GE" sz="2000" dirty="0" smtClean="0"/>
            </a:br>
            <a:r>
              <a:rPr lang="ka-GE" sz="2000" dirty="0"/>
              <a:t> </a:t>
            </a:r>
            <a:r>
              <a:rPr lang="ka-GE" sz="2000" dirty="0" smtClean="0"/>
              <a:t>  </a:t>
            </a:r>
            <a:r>
              <a:rPr lang="en-US" sz="2000" dirty="0" err="1" smtClean="0"/>
              <a:t>ამჟამად</a:t>
            </a:r>
            <a:r>
              <a:rPr lang="en-US" sz="2000" dirty="0" smtClean="0"/>
              <a:t> </a:t>
            </a:r>
            <a:r>
              <a:rPr lang="ka-GE" sz="2000" dirty="0"/>
              <a:t>სახლს მრავალფუნქციური დანიშნულება აქვს.</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431551" y="2171084"/>
            <a:ext cx="6508343" cy="4322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5699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r>
              <a:rPr lang="ka-GE" dirty="0" smtClean="0"/>
              <a:t>   </a:t>
            </a:r>
            <a:r>
              <a:rPr lang="en-US" sz="2200" dirty="0" err="1" smtClean="0"/>
              <a:t>სასტუმრო</a:t>
            </a:r>
            <a:r>
              <a:rPr lang="en-US" sz="2200" dirty="0" smtClean="0"/>
              <a:t> </a:t>
            </a:r>
            <a:r>
              <a:rPr lang="en-US" sz="2200" dirty="0"/>
              <a:t>“</a:t>
            </a:r>
            <a:r>
              <a:rPr lang="en-US" sz="2200" dirty="0" err="1"/>
              <a:t>სევერნი</a:t>
            </a:r>
            <a:r>
              <a:rPr lang="en-US" sz="2200" dirty="0"/>
              <a:t> </a:t>
            </a:r>
            <a:r>
              <a:rPr lang="en-US" sz="2200" dirty="0" err="1"/>
              <a:t>პოლუსი</a:t>
            </a:r>
            <a:r>
              <a:rPr lang="en-US" sz="2200" dirty="0"/>
              <a:t>” </a:t>
            </a:r>
            <a:r>
              <a:rPr lang="ka-GE" sz="2200" dirty="0" smtClean="0"/>
              <a:t>განთავსებული იყო </a:t>
            </a:r>
            <a:r>
              <a:rPr lang="en-US" sz="2200" dirty="0" smtClean="0"/>
              <a:t> </a:t>
            </a:r>
            <a:r>
              <a:rPr lang="en-US" sz="2200" dirty="0" err="1" smtClean="0"/>
              <a:t>ამჟ.ვაჟა-ფშაველას</a:t>
            </a:r>
            <a:r>
              <a:rPr lang="en-US" sz="2200" dirty="0" smtClean="0"/>
              <a:t> </a:t>
            </a:r>
            <a:r>
              <a:rPr lang="en-US" sz="2200" dirty="0"/>
              <a:t>35, </a:t>
            </a:r>
            <a:r>
              <a:rPr lang="en-US" sz="2200" dirty="0" err="1"/>
              <a:t>ფარნავაზ</a:t>
            </a:r>
            <a:r>
              <a:rPr lang="en-US" sz="2200" dirty="0"/>
              <a:t> </a:t>
            </a:r>
            <a:r>
              <a:rPr lang="en-US" sz="2200" dirty="0" err="1"/>
              <a:t>მეფის</a:t>
            </a:r>
            <a:r>
              <a:rPr lang="en-US" sz="2200" dirty="0"/>
              <a:t> </a:t>
            </a:r>
            <a:r>
              <a:rPr lang="en-US" sz="2200" dirty="0" smtClean="0"/>
              <a:t>74</a:t>
            </a:r>
            <a:r>
              <a:rPr lang="ka-GE" sz="2200" dirty="0" smtClean="0"/>
              <a:t> ქუჩების კუთხეში.</a:t>
            </a:r>
            <a:r>
              <a:rPr lang="en-US" sz="2200" dirty="0" err="1" smtClean="0"/>
              <a:t>სასტუმროს</a:t>
            </a:r>
            <a:r>
              <a:rPr lang="en-US" sz="2200" dirty="0" smtClean="0"/>
              <a:t> </a:t>
            </a:r>
            <a:r>
              <a:rPr lang="en-US" sz="2200" dirty="0" err="1"/>
              <a:t>მეპატრონე</a:t>
            </a:r>
            <a:r>
              <a:rPr lang="en-US" sz="2200" dirty="0"/>
              <a:t> </a:t>
            </a:r>
            <a:r>
              <a:rPr lang="en-US" sz="2200" dirty="0" err="1"/>
              <a:t>იყო</a:t>
            </a:r>
            <a:r>
              <a:rPr lang="en-US" sz="2200" dirty="0"/>
              <a:t> </a:t>
            </a:r>
            <a:r>
              <a:rPr lang="en-US" sz="2200" dirty="0" err="1"/>
              <a:t>ეკატერინე</a:t>
            </a:r>
            <a:r>
              <a:rPr lang="en-US" sz="2200" dirty="0"/>
              <a:t> </a:t>
            </a:r>
            <a:r>
              <a:rPr lang="en-US" sz="2200" dirty="0" err="1"/>
              <a:t>მავროპულო</a:t>
            </a:r>
            <a:r>
              <a:rPr lang="en-US" sz="2200" dirty="0"/>
              <a:t>. </a:t>
            </a:r>
            <a:r>
              <a:rPr lang="en-US" sz="2200" dirty="0" err="1"/>
              <a:t>შენობა</a:t>
            </a:r>
            <a:r>
              <a:rPr lang="en-US" sz="2200" dirty="0"/>
              <a:t> </a:t>
            </a:r>
            <a:r>
              <a:rPr lang="en-US" sz="2200" dirty="0" err="1"/>
              <a:t>იყო</a:t>
            </a:r>
            <a:r>
              <a:rPr lang="en-US" sz="2200" dirty="0"/>
              <a:t> </a:t>
            </a:r>
            <a:r>
              <a:rPr lang="en-US" sz="2200" dirty="0" err="1"/>
              <a:t>ორსართულიანი</a:t>
            </a:r>
            <a:r>
              <a:rPr lang="en-US" sz="2200" dirty="0"/>
              <a:t> 17 </a:t>
            </a:r>
            <a:r>
              <a:rPr lang="en-US" sz="2200" dirty="0" err="1"/>
              <a:t>ოთახით</a:t>
            </a:r>
            <a:r>
              <a:rPr lang="en-US" sz="2200" dirty="0"/>
              <a:t>. I </a:t>
            </a:r>
            <a:r>
              <a:rPr lang="en-US" sz="2200" dirty="0" err="1"/>
              <a:t>სართულზე</a:t>
            </a:r>
            <a:r>
              <a:rPr lang="en-US" sz="2200" dirty="0"/>
              <a:t> </a:t>
            </a:r>
            <a:r>
              <a:rPr lang="ka-GE" sz="2200" dirty="0" smtClean="0"/>
              <a:t>ფუნქციონირებდა</a:t>
            </a:r>
            <a:r>
              <a:rPr lang="en-US" sz="2200" dirty="0" smtClean="0"/>
              <a:t> </a:t>
            </a:r>
            <a:r>
              <a:rPr lang="en-US" sz="2200" dirty="0" err="1" smtClean="0"/>
              <a:t>აფთიაქი</a:t>
            </a:r>
            <a:r>
              <a:rPr lang="ka-GE" sz="2200" dirty="0"/>
              <a:t>.</a:t>
            </a:r>
            <a:r>
              <a:rPr lang="en-US" sz="2200" dirty="0" smtClean="0"/>
              <a:t> 1922</a:t>
            </a:r>
            <a:r>
              <a:rPr lang="ka-GE" sz="2200" dirty="0" smtClean="0"/>
              <a:t> წლის </a:t>
            </a:r>
            <a:r>
              <a:rPr lang="en-US" sz="2200" dirty="0" err="1" smtClean="0"/>
              <a:t>მუნიციპალიზაცი</a:t>
            </a:r>
            <a:r>
              <a:rPr lang="ka-GE" sz="2200" dirty="0" smtClean="0"/>
              <a:t>ის შემდეგ შენობა</a:t>
            </a:r>
            <a:r>
              <a:rPr lang="en-US" sz="2200" dirty="0" smtClean="0"/>
              <a:t> </a:t>
            </a:r>
            <a:r>
              <a:rPr lang="ka-GE" sz="2200" dirty="0" smtClean="0"/>
              <a:t> საცხოვრებელ ფართად გადაკეთდა.</a:t>
            </a:r>
            <a:endParaRPr lang="en-US" sz="22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64503" y="2342500"/>
            <a:ext cx="6250256" cy="4151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12841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607" y="386041"/>
            <a:ext cx="10364451" cy="3194067"/>
          </a:xfrm>
        </p:spPr>
        <p:txBody>
          <a:bodyPr>
            <a:normAutofit/>
          </a:bodyPr>
          <a:lstStyle/>
          <a:p>
            <a:r>
              <a:rPr lang="ka-GE" sz="2000" dirty="0" smtClean="0"/>
              <a:t>    </a:t>
            </a:r>
            <a:r>
              <a:rPr lang="en-US" sz="2000" dirty="0" smtClean="0"/>
              <a:t>XX </a:t>
            </a:r>
            <a:r>
              <a:rPr lang="ka-GE" sz="2000" dirty="0" smtClean="0"/>
              <a:t>საუკუნის დასაწყისში ბათუმში ასევე ფუნქციონირებდა სასტუმროები:</a:t>
            </a:r>
            <a:br>
              <a:rPr lang="ka-GE" sz="2000" dirty="0" smtClean="0"/>
            </a:br>
            <a:r>
              <a:rPr lang="ka-GE" sz="2000" dirty="0"/>
              <a:t> </a:t>
            </a:r>
            <a:r>
              <a:rPr lang="ka-GE" sz="2000" dirty="0" smtClean="0"/>
              <a:t/>
            </a:r>
            <a:br>
              <a:rPr lang="ka-GE" sz="2000" dirty="0" smtClean="0"/>
            </a:br>
            <a:r>
              <a:rPr lang="ka-GE" sz="2000" dirty="0" smtClean="0"/>
              <a:t>„გერმანია“კათოლიკის (ამჟ. ვ გორგასალის) ქუჩაზე,ბეჟანიძის სახლში.</a:t>
            </a:r>
            <a:br>
              <a:rPr lang="ka-GE" sz="2000" dirty="0" smtClean="0"/>
            </a:br>
            <a:r>
              <a:rPr lang="ka-GE" sz="2000" dirty="0" smtClean="0"/>
              <a:t>„კომერციული“ ბ.აკინიანის კომაროვის(ამჟ.დ. თავდადებულის) ქუჩაზე იანოვსკის სახლში.</a:t>
            </a:r>
            <a:br>
              <a:rPr lang="ka-GE" sz="2000" dirty="0" smtClean="0"/>
            </a:br>
            <a:r>
              <a:rPr lang="ka-GE" sz="2000" dirty="0" smtClean="0"/>
              <a:t>„თბილისი“ ერისთოვის (ამჟ.მაზნიაშვილის)</a:t>
            </a:r>
            <a:r>
              <a:rPr lang="en-US" sz="2000" dirty="0" smtClean="0"/>
              <a:t> </a:t>
            </a:r>
            <a:r>
              <a:rPr lang="ka-GE" sz="2000" dirty="0" smtClean="0"/>
              <a:t>ქ,N21 საბაევის სახლში.</a:t>
            </a:r>
            <a:br>
              <a:rPr lang="ka-GE" sz="2000" dirty="0" smtClean="0"/>
            </a:br>
            <a:r>
              <a:rPr lang="ka-GE" sz="2000" dirty="0" smtClean="0"/>
              <a:t>„იალტა“სვიატოპოლკ-მირსკის (ამჟ.ა. მელაშვილის)</a:t>
            </a:r>
            <a:r>
              <a:rPr lang="en-US" sz="2000" smtClean="0"/>
              <a:t> </a:t>
            </a:r>
            <a:r>
              <a:rPr lang="ka-GE" sz="2000" smtClean="0"/>
              <a:t>ქუჩაზე </a:t>
            </a:r>
            <a:r>
              <a:rPr lang="ka-GE" sz="2000" dirty="0" smtClean="0"/>
              <a:t>ხაჯი ეფენდის სახლში.</a:t>
            </a:r>
            <a:endParaRPr lang="en-US" sz="2000" dirty="0"/>
          </a:p>
        </p:txBody>
      </p:sp>
      <p:sp>
        <p:nvSpPr>
          <p:cNvPr id="3" name="Content Placeholder 2"/>
          <p:cNvSpPr>
            <a:spLocks noGrp="1"/>
          </p:cNvSpPr>
          <p:nvPr>
            <p:ph sz="quarter" idx="13"/>
          </p:nvPr>
        </p:nvSpPr>
        <p:spPr>
          <a:xfrm>
            <a:off x="1497542" y="3433893"/>
            <a:ext cx="10363826" cy="3424107"/>
          </a:xfrm>
        </p:spPr>
        <p:txBody>
          <a:bodyPr/>
          <a:lstStyle/>
          <a:p>
            <a:pPr marL="0" indent="0">
              <a:buNone/>
            </a:pPr>
            <a:r>
              <a:rPr lang="ka-GE" dirty="0" smtClean="0"/>
              <a:t>  ამრიგად,</a:t>
            </a:r>
            <a:r>
              <a:rPr lang="en-US" dirty="0" smtClean="0"/>
              <a:t>XIX</a:t>
            </a:r>
            <a:r>
              <a:rPr lang="ka-GE" dirty="0" smtClean="0"/>
              <a:t>-</a:t>
            </a:r>
            <a:r>
              <a:rPr lang="en-US" dirty="0" smtClean="0"/>
              <a:t> XX</a:t>
            </a:r>
            <a:r>
              <a:rPr lang="ka-GE" dirty="0" smtClean="0"/>
              <a:t> საუკუნეების მიჯნაზე ბათუმში იყო სასტუმროების ფართო ქსელი.ეკონომიკური აღმავლობის პირობებში </a:t>
            </a:r>
            <a:r>
              <a:rPr lang="ka-GE" dirty="0"/>
              <a:t>სასტუმროებზე დიდი </a:t>
            </a:r>
            <a:r>
              <a:rPr lang="ka-GE" dirty="0" smtClean="0"/>
              <a:t>მოთხოვნილება გაჩნდა, რადგან ქალაქში აუარებელი ხალხი ირეოდა მსოფლიოს სხვადასხვა ქვეყნებიდან.</a:t>
            </a:r>
            <a:endParaRPr lang="en-US" dirty="0"/>
          </a:p>
        </p:txBody>
      </p:sp>
    </p:spTree>
    <p:extLst>
      <p:ext uri="{BB962C8B-B14F-4D97-AF65-F5344CB8AC3E}">
        <p14:creationId xmlns:p14="http://schemas.microsoft.com/office/powerpoint/2010/main" val="790226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r>
              <a:rPr lang="ka-GE" sz="2200" dirty="0"/>
              <a:t>ქალაქი სწრაფად შენდებოდა და იცვლიდა სახეს.. არქიტექტურაში გაჩნდა ნეოკლასიკური სტილის შენობები. ინგლისური ქალაქების მსგავსად გაყვანილი იქნა სწორი,მოკირწყლული ქუჩები. დაინერგა და განვითარდა ცივილიზაციის მონაპოვრები:რკინიგზა,ფოსტა,აშენდა საავადმყოფო.მოკლედ,ბათუმი მცირე დროში ევროპული ტიპის ქალაქად იქცა.</a:t>
            </a:r>
            <a:endParaRPr lang="en-US" sz="22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13774" y="2659433"/>
            <a:ext cx="5285547" cy="374136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321" y="2659434"/>
            <a:ext cx="5237039" cy="3741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6948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dirty="0" smtClean="0"/>
              <a:t>.</a:t>
            </a:r>
            <a:endParaRPr lang="en-US" dirty="0"/>
          </a:p>
        </p:txBody>
      </p:sp>
      <p:sp>
        <p:nvSpPr>
          <p:cNvPr id="3" name="Content Placeholder 2"/>
          <p:cNvSpPr>
            <a:spLocks noGrp="1"/>
          </p:cNvSpPr>
          <p:nvPr>
            <p:ph sz="quarter" idx="13"/>
          </p:nvPr>
        </p:nvSpPr>
        <p:spPr>
          <a:xfrm>
            <a:off x="663843" y="1190747"/>
            <a:ext cx="10864313" cy="5086067"/>
          </a:xfrm>
        </p:spPr>
        <p:txBody>
          <a:bodyPr>
            <a:normAutofit/>
          </a:bodyPr>
          <a:lstStyle/>
          <a:p>
            <a:pPr marL="0" indent="0" algn="ctr">
              <a:buNone/>
            </a:pPr>
            <a:r>
              <a:rPr lang="en-US" sz="2400" dirty="0" smtClean="0"/>
              <a:t>          </a:t>
            </a:r>
            <a:r>
              <a:rPr lang="ka-GE" sz="2400" dirty="0" smtClean="0"/>
              <a:t>გემების ნავმისადგომიდან ყურისაკენ ერთი მხრივ და რკინიგზის სადგურიდან მეორე მხრივ  იწყებოდა ქალაქის საუკეთესო კვარტლები საუკეთესო ქუჩებით.ამ ცენტრალურ ქუჩებზე მდებარეობდა იმ პერიოდისათვის პირველი კლასის სასტუმროები: </a:t>
            </a:r>
            <a:r>
              <a:rPr lang="ka-GE" sz="2400" dirty="0"/>
              <a:t>“ბელ-ვიუ,“ “ორიენტალი”, “ევროპა”,  „ფრანცია“, “ლონდონი”, “იმპერიალი”, “პეტერბურგსკაია”, “მოსკვა”, “ნეაპოლი“ და სხვ. რომლებიც </a:t>
            </a:r>
            <a:r>
              <a:rPr lang="ka-GE" sz="2400" dirty="0" smtClean="0"/>
              <a:t>აშენდა ეკონომიკური </a:t>
            </a:r>
            <a:r>
              <a:rPr lang="ka-GE" sz="2400" dirty="0"/>
              <a:t>აღმავლობისა და სამშენებლო ბუმის პერიოდში, </a:t>
            </a:r>
            <a:r>
              <a:rPr lang="en-US" sz="2400" dirty="0" smtClean="0"/>
              <a:t>XIX</a:t>
            </a:r>
            <a:r>
              <a:rPr lang="ka-GE" sz="2400" dirty="0" smtClean="0"/>
              <a:t> საუკუნის </a:t>
            </a:r>
            <a:r>
              <a:rPr lang="ka-GE" sz="2400" dirty="0"/>
              <a:t>80- </a:t>
            </a:r>
            <a:r>
              <a:rPr lang="ka-GE" sz="2400" dirty="0" smtClean="0"/>
              <a:t>90-იან წლებში. ყველა  სასტუმრო აღჭურვილი </a:t>
            </a:r>
            <a:r>
              <a:rPr lang="ka-GE" sz="2400" dirty="0"/>
              <a:t>იყო  სრული კომფორტით. </a:t>
            </a:r>
            <a:r>
              <a:rPr lang="ka-GE" sz="2400" dirty="0" smtClean="0"/>
              <a:t>თითოეულ მათგანს ჰქონდა  </a:t>
            </a:r>
            <a:r>
              <a:rPr lang="ka-GE" sz="2400" dirty="0"/>
              <a:t>ელექტრონული განათება, ტელეფონი, აბაზანა, ბარი და </a:t>
            </a:r>
            <a:r>
              <a:rPr lang="ka-GE" sz="2400" dirty="0" smtClean="0"/>
              <a:t>რესტორანი.ნომრები ღირდა 1-დან 5 მანეთამდე.</a:t>
            </a:r>
            <a:endParaRPr lang="en-US" sz="2400" dirty="0"/>
          </a:p>
        </p:txBody>
      </p:sp>
    </p:spTree>
    <p:extLst>
      <p:ext uri="{BB962C8B-B14F-4D97-AF65-F5344CB8AC3E}">
        <p14:creationId xmlns:p14="http://schemas.microsoft.com/office/powerpoint/2010/main" val="538526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449661" y="2278252"/>
            <a:ext cx="6791382" cy="404505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913775" y="618518"/>
            <a:ext cx="10616964" cy="760832"/>
          </a:xfrm>
        </p:spPr>
        <p:txBody>
          <a:bodyPr>
            <a:normAutofit fontScale="90000"/>
          </a:bodyPr>
          <a:lstStyle/>
          <a:p>
            <a:r>
              <a:rPr lang="ka-GE" sz="2000" dirty="0" smtClean="0"/>
              <a:t>  </a:t>
            </a:r>
            <a:r>
              <a:rPr lang="ka-GE" sz="2200" dirty="0" smtClean="0"/>
              <a:t>ქალაქის</a:t>
            </a:r>
            <a:r>
              <a:rPr lang="en-US" sz="2200" dirty="0" smtClean="0"/>
              <a:t> </a:t>
            </a:r>
            <a:r>
              <a:rPr lang="ka-GE" sz="2200" dirty="0" smtClean="0"/>
              <a:t>სავიზიტო ბარათს წარმოადგენდა სანაპიროზე მდებარე</a:t>
            </a:r>
            <a:r>
              <a:rPr lang="en-US" sz="2200" dirty="0" smtClean="0"/>
              <a:t> </a:t>
            </a:r>
            <a:r>
              <a:rPr lang="en-US" sz="2200" dirty="0" err="1"/>
              <a:t>სასტუმროები</a:t>
            </a:r>
            <a:r>
              <a:rPr lang="en-US" sz="2200" dirty="0"/>
              <a:t> “</a:t>
            </a:r>
            <a:r>
              <a:rPr lang="en-US" sz="2200" dirty="0" err="1"/>
              <a:t>ბელ-ვიუ</a:t>
            </a:r>
            <a:r>
              <a:rPr lang="en-US" sz="2200" dirty="0"/>
              <a:t>” </a:t>
            </a:r>
            <a:r>
              <a:rPr lang="en-US" sz="2200" dirty="0" err="1"/>
              <a:t>და</a:t>
            </a:r>
            <a:r>
              <a:rPr lang="en-US" sz="2200" dirty="0"/>
              <a:t> “</a:t>
            </a:r>
            <a:r>
              <a:rPr lang="en-US" sz="2200" dirty="0" err="1" smtClean="0"/>
              <a:t>ორიენტალი</a:t>
            </a:r>
            <a:r>
              <a:rPr lang="ka-GE" sz="2200" dirty="0" smtClean="0"/>
              <a:t>“.</a:t>
            </a:r>
            <a:br>
              <a:rPr lang="ka-GE" sz="2200" dirty="0" smtClean="0"/>
            </a:br>
            <a:r>
              <a:rPr lang="ka-GE" sz="2200" dirty="0" smtClean="0"/>
              <a:t>„ ბელ-ვიუ“ჯერ კურტ-ოღლის საკუთრება იყო</a:t>
            </a:r>
            <a:r>
              <a:rPr lang="en-US" sz="2200" dirty="0" smtClean="0"/>
              <a:t>,</a:t>
            </a:r>
            <a:r>
              <a:rPr lang="ka-GE" sz="2200" dirty="0" smtClean="0"/>
              <a:t> შემდეგ ჩილინგარიანის.</a:t>
            </a:r>
            <a:r>
              <a:rPr lang="en-US" sz="2200" dirty="0"/>
              <a:t> </a:t>
            </a:r>
            <a:r>
              <a:rPr lang="en-US" sz="2200" dirty="0" err="1"/>
              <a:t>სასტუმროს</a:t>
            </a:r>
            <a:r>
              <a:rPr lang="en-US" sz="2200" dirty="0"/>
              <a:t> </a:t>
            </a:r>
            <a:r>
              <a:rPr lang="en-US" sz="2200" dirty="0" err="1"/>
              <a:t>ჰქონდა</a:t>
            </a:r>
            <a:r>
              <a:rPr lang="en-US" sz="2200" dirty="0"/>
              <a:t> </a:t>
            </a:r>
            <a:r>
              <a:rPr lang="en-US" sz="2200" dirty="0" err="1"/>
              <a:t>ზღვისა</a:t>
            </a:r>
            <a:r>
              <a:rPr lang="en-US" sz="2200" dirty="0"/>
              <a:t> </a:t>
            </a:r>
            <a:r>
              <a:rPr lang="en-US" sz="2200" dirty="0" err="1"/>
              <a:t>და</a:t>
            </a:r>
            <a:r>
              <a:rPr lang="en-US" sz="2200" dirty="0"/>
              <a:t> </a:t>
            </a:r>
            <a:r>
              <a:rPr lang="ka-GE" sz="2200" dirty="0" smtClean="0"/>
              <a:t>მთების</a:t>
            </a:r>
            <a:r>
              <a:rPr lang="en-US" sz="2200" dirty="0" smtClean="0"/>
              <a:t> </a:t>
            </a:r>
            <a:r>
              <a:rPr lang="en-US" sz="2200" dirty="0" err="1"/>
              <a:t>საუკეთესო</a:t>
            </a:r>
            <a:r>
              <a:rPr lang="en-US" sz="2200" dirty="0"/>
              <a:t> </a:t>
            </a:r>
            <a:r>
              <a:rPr lang="en-US" sz="2200" dirty="0" err="1"/>
              <a:t>ხედი</a:t>
            </a:r>
            <a:r>
              <a:rPr lang="en-US" sz="2200" dirty="0"/>
              <a:t>. </a:t>
            </a:r>
            <a:r>
              <a:rPr lang="en-US" sz="2200" dirty="0" err="1"/>
              <a:t>ნომერი</a:t>
            </a:r>
            <a:r>
              <a:rPr lang="en-US" sz="2200" dirty="0"/>
              <a:t> </a:t>
            </a:r>
            <a:r>
              <a:rPr lang="en-US" sz="2200" dirty="0" err="1"/>
              <a:t>ღირდა</a:t>
            </a:r>
            <a:r>
              <a:rPr lang="en-US" sz="2200" dirty="0"/>
              <a:t> 1 </a:t>
            </a:r>
            <a:r>
              <a:rPr lang="en-US" sz="2200" dirty="0" err="1"/>
              <a:t>მანეთი</a:t>
            </a:r>
            <a:r>
              <a:rPr lang="en-US" sz="2200" dirty="0"/>
              <a:t>. </a:t>
            </a:r>
            <a:r>
              <a:rPr lang="en-US" sz="2200" dirty="0" err="1"/>
              <a:t>იყო</a:t>
            </a:r>
            <a:r>
              <a:rPr lang="en-US" sz="2200" dirty="0"/>
              <a:t> </a:t>
            </a:r>
            <a:r>
              <a:rPr lang="en-US" sz="2200" dirty="0" err="1"/>
              <a:t>განუმეორებელი</a:t>
            </a:r>
            <a:r>
              <a:rPr lang="en-US" sz="2200" dirty="0"/>
              <a:t> </a:t>
            </a:r>
            <a:r>
              <a:rPr lang="en-US" sz="2200" dirty="0" err="1"/>
              <a:t>სისუფთავე</a:t>
            </a:r>
            <a:r>
              <a:rPr lang="en-US" sz="2200" dirty="0"/>
              <a:t> </a:t>
            </a:r>
            <a:r>
              <a:rPr lang="en-US" sz="2200" dirty="0" err="1"/>
              <a:t>და</a:t>
            </a:r>
            <a:r>
              <a:rPr lang="en-US" sz="2200" dirty="0"/>
              <a:t> </a:t>
            </a:r>
            <a:r>
              <a:rPr lang="en-US" sz="2200" dirty="0" err="1"/>
              <a:t>სიხალვათე</a:t>
            </a:r>
            <a:r>
              <a:rPr lang="en-US" sz="2200" dirty="0"/>
              <a:t> </a:t>
            </a:r>
            <a:r>
              <a:rPr lang="ka-GE" sz="2200" dirty="0" smtClean="0"/>
              <a:t>.1899 წელს აქ ცხოვრობდა ცნობილი ნორვეგიელი მწერალი კნუტ ჰამსუნი.</a:t>
            </a:r>
            <a:endParaRPr lang="en-US" sz="2200" dirty="0"/>
          </a:p>
        </p:txBody>
      </p:sp>
    </p:spTree>
    <p:extLst>
      <p:ext uri="{BB962C8B-B14F-4D97-AF65-F5344CB8AC3E}">
        <p14:creationId xmlns:p14="http://schemas.microsoft.com/office/powerpoint/2010/main" val="3397935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891" y="0"/>
            <a:ext cx="10585341" cy="2510726"/>
          </a:xfrm>
        </p:spPr>
        <p:txBody>
          <a:bodyPr>
            <a:normAutofit fontScale="90000"/>
          </a:bodyPr>
          <a:lstStyle/>
          <a:p>
            <a:r>
              <a:rPr lang="en-US" sz="2200" dirty="0"/>
              <a:t> </a:t>
            </a:r>
            <a:r>
              <a:rPr lang="ka-GE" sz="2200" dirty="0" smtClean="0"/>
              <a:t/>
            </a:r>
            <a:br>
              <a:rPr lang="ka-GE" sz="2200" dirty="0" smtClean="0"/>
            </a:br>
            <a:r>
              <a:rPr lang="ka-GE" sz="2200" dirty="0"/>
              <a:t/>
            </a:r>
            <a:br>
              <a:rPr lang="ka-GE" sz="2200" dirty="0"/>
            </a:br>
            <a:r>
              <a:rPr lang="ka-GE" sz="2200" dirty="0" smtClean="0"/>
              <a:t>    </a:t>
            </a:r>
            <a:r>
              <a:rPr lang="en-US" sz="2200" dirty="0" err="1" smtClean="0"/>
              <a:t>სასტუმრო</a:t>
            </a:r>
            <a:r>
              <a:rPr lang="en-US" sz="2200" dirty="0" smtClean="0"/>
              <a:t> </a:t>
            </a:r>
            <a:r>
              <a:rPr lang="en-US" sz="2200" dirty="0"/>
              <a:t>“</a:t>
            </a:r>
            <a:r>
              <a:rPr lang="en-US" sz="2200" dirty="0" err="1"/>
              <a:t>ორიენტალი</a:t>
            </a:r>
            <a:r>
              <a:rPr lang="ka-GE" sz="2200" dirty="0"/>
              <a:t>ც</a:t>
            </a:r>
            <a:r>
              <a:rPr lang="en-US" sz="2200" dirty="0" smtClean="0"/>
              <a:t>”</a:t>
            </a:r>
            <a:r>
              <a:rPr lang="ka-GE" sz="2200" dirty="0" smtClean="0"/>
              <a:t>იყო</a:t>
            </a:r>
            <a:r>
              <a:rPr lang="en-US" sz="2200" dirty="0" smtClean="0"/>
              <a:t> </a:t>
            </a:r>
            <a:r>
              <a:rPr lang="en-US" sz="2200" dirty="0" err="1"/>
              <a:t>პირველი</a:t>
            </a:r>
            <a:r>
              <a:rPr lang="en-US" sz="2200" dirty="0"/>
              <a:t> </a:t>
            </a:r>
            <a:r>
              <a:rPr lang="en-US" sz="2200" dirty="0" err="1" smtClean="0"/>
              <a:t>კლასის</a:t>
            </a:r>
            <a:r>
              <a:rPr lang="ka-GE" sz="2200" dirty="0"/>
              <a:t>,</a:t>
            </a:r>
            <a:r>
              <a:rPr lang="en-US" sz="2200" dirty="0" smtClean="0"/>
              <a:t> </a:t>
            </a:r>
            <a:r>
              <a:rPr lang="en-US" sz="2200" dirty="0" err="1" smtClean="0"/>
              <a:t>ჰქონდა</a:t>
            </a:r>
            <a:r>
              <a:rPr lang="en-US" sz="2200" dirty="0" smtClean="0"/>
              <a:t> </a:t>
            </a:r>
            <a:r>
              <a:rPr lang="en-US" sz="2200" dirty="0" err="1"/>
              <a:t>მშრალი</a:t>
            </a:r>
            <a:r>
              <a:rPr lang="en-US" sz="2200" dirty="0"/>
              <a:t> </a:t>
            </a:r>
            <a:r>
              <a:rPr lang="en-US" sz="2200" dirty="0" err="1"/>
              <a:t>და</a:t>
            </a:r>
            <a:r>
              <a:rPr lang="en-US" sz="2200" dirty="0"/>
              <a:t> </a:t>
            </a:r>
            <a:r>
              <a:rPr lang="en-US" sz="2200" dirty="0" err="1"/>
              <a:t>ნათელი</a:t>
            </a:r>
            <a:r>
              <a:rPr lang="en-US" sz="2200" dirty="0"/>
              <a:t> </a:t>
            </a:r>
            <a:r>
              <a:rPr lang="en-US" sz="2200" dirty="0" err="1"/>
              <a:t>ნომრები</a:t>
            </a:r>
            <a:r>
              <a:rPr lang="en-US" sz="2200" dirty="0"/>
              <a:t>, </a:t>
            </a:r>
            <a:r>
              <a:rPr lang="en-US" sz="2200" dirty="0" err="1"/>
              <a:t>რომლებიც</a:t>
            </a:r>
            <a:r>
              <a:rPr lang="en-US" sz="2200" dirty="0"/>
              <a:t> </a:t>
            </a:r>
            <a:r>
              <a:rPr lang="en-US" sz="2200" dirty="0" err="1"/>
              <a:t>ღირდა</a:t>
            </a:r>
            <a:r>
              <a:rPr lang="en-US" sz="2200" dirty="0"/>
              <a:t> 1 </a:t>
            </a:r>
            <a:r>
              <a:rPr lang="en-US" sz="2200" dirty="0" err="1"/>
              <a:t>მანეთი</a:t>
            </a:r>
            <a:r>
              <a:rPr lang="en-US" sz="2200" dirty="0"/>
              <a:t> </a:t>
            </a:r>
            <a:r>
              <a:rPr lang="en-US" sz="2200" dirty="0" err="1"/>
              <a:t>და</a:t>
            </a:r>
            <a:r>
              <a:rPr lang="en-US" sz="2200" dirty="0"/>
              <a:t> </a:t>
            </a:r>
            <a:r>
              <a:rPr lang="en-US" sz="2200" dirty="0" err="1"/>
              <a:t>უფრო</a:t>
            </a:r>
            <a:r>
              <a:rPr lang="en-US" sz="2200" dirty="0"/>
              <a:t> </a:t>
            </a:r>
            <a:r>
              <a:rPr lang="en-US" sz="2200" dirty="0" err="1"/>
              <a:t>ძვირი</a:t>
            </a:r>
            <a:r>
              <a:rPr lang="en-US" sz="2200" dirty="0"/>
              <a:t>. </a:t>
            </a:r>
            <a:r>
              <a:rPr lang="en-US" sz="2200" dirty="0" err="1"/>
              <a:t>ფუნქციონირებდა</a:t>
            </a:r>
            <a:r>
              <a:rPr lang="en-US" sz="2200" dirty="0"/>
              <a:t> </a:t>
            </a:r>
            <a:r>
              <a:rPr lang="en-US" sz="2200" dirty="0" err="1"/>
              <a:t>პირველი</a:t>
            </a:r>
            <a:r>
              <a:rPr lang="en-US" sz="2200" dirty="0"/>
              <a:t> </a:t>
            </a:r>
            <a:r>
              <a:rPr lang="en-US" sz="2200" dirty="0" err="1"/>
              <a:t>კლასის</a:t>
            </a:r>
            <a:r>
              <a:rPr lang="en-US" sz="2200" dirty="0"/>
              <a:t> </a:t>
            </a:r>
            <a:r>
              <a:rPr lang="en-US" sz="2200" dirty="0" err="1"/>
              <a:t>რესტორანი</a:t>
            </a:r>
            <a:r>
              <a:rPr lang="ka-GE" sz="2200" dirty="0"/>
              <a:t>, </a:t>
            </a:r>
            <a:r>
              <a:rPr lang="en-US" sz="2200" dirty="0" err="1"/>
              <a:t>ზღვისა</a:t>
            </a:r>
            <a:r>
              <a:rPr lang="en-US" sz="2200" dirty="0"/>
              <a:t> </a:t>
            </a:r>
            <a:r>
              <a:rPr lang="en-US" sz="2200" dirty="0" err="1"/>
              <a:t>და</a:t>
            </a:r>
            <a:r>
              <a:rPr lang="en-US" sz="2200" dirty="0"/>
              <a:t> </a:t>
            </a:r>
            <a:r>
              <a:rPr lang="en-US" sz="2200" dirty="0" err="1"/>
              <a:t>მტკნარი</a:t>
            </a:r>
            <a:r>
              <a:rPr lang="en-US" sz="2200" dirty="0"/>
              <a:t> </a:t>
            </a:r>
            <a:r>
              <a:rPr lang="en-US" sz="2200" dirty="0" err="1"/>
              <a:t>წყლის</a:t>
            </a:r>
            <a:r>
              <a:rPr lang="en-US" sz="2200" dirty="0"/>
              <a:t> </a:t>
            </a:r>
            <a:r>
              <a:rPr lang="en-US" sz="2200" dirty="0" err="1" smtClean="0"/>
              <a:t>აბაზანა</a:t>
            </a:r>
            <a:r>
              <a:rPr lang="ka-GE" sz="2200" dirty="0"/>
              <a:t>,</a:t>
            </a:r>
            <a:r>
              <a:rPr lang="en-US" sz="2200" dirty="0" smtClean="0"/>
              <a:t> </a:t>
            </a:r>
            <a:r>
              <a:rPr lang="en-US" sz="2200" dirty="0" err="1"/>
              <a:t>ელექტრონული</a:t>
            </a:r>
            <a:r>
              <a:rPr lang="en-US" sz="2200" dirty="0"/>
              <a:t> </a:t>
            </a:r>
            <a:r>
              <a:rPr lang="en-US" sz="2200" dirty="0" err="1"/>
              <a:t>განათება</a:t>
            </a:r>
            <a:r>
              <a:rPr lang="en-US" sz="2200" dirty="0"/>
              <a:t>. </a:t>
            </a:r>
            <a:r>
              <a:rPr lang="en-US" sz="2200" dirty="0" err="1"/>
              <a:t>იყო</a:t>
            </a:r>
            <a:r>
              <a:rPr lang="en-US" sz="2200" dirty="0"/>
              <a:t> </a:t>
            </a:r>
            <a:r>
              <a:rPr lang="en-US" sz="2200" dirty="0" err="1"/>
              <a:t>ჟურნალები</a:t>
            </a:r>
            <a:r>
              <a:rPr lang="en-US" sz="2200" dirty="0"/>
              <a:t> </a:t>
            </a:r>
            <a:r>
              <a:rPr lang="en-US" sz="2200" dirty="0" err="1"/>
              <a:t>და</a:t>
            </a:r>
            <a:r>
              <a:rPr lang="en-US" sz="2200" dirty="0"/>
              <a:t> </a:t>
            </a:r>
            <a:r>
              <a:rPr lang="en-US" sz="2200" dirty="0" err="1"/>
              <a:t>გაზეთები</a:t>
            </a:r>
            <a:r>
              <a:rPr lang="en-US" sz="2200" dirty="0"/>
              <a:t> </a:t>
            </a:r>
            <a:r>
              <a:rPr lang="en-US" sz="2200" dirty="0" err="1"/>
              <a:t>ადგილობრივ</a:t>
            </a:r>
            <a:r>
              <a:rPr lang="en-US" sz="2200" dirty="0"/>
              <a:t>, </a:t>
            </a:r>
            <a:r>
              <a:rPr lang="en-US" sz="2200" dirty="0" err="1"/>
              <a:t>რუსულ</a:t>
            </a:r>
            <a:r>
              <a:rPr lang="en-US" sz="2200" dirty="0"/>
              <a:t> </a:t>
            </a:r>
            <a:r>
              <a:rPr lang="en-US" sz="2200" dirty="0" err="1"/>
              <a:t>და</a:t>
            </a:r>
            <a:r>
              <a:rPr lang="en-US" sz="2200" dirty="0"/>
              <a:t> </a:t>
            </a:r>
            <a:r>
              <a:rPr lang="en-US" sz="2200" dirty="0" err="1"/>
              <a:t>საზღვარგარეთულ</a:t>
            </a:r>
            <a:r>
              <a:rPr lang="en-US" sz="2200" dirty="0"/>
              <a:t> </a:t>
            </a:r>
            <a:r>
              <a:rPr lang="en-US" sz="2200" dirty="0" err="1"/>
              <a:t>ენებზე</a:t>
            </a:r>
            <a:r>
              <a:rPr lang="en-US" sz="2200" dirty="0"/>
              <a:t>, </a:t>
            </a:r>
            <a:r>
              <a:rPr lang="en-US" sz="2200" dirty="0" err="1" smtClean="0"/>
              <a:t>ტელეფონი</a:t>
            </a:r>
            <a:r>
              <a:rPr lang="en-US" sz="2200" dirty="0"/>
              <a:t>, </a:t>
            </a:r>
            <a:r>
              <a:rPr lang="en-US" sz="2200" dirty="0" err="1"/>
              <a:t>ჰყავდა</a:t>
            </a:r>
            <a:r>
              <a:rPr lang="en-US" sz="2200" dirty="0"/>
              <a:t> </a:t>
            </a:r>
            <a:r>
              <a:rPr lang="en-US" sz="2200" dirty="0" err="1"/>
              <a:t>თარჯიმანი</a:t>
            </a:r>
            <a:r>
              <a:rPr lang="en-US" sz="2200" dirty="0"/>
              <a:t>. </a:t>
            </a:r>
            <a:r>
              <a:rPr lang="en-US" sz="2200" dirty="0" err="1"/>
              <a:t>შენობა</a:t>
            </a:r>
            <a:r>
              <a:rPr lang="en-US" sz="2200" dirty="0"/>
              <a:t> </a:t>
            </a:r>
            <a:r>
              <a:rPr lang="en-US" sz="2200" dirty="0" err="1"/>
              <a:t>იყო</a:t>
            </a:r>
            <a:r>
              <a:rPr lang="en-US" sz="2200" dirty="0"/>
              <a:t> </a:t>
            </a:r>
            <a:r>
              <a:rPr lang="en-US" sz="2200" dirty="0" err="1"/>
              <a:t>კურტ-ოღლის</a:t>
            </a:r>
            <a:r>
              <a:rPr lang="en-US" sz="2200" dirty="0"/>
              <a:t>, </a:t>
            </a:r>
            <a:r>
              <a:rPr lang="en-US" sz="2200" dirty="0" err="1"/>
              <a:t>სასტუმროს</a:t>
            </a:r>
            <a:r>
              <a:rPr lang="en-US" sz="2200" dirty="0"/>
              <a:t> </a:t>
            </a:r>
            <a:r>
              <a:rPr lang="en-US" sz="2200" dirty="0" err="1"/>
              <a:t>მფლობელი</a:t>
            </a:r>
            <a:r>
              <a:rPr lang="en-US" sz="2200" dirty="0"/>
              <a:t> </a:t>
            </a:r>
            <a:r>
              <a:rPr lang="en-US" sz="2200" dirty="0" err="1"/>
              <a:t>კი</a:t>
            </a:r>
            <a:r>
              <a:rPr lang="en-US" sz="2200" dirty="0"/>
              <a:t> </a:t>
            </a:r>
            <a:r>
              <a:rPr lang="en-US" sz="2200" dirty="0" err="1"/>
              <a:t>იყო</a:t>
            </a:r>
            <a:r>
              <a:rPr lang="en-US" sz="2200" dirty="0"/>
              <a:t> </a:t>
            </a:r>
            <a:r>
              <a:rPr lang="en-US" sz="2200" dirty="0" err="1" smtClean="0"/>
              <a:t>ე.ს.ბერძენიშვილი</a:t>
            </a:r>
            <a:r>
              <a:rPr lang="ka-GE" sz="2200" dirty="0" smtClean="0"/>
              <a:t>.  უცხოელი  სტუმრების გარდა სასტუმრო 1918 წლის მაის-ივნისში მასპინძლობდა საქართველოს სამთავრობო დელეგაციას.</a:t>
            </a:r>
            <a:r>
              <a:rPr lang="ka-GE" sz="2200" dirty="0"/>
              <a:t/>
            </a:r>
            <a:br>
              <a:rPr lang="ka-GE" sz="2200" dirty="0"/>
            </a:br>
            <a:r>
              <a:rPr lang="ka-GE" sz="2200" dirty="0"/>
              <a:t> </a:t>
            </a:r>
            <a:r>
              <a:rPr lang="ka-GE" sz="2200" dirty="0" smtClean="0"/>
              <a:t> 1922 წელს ორივე სასტუმრო მუნიციპალიზაციას დაექვემდებარა და საბჟოთა პერიოდში შენობებში აჭარის შინაგან საქმეთა სამმართველო ფუნქციონირებდა.</a:t>
            </a:r>
            <a:endParaRPr lang="en-US" sz="22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85561" y="3089844"/>
            <a:ext cx="5842861" cy="3432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30882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000" dirty="0" smtClean="0"/>
              <a:t>2018-2019 წლებში ამ ადგილას სასტუმრო</a:t>
            </a:r>
            <a:r>
              <a:rPr lang="en-US" sz="2000" dirty="0" smtClean="0"/>
              <a:t> “</a:t>
            </a:r>
            <a:r>
              <a:rPr lang="en-US" sz="2000" dirty="0" err="1" smtClean="0"/>
              <a:t>ROOms</a:t>
            </a:r>
            <a:r>
              <a:rPr lang="en-US" sz="2000" dirty="0" smtClean="0"/>
              <a:t> hotels” </a:t>
            </a:r>
            <a:r>
              <a:rPr lang="ka-GE" sz="2000" dirty="0" smtClean="0"/>
              <a:t>აშენდა.</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3575531" y="911101"/>
            <a:ext cx="4663425" cy="6504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42008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000" dirty="0" smtClean="0"/>
              <a:t>  სანაპიროზე  </a:t>
            </a:r>
            <a:r>
              <a:rPr lang="ka-GE" sz="2000" dirty="0"/>
              <a:t>მდებარეობდა სასტუმრო „ნეაპოლიც</a:t>
            </a:r>
            <a:r>
              <a:rPr lang="ka-GE" sz="2000" dirty="0" smtClean="0"/>
              <a:t>“ . სასტუმრო მემლი-ზადე სანდას საკუთრება იყო.</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316480" y="1780015"/>
            <a:ext cx="7478449" cy="4980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743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441" y="1"/>
            <a:ext cx="10817817" cy="1627321"/>
          </a:xfrm>
        </p:spPr>
        <p:txBody>
          <a:bodyPr>
            <a:normAutofit/>
          </a:bodyPr>
          <a:lstStyle/>
          <a:p>
            <a:r>
              <a:rPr lang="ka-GE" sz="2000" dirty="0" smtClean="0"/>
              <a:t>1922 </a:t>
            </a:r>
            <a:r>
              <a:rPr lang="ka-GE" sz="2000" dirty="0"/>
              <a:t>წელს სასტუმრო ‘</a:t>
            </a:r>
            <a:r>
              <a:rPr lang="ka-GE" sz="2000" dirty="0" smtClean="0"/>
              <a:t>’ნეაპოლი’’ </a:t>
            </a:r>
            <a:r>
              <a:rPr lang="ka-GE" sz="2000" dirty="0"/>
              <a:t>მუნიციპალიზაციას დაექვემდებარა და მრავალფუნქციური დანიშნულება შეიძინა. 1948 წლიდან შენობის პირველ სართულზე ბავშვთა სამხატვრო სკოლა </a:t>
            </a:r>
            <a:r>
              <a:rPr lang="ka-GE" sz="2000" dirty="0" smtClean="0"/>
              <a:t>ფუნქციონირებს.</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326515" y="1627322"/>
            <a:ext cx="7249667" cy="45230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4729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835</TotalTime>
  <Words>725</Words>
  <Application>Microsoft Office PowerPoint</Application>
  <PresentationFormat>Широкоэкранный</PresentationFormat>
  <Paragraphs>30</Paragraphs>
  <Slides>24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Arial</vt:lpstr>
      <vt:lpstr>Calibri</vt:lpstr>
      <vt:lpstr>Sylfaen</vt:lpstr>
      <vt:lpstr>Tw Cen MT</vt:lpstr>
      <vt:lpstr>Droplet</vt:lpstr>
      <vt:lpstr>სასტუმროები ბათუმში XIX საუკუნის ბოლოსა და XX საუკუნის დასაწყისში</vt:lpstr>
      <vt:lpstr>1877-1878 წლების რუსეთ-თურქეთის ომის შემდეგ ბათუმი რუსეთის იმპერიის შემადგენლობაში შევიდა,რის შემდეგ სწრაფი ტემპით წავიდა ქალაქის ეკონომიკური და სამრეწველო ზრდა-განვითარება. 1883 წლიდან სამტრედია -ბათუმის სარკინიგზო ხაზის საშუალებით ბაქოს ნავთობს გზა გაეხსნა ევროპისაკენ.ბათუმის პორტმა მსოფლიო მნიშვნელობა შეიძინა თავისი ტვირთბრუნვით. ქალაქი აივსო ვაჭრებითა და სხვადასხვა ორგანიზაციების წარმომადგენლებით, დაიწყო მოსახლეობის სწრაფი ზრდა.  </vt:lpstr>
      <vt:lpstr> ქალაქი სწრაფად შენდებოდა და იცვლიდა სახეს.. არქიტექტურაში გაჩნდა ნეოკლასიკური სტილის შენობები. ინგლისური ქალაქების მსგავსად გაყვანილი იქნა სწორი,მოკირწყლული ქუჩები. დაინერგა და განვითარდა ცივილიზაციის მონაპოვრები:რკინიგზა,ფოსტა,აშენდა საავადმყოფო.მოკლედ,ბათუმი მცირე დროში ევროპული ტიპის ქალაქად იქცა.</vt:lpstr>
      <vt:lpstr>.</vt:lpstr>
      <vt:lpstr>  ქალაქის სავიზიტო ბარათს წარმოადგენდა სანაპიროზე მდებარე სასტუმროები “ბელ-ვიუ” და “ორიენტალი“. „ ბელ-ვიუ“ჯერ კურტ-ოღლის საკუთრება იყო, შემდეგ ჩილინგარიანის. სასტუმროს ჰქონდა ზღვისა და მთების საუკეთესო ხედი. ნომერი ღირდა 1 მანეთი. იყო განუმეორებელი სისუფთავე და სიხალვათე .1899 წელს აქ ცხოვრობდა ცნობილი ნორვეგიელი მწერალი კნუტ ჰამსუნი.</vt:lpstr>
      <vt:lpstr>       სასტუმრო “ორიენტალიც”იყო პირველი კლასის, ჰქონდა მშრალი და ნათელი ნომრები, რომლებიც ღირდა 1 მანეთი და უფრო ძვირი. ფუნქციონირებდა პირველი კლასის რესტორანი, ზღვისა და მტკნარი წყლის აბაზანა, ელექტრონული განათება. იყო ჟურნალები და გაზეთები ადგილობრივ, რუსულ და საზღვარგარეთულ ენებზე, ტელეფონი, ჰყავდა თარჯიმანი. შენობა იყო კურტ-ოღლის, სასტუმროს მფლობელი კი იყო ე.ს.ბერძენიშვილი.  უცხოელი  სტუმრების გარდა სასტუმრო 1918 წლის მაის-ივნისში მასპინძლობდა საქართველოს სამთავრობო დელეგაციას.   1922 წელს ორივე სასტუმრო მუნიციპალიზაციას დაექვემდებარა და საბჟოთა პერიოდში შენობებში აჭარის შინაგან საქმეთა სამმართველო ფუნქციონირებდა.</vt:lpstr>
      <vt:lpstr>2018-2019 წლებში ამ ადგილას სასტუმრო “ROOms hotels” აშენდა.</vt:lpstr>
      <vt:lpstr>  სანაპიროზე  მდებარეობდა სასტუმრო „ნეაპოლიც“ . სასტუმრო მემლი-ზადე სანდას საკუთრება იყო.</vt:lpstr>
      <vt:lpstr>1922 წელს სასტუმრო ‘’ნეაპოლი’’ მუნიციპალიზაციას დაექვემდებარა და მრავალფუნქციური დანიშნულება შეიძინა. 1948 წლიდან შენობის პირველ სართულზე ბავშვთა სამხატვრო სკოლა ფუნქციონირებს.</vt:lpstr>
      <vt:lpstr>ყველაზე ბევრი სასტუმრო მდებარეობდა მიხეილის ქუჩაზე (დღევანდელი ზ. გამსახურდიას ქუჩა),რომელიც სავაჭრო და ხალხმრავალი  ქუჩა იყო.ქუჩაზე განთავსებული იყო ბანკები,მაღაზიები,სახელოსნოები, საპარიკმახეროები და სხვ.</vt:lpstr>
      <vt:lpstr>მიხეილის ქ. N 6- ში მდებარეობდა ქალაქის საუკეთესო სასტუმრო „ფრანცია“.შენობა ეკუთვნოდა ბახმეტიევს,ხოლო შემნახველი იყო რ.კახიანი.  სასტუმრო შენობის მეორე სართულზე იყო განთავსებული,პირველ სართულზე კი სხვადასხვა ობიექტები. სასტუმროს ჰქონდა სრული კომფორტი:  იყო ტელეფონი, აბაზანა და რესტორანი საუკეთესო ევროპული და აზიური კერძებით. ნომრების ფასი იწყებოდა 1 მანეთიდან. ჰყავდა თარჯიმანი და კომისიონერი. </vt:lpstr>
      <vt:lpstr> 1922 წლის მუნიციპალიზაციის შემდეგ შენობამ მრავალფუნქციური დანიშნულება შეიძინა.წლების განმავლობაში პირველ სართულზე რესტორანი „ბათუმი“ ფუნქციონირებდა.</vt:lpstr>
      <vt:lpstr> ზვიად გამსახურდიას ქ. N  13 მდებარეობდა სასტუმრო „ლონდონი“, რომელიც ეკუთვნოდა კეჭაყმაძეს, ღლონტსა და ბიუკლი ოღლის.   სასტუმრო აღჭურვილი იყო სრული კომფორტით. ჰქონდა ბაღი „ვერანდა“ და რესტორანი ევროპული და აზიური სამზარეულოთი. ნომრები ღირდა 75 კაპიკიდან 3 მანეთამდე. </vt:lpstr>
      <vt:lpstr>         1922 წელს სასტუმრო „ლონდონის“  შენობა მუნიციპალიზაციას დაექვემდებარა. საბჭოთა პერიოდში აქ „ბათუმმრეწვაჭრობის“ კანტორა ფუნქციონირებდა</vt:lpstr>
      <vt:lpstr>   XX საუკუნის 90-ინ წლებში ძველი შენობა გასხვისდა. ინვენსტიცია განახორციელა აზერბაიჯანულმა კომპანია „დივან სუით ჯგუფმა“ და 2012 წელს აქ აშენდა ხუთვარსკვალვიანი სასტუმრო „დივანი“,რომელიც მოიცავს 65 ნომერს, ორ საკონფერენციო დარბაზს, გამაჯანსაღებელ სპა ცენტრს. სასტუმრო გამოირჩევა კეთილმოწყობითა და შთამბეჭდავი არქიტექტურით. ნომრების ფასი 100-დან 250 დოლარამდეა. </vt:lpstr>
      <vt:lpstr>ზ.გამსახურდია N11, მ.კოსტავას N14-ში მდებარე კუთხის სახლში, რომელიც მ.გევორქიანის საკუთრება იყო, განთავსებული იყო სასტუმრო „არმენია“.1922 წლის მუნიციპალიზაციის შემდეგ შენობის მეორე სართული საცხოვრებელ ფართად გადაკეთდა. I სართულზე რამდენიმე სავაჭრო ობიექტი განთავსდა. შენობას იგივე ფუნქცია აქვს დღესაც, თუმცა ამჟამად პირვანდელი იერსახე დაკარგული აქვს. </vt:lpstr>
      <vt:lpstr>ამავე ქუჩაზე N 34-ში,საკუთარ სახლში ვინმე ს.გ.ტერტერიანს გახსნილი ჰქონდა   საოჯახო ტიპის სასტუმრო სახელწოდებით „ბორჯომი“.შენობაში იყო სისუფთავე და სიწყნარე.ნომრები 50 კაპიკიდან 2 მანეთამდე ღირდა.</vt:lpstr>
      <vt:lpstr>  ზ.გამსახურდიას 36, ხულოს ქ.N8-ში კუთხის, ძველებურ აივნებიდან სახლში განთავსებული იყო სასტუმრო „მასკვა“.სახლზე გაკრული  მემორიალური დაფა გვამცნობს,რომ  1894 წლის მარტში ამ სასტუმროში ცხოვრობდა გამოჩენილი ქართველი მწერალი,ქართული ლიტერატურის კლასიკოსი ეგნატე ნინოშვილი.     საბჭოთა პერიოდში შენობას მრავალფუნქციური დანიშნულება ჰქონდა.</vt:lpstr>
      <vt:lpstr>                     I კლასის სასტუმრო “იმპერიალი”მდებარეობდა ამჟ.ქუთაისის 8, კოსტავას 5, ჟორდანიას 6 კუთხეში ტაიროვის სახლის II  სართულზე. სასტუმროს ჰქონდა სუფთა და მოხერხებული ოთახები ელექტრონული განათებით, აბაზანა, ბუფეტი და რესტორანი ევროპული და აზიური კერძებით, ადგილობრივი, კახური და რეგიონული ღვინით, ლუდით. სადილი 2-3 იჯარისაგან შემდგარი ღირდა 60-80 კაპიკი. სასტუმროში იყო საბანკეტო დარბაზი, ბიბლიოთეკა და პიანინო. სასტუმროს შემნახველი იყო არშაკ მუშეღოვი.. 1918-1921 წლებში სასტუმროს ერქვა “ნოე”. ამ პერიოდში აქ რამდენიმე დღით ცხოვრობდა პოეტი სერგეი ესენინი. 1922 წ.მუნიციპალიზაციის შემდეგ სასტუმროს ერქვა “ინტერნაციონალი” და შედიოდა“ინტურისტის” გაერთიანებაში.</vt:lpstr>
      <vt:lpstr>     I კლასის სასტუმრო “ევროპა” მდებარეობდა ქალაქის ცენტრში 3 ქუჩაზე- ამჟ.ჟორდანიას 5, ქუთაისის 9 და ელიავას 1. სავაჭრო კანტორების, სანაოსნოებისა და  ნავმისადგომებთან ახლოს. სასტუმროს ჰქონდა მშრალი და ნათელი ოთახები. ყველა ოთახში იყო ელექტრონული განათება. ფასები მერყეობდა 75 კაპიკიდან 5 მანეთამდე დღე-ღამეში. სასტუმროს ჰქონდა ტელეფონი. შენობა ეკუთვნოდა  ი.გ.კუცურის, ხოლო ხელმძღვანელი .გ.სიხარულიძე. ამ სასტუმროში ბათუმში ყოფნის დროს 1883- 1886 წლებში  ცხოვრობდა  დიდი ქართველი მწერალი ალექსანდრე ყაზბეგი. 1922 წ. მოხდა შენობის ნაციონალიზაცია და  გადაკეთდა საცხოვრებელ ფართად.</vt:lpstr>
      <vt:lpstr>   სასტუმრო “პეტერბურგსკაია” მდებარეობდა  ამჟ. კ.გამსახურდიას 20 და ნ.იმნაძის 2 ქუჩების კვეთაში. ნომრები ღირდა 75 კაპიკიდან დღე-ღამეში. სასტუმროს ჰქონდა ტელეფონი, აბაზანა. ყველა ნომერი იყო ნათელი, მაღალი ჭერით, კომფორტული, სუფთა. რესტორანში ნახავდით საუკეთესო ფირმების საზღვარგარეთულ სასმელებს. რესტორანთან იყო ფრებერის ფირმის სამი ბილიარდი. სასტუმროს შემნახველი იყო ათანასე თავდიშვილი, ხოლო შენობა ეკუთვნოდა ვიტუშინსკის.        </vt:lpstr>
      <vt:lpstr>    სასტუმრო “დვორცოვოე” მდებარეობდა ამჟ.ბარათაშვილის 25, იმნაძის 6-ში მდებარე შენობაში. ეკუთვნოდა ტერ-ოგანოვს. 1922 წ. მოხდა შენობის ნაციონალიზაცია და საცხოვრებელ ფართად გადაკეთდა.    ამჟამად სახლს მრავალფუნქციური დანიშნულება აქვს.</vt:lpstr>
      <vt:lpstr>    სასტუმრო “სევერნი პოლუსი” განთავსებული იყო  ამჟ.ვაჟა-ფშაველას 35, ფარნავაზ მეფის 74 ქუჩების კუთხეში.სასტუმროს მეპატრონე იყო ეკატერინე მავროპულო. შენობა იყო ორსართულიანი 17 ოთახით. I სართულზე ფუნქციონირებდა აფთიაქი. 1922 წლის მუნიციპალიზაციის შემდეგ შენობა  საცხოვრებელ ფართად გადაკეთდა.</vt:lpstr>
      <vt:lpstr>    XX საუკუნის დასაწყისში ბათუმში ასევე ფუნქციონირებდა სასტუმროები:   „გერმანია“კათოლიკის (ამჟ. ვ გორგასალის) ქუჩაზე,ბეჟანიძის სახლში. „კომერციული“ ბ.აკინიანის კომაროვის(ამჟ.დ. თავდადებულის) ქუჩაზე იანოვსკის სახლში. „თბილისი“ ერისთოვის (ამჟ.მაზნიაშვილის) ქ,N21 საბაევის სახლში. „იალტა“სვიატოპოლკ-მირსკის (ამჟ.ა. მელაშვილის) ქუჩაზე ხაჯი ეფენდის სახლში.</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სასტუმროები ბათუმში XIX საუკუნის ბოლოსა და XX დასაწყისში</dc:title>
  <dc:creator>Beso</dc:creator>
  <cp:lastModifiedBy>USER</cp:lastModifiedBy>
  <cp:revision>118</cp:revision>
  <dcterms:created xsi:type="dcterms:W3CDTF">2020-06-09T08:09:38Z</dcterms:created>
  <dcterms:modified xsi:type="dcterms:W3CDTF">2020-07-20T10:05:42Z</dcterms:modified>
</cp:coreProperties>
</file>