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7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5DC125-E261-4C10-8730-30E91B540CE6}" type="datetimeFigureOut">
              <a:rPr lang="ru-RU" smtClean="0"/>
              <a:pPr/>
              <a:t>20.07.2020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80282D-68AE-48E6-ABF3-E1C6185AE58C}" type="slidenum">
              <a:rPr lang="ru-RU" smtClean="0"/>
              <a:pPr/>
              <a:t>‹#›</a:t>
            </a:fld>
            <a:endParaRPr lang="ru-RU"/>
          </a:p>
        </p:txBody>
      </p:sp>
    </p:spTree>
    <p:extLst>
      <p:ext uri="{BB962C8B-B14F-4D97-AF65-F5344CB8AC3E}">
        <p14:creationId xmlns:p14="http://schemas.microsoft.com/office/powerpoint/2010/main" val="1905288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ka-GE" dirty="0" smtClean="0"/>
              <a:t>მან</a:t>
            </a:r>
            <a:endParaRPr lang="ru-RU" dirty="0"/>
          </a:p>
        </p:txBody>
      </p:sp>
      <p:sp>
        <p:nvSpPr>
          <p:cNvPr id="4" name="Номер слайда 3"/>
          <p:cNvSpPr>
            <a:spLocks noGrp="1"/>
          </p:cNvSpPr>
          <p:nvPr>
            <p:ph type="sldNum" sz="quarter" idx="10"/>
          </p:nvPr>
        </p:nvSpPr>
        <p:spPr/>
        <p:txBody>
          <a:bodyPr/>
          <a:lstStyle/>
          <a:p>
            <a:fld id="{BC80282D-68AE-48E6-ABF3-E1C6185AE58C}" type="slidenum">
              <a:rPr lang="ru-RU" smtClean="0"/>
              <a:pPr/>
              <a:t>2</a:t>
            </a:fld>
            <a:endParaRPr lang="ru-RU"/>
          </a:p>
        </p:txBody>
      </p:sp>
    </p:spTree>
    <p:extLst>
      <p:ext uri="{BB962C8B-B14F-4D97-AF65-F5344CB8AC3E}">
        <p14:creationId xmlns:p14="http://schemas.microsoft.com/office/powerpoint/2010/main" val="2396659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59F09CE-F558-466E-B365-16DEA9A6CB0C}" type="datetimeFigureOut">
              <a:rPr lang="ru-RU" smtClean="0"/>
              <a:pPr/>
              <a:t>20.07.2020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0B31A2-7205-451D-A119-EF42CFF9856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9F09CE-F558-466E-B365-16DEA9A6CB0C}" type="datetimeFigureOut">
              <a:rPr lang="ru-RU" smtClean="0"/>
              <a:pPr/>
              <a:t>20.07.2020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0B31A2-7205-451D-A119-EF42CFF9856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9F09CE-F558-466E-B365-16DEA9A6CB0C}" type="datetimeFigureOut">
              <a:rPr lang="ru-RU" smtClean="0"/>
              <a:pPr/>
              <a:t>20.07.2020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0B31A2-7205-451D-A119-EF42CFF9856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9F09CE-F558-466E-B365-16DEA9A6CB0C}" type="datetimeFigureOut">
              <a:rPr lang="ru-RU" smtClean="0"/>
              <a:pPr/>
              <a:t>20.07.2020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0B31A2-7205-451D-A119-EF42CFF9856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9F09CE-F558-466E-B365-16DEA9A6CB0C}" type="datetimeFigureOut">
              <a:rPr lang="ru-RU" smtClean="0"/>
              <a:pPr/>
              <a:t>20.07.2020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0B31A2-7205-451D-A119-EF42CFF9856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9F09CE-F558-466E-B365-16DEA9A6CB0C}" type="datetimeFigureOut">
              <a:rPr lang="ru-RU" smtClean="0"/>
              <a:pPr/>
              <a:t>20.07.2020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0B31A2-7205-451D-A119-EF42CFF9856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59F09CE-F558-466E-B365-16DEA9A6CB0C}" type="datetimeFigureOut">
              <a:rPr lang="ru-RU" smtClean="0"/>
              <a:pPr/>
              <a:t>20.07.2020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90B31A2-7205-451D-A119-EF42CFF9856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59F09CE-F558-466E-B365-16DEA9A6CB0C}" type="datetimeFigureOut">
              <a:rPr lang="ru-RU" smtClean="0"/>
              <a:pPr/>
              <a:t>20.07.2020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90B31A2-7205-451D-A119-EF42CFF9856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9F09CE-F558-466E-B365-16DEA9A6CB0C}" type="datetimeFigureOut">
              <a:rPr lang="ru-RU" smtClean="0"/>
              <a:pPr/>
              <a:t>20.07.2020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90B31A2-7205-451D-A119-EF42CFF9856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9F09CE-F558-466E-B365-16DEA9A6CB0C}" type="datetimeFigureOut">
              <a:rPr lang="ru-RU" smtClean="0"/>
              <a:pPr/>
              <a:t>20.07.2020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0B31A2-7205-451D-A119-EF42CFF9856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9F09CE-F558-466E-B365-16DEA9A6CB0C}" type="datetimeFigureOut">
              <a:rPr lang="ru-RU" smtClean="0"/>
              <a:pPr/>
              <a:t>20.07.2020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0B31A2-7205-451D-A119-EF42CFF9856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F09CE-F558-466E-B365-16DEA9A6CB0C}" type="datetimeFigureOut">
              <a:rPr lang="ru-RU" smtClean="0"/>
              <a:pPr/>
              <a:t>20.07.2020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B31A2-7205-451D-A119-EF42CFF9856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476672"/>
            <a:ext cx="7772400" cy="2664296"/>
          </a:xfrm>
        </p:spPr>
        <p:txBody>
          <a:bodyPr>
            <a:normAutofit/>
          </a:bodyPr>
          <a:lstStyle/>
          <a:p>
            <a:r>
              <a:rPr lang="ka-GE" dirty="0" smtClean="0"/>
              <a:t>ჩაის კულტურის განვითარების ისტორიიდან აჭარაში</a:t>
            </a:r>
            <a:endParaRPr lang="ru-RU" dirty="0"/>
          </a:p>
        </p:txBody>
      </p:sp>
      <p:sp>
        <p:nvSpPr>
          <p:cNvPr id="3" name="Подзаголовок 2"/>
          <p:cNvSpPr>
            <a:spLocks noGrp="1"/>
          </p:cNvSpPr>
          <p:nvPr>
            <p:ph type="subTitle" idx="1"/>
          </p:nvPr>
        </p:nvSpPr>
        <p:spPr>
          <a:xfrm>
            <a:off x="2339752" y="3140968"/>
            <a:ext cx="6400800" cy="3717032"/>
          </a:xfrm>
        </p:spPr>
        <p:txBody>
          <a:bodyPr>
            <a:normAutofit/>
          </a:bodyPr>
          <a:lstStyle/>
          <a:p>
            <a:endParaRPr lang="en-US" b="1" dirty="0" smtClean="0"/>
          </a:p>
          <a:p>
            <a:endParaRPr lang="en-US" b="1" dirty="0"/>
          </a:p>
          <a:p>
            <a:endParaRPr lang="en-US" b="1" dirty="0" smtClean="0"/>
          </a:p>
          <a:p>
            <a:r>
              <a:rPr lang="en-US" b="1" dirty="0"/>
              <a:t> </a:t>
            </a:r>
            <a:r>
              <a:rPr lang="en-US" b="1" dirty="0" smtClean="0"/>
              <a:t>                                 </a:t>
            </a:r>
            <a:r>
              <a:rPr lang="ka-GE" b="1" dirty="0" smtClean="0"/>
              <a:t>მაყვალა გოგუა</a:t>
            </a:r>
            <a:endParaRPr lang="ru-RU"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82660"/>
          </a:xfrm>
        </p:spPr>
        <p:txBody>
          <a:bodyPr>
            <a:normAutofit/>
          </a:bodyPr>
          <a:lstStyle/>
          <a:p>
            <a:r>
              <a:rPr lang="ka-GE" sz="1800" dirty="0" smtClean="0"/>
              <a:t>ჩაისა და ჩინელი მეწარმის ლაო ჯონ ჯაოს პირადი ნივთების გამოფენა ბათუმში ხარიტონ ახვლედიანის სახელობის მუზეუმში</a:t>
            </a:r>
            <a:r>
              <a:rPr lang="en-US" sz="1800" dirty="0" smtClean="0"/>
              <a:t>.</a:t>
            </a:r>
            <a:endParaRPr lang="ru-RU" sz="1800" dirty="0"/>
          </a:p>
        </p:txBody>
      </p:sp>
      <p:pic>
        <p:nvPicPr>
          <p:cNvPr id="4" name="Содержимое 3" descr="60621728_379222512688638_3531598934298329088_n.jpg"/>
          <p:cNvPicPr>
            <a:picLocks noGrp="1" noChangeAspect="1"/>
          </p:cNvPicPr>
          <p:nvPr>
            <p:ph idx="1"/>
          </p:nvPr>
        </p:nvPicPr>
        <p:blipFill>
          <a:blip r:embed="rId2"/>
          <a:stretch>
            <a:fillRect/>
          </a:stretch>
        </p:blipFill>
        <p:spPr>
          <a:xfrm>
            <a:off x="586408" y="1357298"/>
            <a:ext cx="8100392" cy="533275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1800" dirty="0" smtClean="0"/>
              <a:t>ჩაის საკრეფი კალათა</a:t>
            </a:r>
            <a:endParaRPr lang="ru-RU" sz="1800" dirty="0"/>
          </a:p>
        </p:txBody>
      </p:sp>
      <p:pic>
        <p:nvPicPr>
          <p:cNvPr id="4" name="Содержимое 3" descr="60442231_584397735303041_3242189263206350848_n-e1558360133944.jpg"/>
          <p:cNvPicPr>
            <a:picLocks noGrp="1" noChangeAspect="1"/>
          </p:cNvPicPr>
          <p:nvPr>
            <p:ph idx="1"/>
          </p:nvPr>
        </p:nvPicPr>
        <p:blipFill>
          <a:blip r:embed="rId2"/>
          <a:stretch>
            <a:fillRect/>
          </a:stretch>
        </p:blipFill>
        <p:spPr>
          <a:xfrm>
            <a:off x="1035819" y="1196752"/>
            <a:ext cx="7072362" cy="535782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1800" dirty="0" smtClean="0"/>
              <a:t>ჩაის მოსამზადებელი ჭურჭელი</a:t>
            </a:r>
            <a:endParaRPr lang="ru-RU" sz="1800" dirty="0"/>
          </a:p>
        </p:txBody>
      </p:sp>
      <p:pic>
        <p:nvPicPr>
          <p:cNvPr id="4" name="Содержимое 3" descr="60624861_452286815339923_8023035540704067584_n-e1558360085357.jpg"/>
          <p:cNvPicPr>
            <a:picLocks noGrp="1" noChangeAspect="1"/>
          </p:cNvPicPr>
          <p:nvPr>
            <p:ph idx="1"/>
          </p:nvPr>
        </p:nvPicPr>
        <p:blipFill>
          <a:blip r:embed="rId2"/>
          <a:stretch>
            <a:fillRect/>
          </a:stretch>
        </p:blipFill>
        <p:spPr>
          <a:xfrm>
            <a:off x="1142976" y="1214422"/>
            <a:ext cx="7358114" cy="5357826"/>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1800" dirty="0" smtClean="0"/>
              <a:t>ლაო ჯონ ჯაოს პირადი ნივთები</a:t>
            </a:r>
            <a:endParaRPr lang="ru-RU" sz="1800" dirty="0"/>
          </a:p>
        </p:txBody>
      </p:sp>
      <p:pic>
        <p:nvPicPr>
          <p:cNvPr id="4" name="Содержимое 3" descr="60700861_1130380270501991_4054485303933534208_n-e1558360278400.jpg"/>
          <p:cNvPicPr>
            <a:picLocks noGrp="1" noChangeAspect="1"/>
          </p:cNvPicPr>
          <p:nvPr>
            <p:ph idx="1"/>
          </p:nvPr>
        </p:nvPicPr>
        <p:blipFill>
          <a:blip r:embed="rId2"/>
          <a:stretch>
            <a:fillRect/>
          </a:stretch>
        </p:blipFill>
        <p:spPr>
          <a:xfrm>
            <a:off x="1142976" y="1357298"/>
            <a:ext cx="6929486" cy="5214974"/>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1800" dirty="0" smtClean="0"/>
              <a:t>ჩაის კულტურასთან დაკავშირებული ნივთები.</a:t>
            </a:r>
            <a:endParaRPr lang="ru-RU" sz="1800" dirty="0"/>
          </a:p>
        </p:txBody>
      </p:sp>
      <p:pic>
        <p:nvPicPr>
          <p:cNvPr id="4" name="Содержимое 3" descr="60857657_760903597636976_3712085786632388608_n-e1558360237458.jpg"/>
          <p:cNvPicPr>
            <a:picLocks noGrp="1" noChangeAspect="1"/>
          </p:cNvPicPr>
          <p:nvPr>
            <p:ph idx="1"/>
          </p:nvPr>
        </p:nvPicPr>
        <p:blipFill>
          <a:blip r:embed="rId2"/>
          <a:stretch>
            <a:fillRect/>
          </a:stretch>
        </p:blipFill>
        <p:spPr>
          <a:xfrm>
            <a:off x="1043608" y="1196752"/>
            <a:ext cx="7215237" cy="5429264"/>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1800" dirty="0" smtClean="0"/>
              <a:t>ლაო-ჯონ ჯაოს პირადი ნივთები: შანდლები და მუსიკალური ინსტრუმენტი.</a:t>
            </a:r>
            <a:endParaRPr lang="ru-RU" sz="1800" dirty="0"/>
          </a:p>
        </p:txBody>
      </p:sp>
      <p:pic>
        <p:nvPicPr>
          <p:cNvPr id="4" name="Содержимое 3" descr="60701190_2271301902964635_4085619457437728768_n-e1558360168454.jpg"/>
          <p:cNvPicPr>
            <a:picLocks noGrp="1" noChangeAspect="1"/>
          </p:cNvPicPr>
          <p:nvPr>
            <p:ph idx="1"/>
          </p:nvPr>
        </p:nvPicPr>
        <p:blipFill>
          <a:blip r:embed="rId2"/>
          <a:stretch>
            <a:fillRect/>
          </a:stretch>
        </p:blipFill>
        <p:spPr>
          <a:xfrm>
            <a:off x="1214414" y="1428736"/>
            <a:ext cx="7429551" cy="5072074"/>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 </a:t>
            </a:r>
            <a:endParaRPr lang="ru-RU" dirty="0"/>
          </a:p>
        </p:txBody>
      </p:sp>
      <p:sp>
        <p:nvSpPr>
          <p:cNvPr id="3" name="Содержимое 2"/>
          <p:cNvSpPr>
            <a:spLocks noGrp="1"/>
          </p:cNvSpPr>
          <p:nvPr>
            <p:ph idx="1"/>
          </p:nvPr>
        </p:nvSpPr>
        <p:spPr>
          <a:xfrm>
            <a:off x="457200" y="1417638"/>
            <a:ext cx="8229600" cy="4708525"/>
          </a:xfrm>
        </p:spPr>
        <p:txBody>
          <a:bodyPr>
            <a:normAutofit/>
          </a:bodyPr>
          <a:lstStyle/>
          <a:p>
            <a:r>
              <a:rPr lang="ka-GE" sz="1800" dirty="0" smtClean="0"/>
              <a:t>1926 წელს ლაო ჯონ ჯაუ დაბრუნდა ჩინეთში ოჯახთან ერთად.სამშობლოში წასვლის წინ მან</a:t>
            </a:r>
            <a:r>
              <a:rPr lang="ru-RU" sz="1800" dirty="0" smtClean="0"/>
              <a:t> </a:t>
            </a:r>
            <a:r>
              <a:rPr lang="ka-GE" sz="1800" dirty="0" smtClean="0"/>
              <a:t>მუზეუმს საჩუქრად გადასცა</a:t>
            </a:r>
            <a:r>
              <a:rPr lang="ru-RU" sz="1800" dirty="0" smtClean="0"/>
              <a:t> </a:t>
            </a:r>
            <a:r>
              <a:rPr lang="ka-GE" sz="1800" dirty="0" smtClean="0"/>
              <a:t>ჩინური ნივთები, რომლებიც ინახება მუზეუმის ფონდებში, ნაწილი კი გამოფენილია მუზეუმის სტაციონალურ ექსპოზიციაში.ლაო- ჯონ ჯაოს რძალი ნონა თუშმალიშვილი მე-20 საუკუნის 60-იან წლებში იმყოფებოდა  ხარიტონ ახვლედიანის სახელობის მუზეუმში,ხოლო ნონას ქალიშვილი ლიუ ყანდარელი გუანვენი ორჯერ იყო მუზეუმში ჩინეთიდან ჩამოსულ ახლობლებთან ერთად. მუზეუმს ჰქონდა მასთან მიმოწერა.  იგი პროფესიით მხატვარ დეკორატორია, ქმარი გივი ყანდარელი მხატვარია. შვილი ირაკლი- არქიტექტორი. ცხოვრობს თბილისში.</a:t>
            </a:r>
          </a:p>
          <a:p>
            <a:r>
              <a:rPr lang="ka-GE" sz="1800" dirty="0" smtClean="0"/>
              <a:t>        1989 წელს მუზეუმს ეწვია ლაუ ჯონ ჯაოს შვილიშვილი ლიუ ყანდარელი და მისი ბიძაშვილი-ჩინელი სცენარისტი ვან-ლი, რომელმაც გადაწყვიტა დოკუმენტური ფილმის გადაღება ლაო ჯონ ჯაოს ცხოვრებისა და მოღვაწეობის შესახებ.ასევე დაბა ჩაქვში ნინოშვილის ქ. 12-ში მას სურდა გახსნილიყო მემორიალური მუზეუმი.</a:t>
            </a:r>
            <a:endParaRPr lang="ru-RU"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1800" dirty="0" smtClean="0"/>
              <a:t>ლაო ჯონ ჯაო ოჯახისა და საზოგადოების წევრებთან ერთად.</a:t>
            </a:r>
            <a:endParaRPr lang="ru-RU" sz="1800" dirty="0"/>
          </a:p>
        </p:txBody>
      </p:sp>
      <p:pic>
        <p:nvPicPr>
          <p:cNvPr id="4" name="Содержимое 3" descr="105189481_745522646186420_5640847388939381350_n.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1800" dirty="0" smtClean="0"/>
              <a:t>ლაო ჯონ ჯაოს ოჯახი.</a:t>
            </a:r>
            <a:endParaRPr lang="ru-RU" sz="1800" dirty="0"/>
          </a:p>
        </p:txBody>
      </p:sp>
      <p:pic>
        <p:nvPicPr>
          <p:cNvPr id="4" name="Содержимое 3" descr="105379858_2637249896492189_439336911304629227_n.jpg"/>
          <p:cNvPicPr>
            <a:picLocks noGrp="1" noChangeAspect="1"/>
          </p:cNvPicPr>
          <p:nvPr>
            <p:ph idx="1"/>
          </p:nvPr>
        </p:nvPicPr>
        <p:blipFill>
          <a:blip r:embed="rId2"/>
          <a:stretch>
            <a:fillRect/>
          </a:stretch>
        </p:blipFill>
        <p:spPr>
          <a:xfrm>
            <a:off x="1475656" y="1430443"/>
            <a:ext cx="6034617" cy="452596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1800" dirty="0" smtClean="0"/>
              <a:t>კუსტარული წესით ჩაის დასამუშავებელი დანადგარი. </a:t>
            </a:r>
            <a:endParaRPr lang="ru-RU" sz="1800" dirty="0"/>
          </a:p>
        </p:txBody>
      </p:sp>
      <p:pic>
        <p:nvPicPr>
          <p:cNvPr id="4" name="Содержимое 3" descr="104958229_994149507655091_4187464791904629628_n.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 </a:t>
            </a:r>
            <a:endParaRPr lang="ru-RU" dirty="0"/>
          </a:p>
        </p:txBody>
      </p:sp>
      <p:sp>
        <p:nvSpPr>
          <p:cNvPr id="3" name="Содержимое 2"/>
          <p:cNvSpPr>
            <a:spLocks noGrp="1"/>
          </p:cNvSpPr>
          <p:nvPr>
            <p:ph idx="1"/>
          </p:nvPr>
        </p:nvSpPr>
        <p:spPr>
          <a:xfrm>
            <a:off x="611560" y="843953"/>
            <a:ext cx="8075240" cy="5217443"/>
          </a:xfrm>
        </p:spPr>
        <p:txBody>
          <a:bodyPr>
            <a:normAutofit fontScale="92500" lnSpcReduction="10000"/>
          </a:bodyPr>
          <a:lstStyle/>
          <a:p>
            <a:r>
              <a:rPr lang="ka-GE" sz="1800" dirty="0" smtClean="0"/>
              <a:t>       ჩაის კულტურის ,,ქართულ სამშობლოდ</a:t>
            </a:r>
            <a:r>
              <a:rPr lang="ka-GE" sz="1800" dirty="0"/>
              <a:t>’</a:t>
            </a:r>
            <a:r>
              <a:rPr lang="ka-GE" sz="1800" dirty="0" smtClean="0"/>
              <a:t>’აჭარა ითვლება.მისი ისტორია მე-19 საუკუნის 50-იანი წლებიდან </a:t>
            </a:r>
            <a:r>
              <a:rPr lang="ka-GE" sz="1800" dirty="0"/>
              <a:t>იწყება.პირველი ჩაი  ყირიმიდან აშემოუტანიათ 1847 წელს. მაგრამ ვერ მოხერხდა ჩაის ნაყენის </a:t>
            </a:r>
            <a:r>
              <a:rPr lang="ka-GE" sz="1800" dirty="0" smtClean="0"/>
              <a:t> თვისებების გამოვლენა, ამიტომ აუცილებელი გახდა სპეციალისტის მოწვევა. ჩაით მოვაჭრე პოპოვმა არჩევანი შეაჩერა 23 წლის ჩინელ ახალგაზრდაზე, დიდგვაროვანი ოჯახის შვილზე ლიუ ნინ ჯოუზე   (კუანტონურ დიალექტზე ლაო ჯონ ჯაო}</a:t>
            </a:r>
            <a:r>
              <a:rPr lang="en-US" sz="1800" dirty="0" smtClean="0"/>
              <a:t>.</a:t>
            </a:r>
            <a:r>
              <a:rPr lang="ka-GE" sz="1800" dirty="0" smtClean="0"/>
              <a:t>  მის სახელს უკავშირდება ჩაის მოშენება აჭარაში. იგი 30 წელი მუშაობდა აჭარაში.ლაო ოჯახთან ერთად ჩამოვიდა. მან შეისწავლა ქართული ენა. კონსულტაციის მისაღებად მასთან ჩამოდიოდნენ გლეხები გურიიდან, სამეგრელოდან და აფხაზეთიდანაც.</a:t>
            </a:r>
          </a:p>
          <a:p>
            <a:r>
              <a:rPr lang="ka-GE" sz="1800" dirty="0"/>
              <a:t> </a:t>
            </a:r>
            <a:r>
              <a:rPr lang="ka-GE" sz="1800" dirty="0" smtClean="0"/>
              <a:t>     ქართველები უპირატესობას მწვანე ჩაის ანიჭებდნენ.მის ჩამოსვლამდე პოპოვმა და პროფესორმა ტიხომიროვმა ჩამოიტანეს აჭარაში ჩაის ბუჩქები და თესლი. პლანტაციები გაშენდა ჩაქვთან სოფელ კაპრეშუმში და სალიბაურში.1893 წელს ლაი ჯონ ჯაოც ჩამოვიდა.ჩაის პლანტაციების საერთო ფართობი აჭარაში შეადგენდა 300 დესეტინას.ჩინელმა მეჩაიეებმა ჩაქვში ჩამოიტანეს 12 სხვადასხვა სუბტროპიკული მცენარის თესლი და ნერგი.ხელშეკრულება გაფორმდა 3 წლის ვადით. ამ ხნის განმავლობაში  მან შეძლო გაეკეთებინა ჩაის ნერგების დიდი ორანჟერეა .მოაწყო ჩაის გადამამუშავებელი მცირე ფაბრიკა. 1930 წელს ჩაქვში ააგო ახალი ფაბრიკა -გიგანტი, რომლის სიმძლავრე 1000 ტონას  შეადგენდა</a:t>
            </a:r>
            <a:r>
              <a:rPr lang="ka-GE" sz="1800" dirty="0"/>
              <a:t>. </a:t>
            </a:r>
            <a:endParaRPr lang="ru-RU"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1800" dirty="0" smtClean="0"/>
              <a:t>ლაო-ჯონ ჯაოს დაფასოებული ჩაი.</a:t>
            </a:r>
            <a:endParaRPr lang="ru-RU" sz="1800" dirty="0"/>
          </a:p>
        </p:txBody>
      </p:sp>
      <p:pic>
        <p:nvPicPr>
          <p:cNvPr id="4" name="Содержимое 3" descr="104752758_2869141396548039_843847568639219987_n.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 </a:t>
            </a:r>
            <a:endParaRPr lang="ru-RU" dirty="0"/>
          </a:p>
        </p:txBody>
      </p:sp>
      <p:sp>
        <p:nvSpPr>
          <p:cNvPr id="3" name="Содержимое 2"/>
          <p:cNvSpPr>
            <a:spLocks noGrp="1"/>
          </p:cNvSpPr>
          <p:nvPr>
            <p:ph idx="1"/>
          </p:nvPr>
        </p:nvSpPr>
        <p:spPr/>
        <p:txBody>
          <a:bodyPr>
            <a:normAutofit/>
          </a:bodyPr>
          <a:lstStyle/>
          <a:p>
            <a:r>
              <a:rPr lang="ka-GE" sz="1800" dirty="0" smtClean="0"/>
              <a:t>ამრიგად. 1900-იანი წლებიდან ჩაის კულტურა მტკიცედ იკიდებს ფეხს აჭარაში.რაც მთავარია, ჩაის  გაშენებას ხელი მოჰკიდა გლეხობამ. თუ 1893 წელს ჩაი მხოლოდ ერთ გლეხს ჰქონდა გაშენებული, ხოლო1900 წელს 20 გლეხს,1910 წელს ჩაის კულტურის მოყვანას უკვე 100-ზ მეტი გლეხი მისდევდა.</a:t>
            </a:r>
          </a:p>
          <a:p>
            <a:r>
              <a:rPr lang="ka-GE" sz="1800" dirty="0" smtClean="0"/>
              <a:t>       გარდა სამკურნალო და პროფილაქტიკური დანიშნულებისა, ჩაის როგორც ფართო მოხმარების პროდუქტს აქვს კვებითი ღირებულებაც . იგი იშვიათი ვიტამინებით მდიდარი პროდუქციაა.</a:t>
            </a:r>
          </a:p>
          <a:p>
            <a:r>
              <a:rPr lang="ka-GE" sz="1800" dirty="0" smtClean="0"/>
              <a:t>     30 წლის განმავლობაში აჭარაში მრავალი ჩაის პლანტაცია გაშენდა. დასაბამი მიეცა აჭარაში მაღალი ხარისხის ჩაის წარმოებას. ქართველები უპირატესობას მწვანე ჩაის ანიჭებენ.ჩაქვის ჩაის ფაბრიკა უშვებდა ბაიხის ჩაის, აგურა ჩაის , ასევე ჩაის მტვერსაც ამზადებდა.</a:t>
            </a:r>
            <a:endParaRPr lang="ru-RU"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1800" dirty="0" smtClean="0"/>
              <a:t>ლიუ ნუნ ჯოუ (კუანტონურ დიალექტზე ლაო  ჯონ ჯაო)</a:t>
            </a:r>
            <a:r>
              <a:rPr lang="en-US" sz="1800" dirty="0" smtClean="0"/>
              <a:t>.</a:t>
            </a:r>
            <a:r>
              <a:rPr lang="ka-GE" sz="1800" dirty="0" smtClean="0"/>
              <a:t>აჭარაში ჩამოვიდა 1893 წელს  პოპოვის მოწვევით, რომელიც იყო ჩაით</a:t>
            </a:r>
            <a:r>
              <a:rPr lang="ru-RU" sz="1800" dirty="0" smtClean="0"/>
              <a:t> </a:t>
            </a:r>
            <a:r>
              <a:rPr lang="ka-GE" sz="1800" dirty="0" smtClean="0"/>
              <a:t>მოვაჭრე, რუსული ექსპედიციის ერთ-ერთი წევრი.</a:t>
            </a:r>
            <a:endParaRPr lang="ru-RU" sz="1800" dirty="0"/>
          </a:p>
        </p:txBody>
      </p:sp>
      <p:pic>
        <p:nvPicPr>
          <p:cNvPr id="5" name="Содержимое 4" descr="cms-image-000034795.jpg"/>
          <p:cNvPicPr>
            <a:picLocks noGrp="1" noChangeAspect="1"/>
          </p:cNvPicPr>
          <p:nvPr>
            <p:ph idx="1"/>
          </p:nvPr>
        </p:nvPicPr>
        <p:blipFill>
          <a:blip r:embed="rId2"/>
          <a:stretch>
            <a:fillRect/>
          </a:stretch>
        </p:blipFill>
        <p:spPr>
          <a:xfrm>
            <a:off x="1357290" y="1285860"/>
            <a:ext cx="6286544" cy="5214974"/>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14274"/>
            <a:ext cx="8229600" cy="1143000"/>
          </a:xfrm>
        </p:spPr>
        <p:txBody>
          <a:bodyPr>
            <a:normAutofit/>
          </a:bodyPr>
          <a:lstStyle/>
          <a:p>
            <a:r>
              <a:rPr lang="ka-GE" sz="1800" dirty="0" smtClean="0"/>
              <a:t>,,საუფლისწულო ჩაი’’ ასე უწოდებდნენ ჩაქვში მოყვანილ ჩაის, რომელიც ლაო ჯონ ჯაოს სახელს უკავშირდება.</a:t>
            </a:r>
            <a:br>
              <a:rPr lang="ka-GE" sz="1800" dirty="0" smtClean="0"/>
            </a:br>
            <a:r>
              <a:rPr lang="ka-GE" sz="1800" dirty="0" smtClean="0"/>
              <a:t>ლაო ჯონ ჯაოს სახლი ჩაქვში მე-20 საუკუნის 20-იან წლებში</a:t>
            </a:r>
            <a:endParaRPr lang="ru-RU" sz="1800" dirty="0"/>
          </a:p>
        </p:txBody>
      </p:sp>
      <p:pic>
        <p:nvPicPr>
          <p:cNvPr id="5" name="Содержимое 4" descr="cms-image-000034796.jpg"/>
          <p:cNvPicPr>
            <a:picLocks noGrp="1" noChangeAspect="1"/>
          </p:cNvPicPr>
          <p:nvPr>
            <p:ph idx="1"/>
          </p:nvPr>
        </p:nvPicPr>
        <p:blipFill>
          <a:blip r:embed="rId2"/>
          <a:stretch>
            <a:fillRect/>
          </a:stretch>
        </p:blipFill>
        <p:spPr>
          <a:xfrm>
            <a:off x="1691680" y="1916832"/>
            <a:ext cx="6084824" cy="467663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1800" dirty="0" smtClean="0"/>
              <a:t>ეს არის ლაო  ჯონ ჯაოს სახლი ჩაქვში, რკინიგზის სადგურთან ახლოს. ამ სახლში უნდა განთავსებულიყო ჩაის მუზეუმი</a:t>
            </a:r>
            <a:r>
              <a:rPr lang="ka-GE" sz="1800" dirty="0"/>
              <a:t>,</a:t>
            </a:r>
            <a:r>
              <a:rPr lang="ka-GE" sz="1800" dirty="0" smtClean="0"/>
              <a:t> თუმცა იდეა განუხორციელებელი დარჩა.</a:t>
            </a:r>
            <a:endParaRPr lang="ru-RU" sz="1800" dirty="0"/>
          </a:p>
        </p:txBody>
      </p:sp>
      <p:pic>
        <p:nvPicPr>
          <p:cNvPr id="4" name="Содержимое 3" descr="cms-image-000034792.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1800" dirty="0" smtClean="0"/>
              <a:t>ჩაქვის ჩაის პლანტაცია მეჩაიე (ბერძენი ქალები). </a:t>
            </a:r>
            <a:br>
              <a:rPr lang="ka-GE" sz="1800" dirty="0" smtClean="0"/>
            </a:br>
            <a:r>
              <a:rPr lang="ka-GE" sz="1800" dirty="0" smtClean="0"/>
              <a:t>1895 წელს ჩაის კულტურის გაშენებას ხელი მოჰკიდა ,,საუფლისწულო საზოგადოებამ</a:t>
            </a:r>
            <a:r>
              <a:rPr lang="en-US" sz="1800" smtClean="0"/>
              <a:t>.</a:t>
            </a:r>
            <a:r>
              <a:rPr lang="ka-GE" sz="1800" smtClean="0"/>
              <a:t>’’</a:t>
            </a:r>
            <a:endParaRPr lang="ru-RU" sz="1800" dirty="0"/>
          </a:p>
        </p:txBody>
      </p:sp>
      <p:pic>
        <p:nvPicPr>
          <p:cNvPr id="4" name="Содержимое 3" descr="579.jpg"/>
          <p:cNvPicPr>
            <a:picLocks noGrp="1" noChangeAspect="1"/>
          </p:cNvPicPr>
          <p:nvPr>
            <p:ph idx="1"/>
          </p:nvPr>
        </p:nvPicPr>
        <p:blipFill>
          <a:blip r:embed="rId2"/>
          <a:stretch>
            <a:fillRect/>
          </a:stretch>
        </p:blipFill>
        <p:spPr>
          <a:xfrm>
            <a:off x="1619672" y="2276872"/>
            <a:ext cx="6840760" cy="4184061"/>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1800" dirty="0" smtClean="0"/>
              <a:t>ჩაქვის ჩაის ფაბრიკის ექსტერიერი და ინტერიერი.</a:t>
            </a:r>
            <a:endParaRPr lang="ru-RU" sz="1800" dirty="0"/>
          </a:p>
        </p:txBody>
      </p:sp>
      <p:pic>
        <p:nvPicPr>
          <p:cNvPr id="4" name="Содержимое 3" descr="582.jpg"/>
          <p:cNvPicPr>
            <a:picLocks noGrp="1" noChangeAspect="1"/>
          </p:cNvPicPr>
          <p:nvPr>
            <p:ph idx="1"/>
          </p:nvPr>
        </p:nvPicPr>
        <p:blipFill>
          <a:blip r:embed="rId2"/>
          <a:stretch>
            <a:fillRect/>
          </a:stretch>
        </p:blipFill>
        <p:spPr>
          <a:xfrm>
            <a:off x="1187624" y="1428736"/>
            <a:ext cx="7027714" cy="5288157"/>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1800" dirty="0" smtClean="0"/>
              <a:t>ჩაქვის ჩაის ფაბრიკის პროდუქცია ,,რუსული საუფლისწულო ჩაი.’’ ძირითადად განკუთვნილი იყო რუსეთის იმპერიის მაღალი საზოგადოებისათვის</a:t>
            </a:r>
            <a:r>
              <a:rPr lang="en-US" sz="1800" dirty="0" smtClean="0"/>
              <a:t>.</a:t>
            </a:r>
            <a:endParaRPr lang="ru-RU" sz="1800" dirty="0"/>
          </a:p>
        </p:txBody>
      </p:sp>
      <p:pic>
        <p:nvPicPr>
          <p:cNvPr id="4" name="Содержимое 3" descr="1516b.jpg"/>
          <p:cNvPicPr>
            <a:picLocks noGrp="1" noChangeAspect="1"/>
          </p:cNvPicPr>
          <p:nvPr>
            <p:ph idx="1"/>
          </p:nvPr>
        </p:nvPicPr>
        <p:blipFill>
          <a:blip r:embed="rId2"/>
          <a:stretch>
            <a:fillRect/>
          </a:stretch>
        </p:blipFill>
        <p:spPr>
          <a:xfrm>
            <a:off x="1457477" y="1417638"/>
            <a:ext cx="6229045" cy="522433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1800" dirty="0" smtClean="0"/>
              <a:t>ჩაქვის ჩაის ფაბრიკა 1909-1915 წლებში</a:t>
            </a:r>
            <a:endParaRPr lang="ru-RU" sz="1800" dirty="0"/>
          </a:p>
        </p:txBody>
      </p:sp>
      <p:pic>
        <p:nvPicPr>
          <p:cNvPr id="5" name="Содержимое 4" descr="1827.jpg"/>
          <p:cNvPicPr>
            <a:picLocks noGrp="1" noChangeAspect="1"/>
          </p:cNvPicPr>
          <p:nvPr>
            <p:ph idx="1"/>
          </p:nvPr>
        </p:nvPicPr>
        <p:blipFill>
          <a:blip r:embed="rId2"/>
          <a:stretch>
            <a:fillRect/>
          </a:stretch>
        </p:blipFill>
        <p:spPr>
          <a:xfrm>
            <a:off x="971600" y="1124744"/>
            <a:ext cx="6999214" cy="5474609"/>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581</Words>
  <Application>Microsoft Office PowerPoint</Application>
  <PresentationFormat>Экран (4:3)</PresentationFormat>
  <Paragraphs>34</Paragraphs>
  <Slides>21</Slides>
  <Notes>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21</vt:i4>
      </vt:variant>
    </vt:vector>
  </HeadingPairs>
  <TitlesOfParts>
    <vt:vector size="24" baseType="lpstr">
      <vt:lpstr>Arial</vt:lpstr>
      <vt:lpstr>Calibri</vt:lpstr>
      <vt:lpstr>Тема Office</vt:lpstr>
      <vt:lpstr>ჩაის კულტურის განვითარების ისტორიიდან აჭარაში</vt:lpstr>
      <vt:lpstr> </vt:lpstr>
      <vt:lpstr>ლიუ ნუნ ჯოუ (კუანტონურ დიალექტზე ლაო  ჯონ ჯაო).აჭარაში ჩამოვიდა 1893 წელს  პოპოვის მოწვევით, რომელიც იყო ჩაით მოვაჭრე, რუსული ექსპედიციის ერთ-ერთი წევრი.</vt:lpstr>
      <vt:lpstr>,,საუფლისწულო ჩაი’’ ასე უწოდებდნენ ჩაქვში მოყვანილ ჩაის, რომელიც ლაო ჯონ ჯაოს სახელს უკავშირდება. ლაო ჯონ ჯაოს სახლი ჩაქვში მე-20 საუკუნის 20-იან წლებში</vt:lpstr>
      <vt:lpstr>ეს არის ლაო  ჯონ ჯაოს სახლი ჩაქვში, რკინიგზის სადგურთან ახლოს. ამ სახლში უნდა განთავსებულიყო ჩაის მუზეუმი, თუმცა იდეა განუხორციელებელი დარჩა.</vt:lpstr>
      <vt:lpstr>ჩაქვის ჩაის პლანტაცია მეჩაიე (ბერძენი ქალები).  1895 წელს ჩაის კულტურის გაშენებას ხელი მოჰკიდა ,,საუფლისწულო საზოგადოებამ.’’</vt:lpstr>
      <vt:lpstr>ჩაქვის ჩაის ფაბრიკის ექსტერიერი და ინტერიერი.</vt:lpstr>
      <vt:lpstr>ჩაქვის ჩაის ფაბრიკის პროდუქცია ,,რუსული საუფლისწულო ჩაი.’’ ძირითადად განკუთვნილი იყო რუსეთის იმპერიის მაღალი საზოგადოებისათვის.</vt:lpstr>
      <vt:lpstr>ჩაქვის ჩაის ფაბრიკა 1909-1915 წლებში</vt:lpstr>
      <vt:lpstr>ჩაისა და ჩინელი მეწარმის ლაო ჯონ ჯაოს პირადი ნივთების გამოფენა ბათუმში ხარიტონ ახვლედიანის სახელობის მუზეუმში.</vt:lpstr>
      <vt:lpstr>ჩაის საკრეფი კალათა</vt:lpstr>
      <vt:lpstr>ჩაის მოსამზადებელი ჭურჭელი</vt:lpstr>
      <vt:lpstr>ლაო ჯონ ჯაოს პირადი ნივთები</vt:lpstr>
      <vt:lpstr>ჩაის კულტურასთან დაკავშირებული ნივთები.</vt:lpstr>
      <vt:lpstr>ლაო-ჯონ ჯაოს პირადი ნივთები: შანდლები და მუსიკალური ინსტრუმენტი.</vt:lpstr>
      <vt:lpstr> </vt:lpstr>
      <vt:lpstr>ლაო ჯონ ჯაო ოჯახისა და საზოგადოების წევრებთან ერთად.</vt:lpstr>
      <vt:lpstr>ლაო ჯონ ჯაოს ოჯახი.</vt:lpstr>
      <vt:lpstr>კუსტარული წესით ჩაის დასამუშავებელი დანადგარი. </vt:lpstr>
      <vt:lpstr>ლაო-ჯონ ჯაოს დაფასოებული ჩაი.</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USER</cp:lastModifiedBy>
  <cp:revision>42</cp:revision>
  <dcterms:created xsi:type="dcterms:W3CDTF">2020-06-20T07:22:11Z</dcterms:created>
  <dcterms:modified xsi:type="dcterms:W3CDTF">2020-07-20T10:10:37Z</dcterms:modified>
</cp:coreProperties>
</file>