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62"/>
  </p:notesMasterIdLst>
  <p:sldIdLst>
    <p:sldId id="358" r:id="rId2"/>
    <p:sldId id="318" r:id="rId3"/>
    <p:sldId id="321" r:id="rId4"/>
    <p:sldId id="361" r:id="rId5"/>
    <p:sldId id="362" r:id="rId6"/>
    <p:sldId id="374" r:id="rId7"/>
    <p:sldId id="365" r:id="rId8"/>
    <p:sldId id="363" r:id="rId9"/>
    <p:sldId id="364" r:id="rId10"/>
    <p:sldId id="366" r:id="rId11"/>
    <p:sldId id="370" r:id="rId12"/>
    <p:sldId id="371" r:id="rId13"/>
    <p:sldId id="369" r:id="rId14"/>
    <p:sldId id="372" r:id="rId15"/>
    <p:sldId id="375" r:id="rId16"/>
    <p:sldId id="378" r:id="rId17"/>
    <p:sldId id="360" r:id="rId18"/>
    <p:sldId id="373" r:id="rId19"/>
    <p:sldId id="377" r:id="rId20"/>
    <p:sldId id="333" r:id="rId21"/>
    <p:sldId id="346" r:id="rId22"/>
    <p:sldId id="332" r:id="rId23"/>
    <p:sldId id="334" r:id="rId24"/>
    <p:sldId id="335" r:id="rId25"/>
    <p:sldId id="336" r:id="rId26"/>
    <p:sldId id="337" r:id="rId27"/>
    <p:sldId id="338" r:id="rId28"/>
    <p:sldId id="347" r:id="rId29"/>
    <p:sldId id="339" r:id="rId30"/>
    <p:sldId id="340" r:id="rId31"/>
    <p:sldId id="341" r:id="rId32"/>
    <p:sldId id="342" r:id="rId33"/>
    <p:sldId id="317" r:id="rId34"/>
    <p:sldId id="348" r:id="rId35"/>
    <p:sldId id="260" r:id="rId36"/>
    <p:sldId id="261" r:id="rId37"/>
    <p:sldId id="267" r:id="rId38"/>
    <p:sldId id="262" r:id="rId39"/>
    <p:sldId id="263" r:id="rId40"/>
    <p:sldId id="265" r:id="rId41"/>
    <p:sldId id="273" r:id="rId42"/>
    <p:sldId id="274" r:id="rId43"/>
    <p:sldId id="349" r:id="rId44"/>
    <p:sldId id="272" r:id="rId45"/>
    <p:sldId id="350" r:id="rId46"/>
    <p:sldId id="352" r:id="rId47"/>
    <p:sldId id="353" r:id="rId48"/>
    <p:sldId id="355" r:id="rId49"/>
    <p:sldId id="351" r:id="rId50"/>
    <p:sldId id="354" r:id="rId51"/>
    <p:sldId id="343" r:id="rId52"/>
    <p:sldId id="356" r:id="rId53"/>
    <p:sldId id="322" r:id="rId54"/>
    <p:sldId id="323" r:id="rId55"/>
    <p:sldId id="324" r:id="rId56"/>
    <p:sldId id="330" r:id="rId57"/>
    <p:sldId id="331" r:id="rId58"/>
    <p:sldId id="357" r:id="rId59"/>
    <p:sldId id="368" r:id="rId60"/>
    <p:sldId id="316"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9C9A"/>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7" autoAdjust="0"/>
    <p:restoredTop sz="93481" autoAdjust="0"/>
  </p:normalViewPr>
  <p:slideViewPr>
    <p:cSldViewPr snapToGrid="0" showGuides="1">
      <p:cViewPr varScale="1">
        <p:scale>
          <a:sx n="81" d="100"/>
          <a:sy n="81" d="100"/>
        </p:scale>
        <p:origin x="159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4AF44-7B7D-4FC0-BA91-F3FC5AACBE3B}" type="datetimeFigureOut">
              <a:rPr lang="ru-RU" smtClean="0"/>
              <a:t>18.10.2024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C9C67-B990-464F-AA63-4DA50382BBCA}" type="slidenum">
              <a:rPr lang="ru-RU" smtClean="0"/>
              <a:t>‹#›</a:t>
            </a:fld>
            <a:endParaRPr lang="ru-RU"/>
          </a:p>
        </p:txBody>
      </p:sp>
    </p:spTree>
    <p:extLst>
      <p:ext uri="{BB962C8B-B14F-4D97-AF65-F5344CB8AC3E}">
        <p14:creationId xmlns:p14="http://schemas.microsoft.com/office/powerpoint/2010/main" val="3667512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8C9C67-B990-464F-AA63-4DA50382BBCA}" type="slidenum">
              <a:rPr lang="ru-RU" smtClean="0"/>
              <a:t>53</a:t>
            </a:fld>
            <a:endParaRPr lang="ru-RU"/>
          </a:p>
        </p:txBody>
      </p:sp>
    </p:spTree>
    <p:extLst>
      <p:ext uri="{BB962C8B-B14F-4D97-AF65-F5344CB8AC3E}">
        <p14:creationId xmlns:p14="http://schemas.microsoft.com/office/powerpoint/2010/main" val="4284135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ru-RU"/>
              <a:t>Образец заголовка</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B310611E-0D7C-488C-AFDC-3DF03F706952}" type="datetimeFigureOut">
              <a:rPr lang="ru-RU" smtClean="0"/>
              <a:t>18.10.2024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A96D155-10BA-4299-AC61-9E3E88B87E01}" type="slidenum">
              <a:rPr lang="ru-RU" smtClean="0"/>
              <a:t>‹#›</a:t>
            </a:fld>
            <a:endParaRPr lang="ru-RU"/>
          </a:p>
        </p:txBody>
      </p:sp>
    </p:spTree>
    <p:extLst>
      <p:ext uri="{BB962C8B-B14F-4D97-AF65-F5344CB8AC3E}">
        <p14:creationId xmlns:p14="http://schemas.microsoft.com/office/powerpoint/2010/main" val="421979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310611E-0D7C-488C-AFDC-3DF03F706952}" type="datetimeFigureOut">
              <a:rPr lang="ru-RU" smtClean="0"/>
              <a:t>18.10.2024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96D155-10BA-4299-AC61-9E3E88B87E01}" type="slidenum">
              <a:rPr lang="ru-RU" smtClean="0"/>
              <a:t>‹#›</a:t>
            </a:fld>
            <a:endParaRPr lang="ru-RU"/>
          </a:p>
        </p:txBody>
      </p:sp>
    </p:spTree>
    <p:extLst>
      <p:ext uri="{BB962C8B-B14F-4D97-AF65-F5344CB8AC3E}">
        <p14:creationId xmlns:p14="http://schemas.microsoft.com/office/powerpoint/2010/main" val="3648851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310611E-0D7C-488C-AFDC-3DF03F706952}" type="datetimeFigureOut">
              <a:rPr lang="ru-RU" smtClean="0"/>
              <a:t>18.10.2024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96D155-10BA-4299-AC61-9E3E88B87E01}" type="slidenum">
              <a:rPr lang="ru-RU" smtClean="0"/>
              <a:t>‹#›</a:t>
            </a:fld>
            <a:endParaRPr lang="ru-RU"/>
          </a:p>
        </p:txBody>
      </p:sp>
    </p:spTree>
    <p:extLst>
      <p:ext uri="{BB962C8B-B14F-4D97-AF65-F5344CB8AC3E}">
        <p14:creationId xmlns:p14="http://schemas.microsoft.com/office/powerpoint/2010/main" val="348636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310611E-0D7C-488C-AFDC-3DF03F706952}" type="datetimeFigureOut">
              <a:rPr lang="ru-RU" smtClean="0"/>
              <a:t>18.10.2024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A96D155-10BA-4299-AC61-9E3E88B87E01}" type="slidenum">
              <a:rPr lang="ru-RU" smtClean="0"/>
              <a:t>‹#›</a:t>
            </a:fld>
            <a:endParaRPr lang="ru-RU"/>
          </a:p>
        </p:txBody>
      </p:sp>
    </p:spTree>
    <p:extLst>
      <p:ext uri="{BB962C8B-B14F-4D97-AF65-F5344CB8AC3E}">
        <p14:creationId xmlns:p14="http://schemas.microsoft.com/office/powerpoint/2010/main" val="2400254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ru-RU"/>
              <a:t>Образец заголовка</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B310611E-0D7C-488C-AFDC-3DF03F706952}" type="datetimeFigureOut">
              <a:rPr lang="ru-RU" smtClean="0"/>
              <a:t>18.10.2024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A96D155-10BA-4299-AC61-9E3E88B87E01}" type="slidenum">
              <a:rPr lang="ru-RU" smtClean="0"/>
              <a:t>‹#›</a:t>
            </a:fld>
            <a:endParaRPr lang="ru-RU"/>
          </a:p>
        </p:txBody>
      </p:sp>
    </p:spTree>
    <p:extLst>
      <p:ext uri="{BB962C8B-B14F-4D97-AF65-F5344CB8AC3E}">
        <p14:creationId xmlns:p14="http://schemas.microsoft.com/office/powerpoint/2010/main" val="376648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B310611E-0D7C-488C-AFDC-3DF03F706952}" type="datetimeFigureOut">
              <a:rPr lang="ru-RU" smtClean="0"/>
              <a:t>18.10.2024</a:t>
            </a:fld>
            <a:endParaRPr lang="ru-RU"/>
          </a:p>
        </p:txBody>
      </p:sp>
      <p:sp>
        <p:nvSpPr>
          <p:cNvPr id="9" name="Footer Placeholder 8"/>
          <p:cNvSpPr>
            <a:spLocks noGrp="1"/>
          </p:cNvSpPr>
          <p:nvPr>
            <p:ph type="ftr" sz="quarter" idx="11"/>
          </p:nvPr>
        </p:nvSpPr>
        <p:spPr/>
        <p:txBody>
          <a:bodyPr/>
          <a:lstStyle/>
          <a:p>
            <a:endParaRPr lang="ru-RU"/>
          </a:p>
        </p:txBody>
      </p:sp>
      <p:sp>
        <p:nvSpPr>
          <p:cNvPr id="10" name="Slide Number Placeholder 9"/>
          <p:cNvSpPr>
            <a:spLocks noGrp="1"/>
          </p:cNvSpPr>
          <p:nvPr>
            <p:ph type="sldNum" sz="quarter" idx="12"/>
          </p:nvPr>
        </p:nvSpPr>
        <p:spPr/>
        <p:txBody>
          <a:bodyPr/>
          <a:lstStyle/>
          <a:p>
            <a:fld id="{9A96D155-10BA-4299-AC61-9E3E88B87E01}" type="slidenum">
              <a:rPr lang="ru-RU" smtClean="0"/>
              <a:t>‹#›</a:t>
            </a:fld>
            <a:endParaRPr lang="ru-RU"/>
          </a:p>
        </p:txBody>
      </p:sp>
    </p:spTree>
    <p:extLst>
      <p:ext uri="{BB962C8B-B14F-4D97-AF65-F5344CB8AC3E}">
        <p14:creationId xmlns:p14="http://schemas.microsoft.com/office/powerpoint/2010/main" val="2270653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2239" y="3143250"/>
            <a:ext cx="3288024" cy="25967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B310611E-0D7C-488C-AFDC-3DF03F706952}" type="datetimeFigureOut">
              <a:rPr lang="ru-RU" smtClean="0"/>
              <a:t>18.10.2024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A96D155-10BA-4299-AC61-9E3E88B87E01}" type="slidenum">
              <a:rPr lang="ru-RU" smtClean="0"/>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093154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310611E-0D7C-488C-AFDC-3DF03F706952}" type="datetimeFigureOut">
              <a:rPr lang="ru-RU" smtClean="0"/>
              <a:t>18.10.2024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A96D155-10BA-4299-AC61-9E3E88B87E01}" type="slidenum">
              <a:rPr lang="ru-RU" smtClean="0"/>
              <a:t>‹#›</a:t>
            </a:fld>
            <a:endParaRPr lang="ru-RU"/>
          </a:p>
        </p:txBody>
      </p:sp>
    </p:spTree>
    <p:extLst>
      <p:ext uri="{BB962C8B-B14F-4D97-AF65-F5344CB8AC3E}">
        <p14:creationId xmlns:p14="http://schemas.microsoft.com/office/powerpoint/2010/main" val="3385238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0611E-0D7C-488C-AFDC-3DF03F706952}" type="datetimeFigureOut">
              <a:rPr lang="ru-RU" smtClean="0"/>
              <a:t>18.10.2024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A96D155-10BA-4299-AC61-9E3E88B87E01}" type="slidenum">
              <a:rPr lang="ru-RU" smtClean="0"/>
              <a:t>‹#›</a:t>
            </a:fld>
            <a:endParaRPr lang="ru-RU"/>
          </a:p>
        </p:txBody>
      </p:sp>
    </p:spTree>
    <p:extLst>
      <p:ext uri="{BB962C8B-B14F-4D97-AF65-F5344CB8AC3E}">
        <p14:creationId xmlns:p14="http://schemas.microsoft.com/office/powerpoint/2010/main" val="4049458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bg>
      <p:bgRef idx="1001">
        <a:schemeClr val="bg2"/>
      </p:bgRef>
    </p:bg>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ru-RU"/>
              <a:t>Образец заголовка</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9" name="Date Placeholder 8"/>
          <p:cNvSpPr>
            <a:spLocks noGrp="1"/>
          </p:cNvSpPr>
          <p:nvPr>
            <p:ph type="dt" sz="half" idx="10"/>
          </p:nvPr>
        </p:nvSpPr>
        <p:spPr/>
        <p:txBody>
          <a:bodyPr/>
          <a:lstStyle/>
          <a:p>
            <a:fld id="{B310611E-0D7C-488C-AFDC-3DF03F706952}" type="datetimeFigureOut">
              <a:rPr lang="ru-RU" smtClean="0"/>
              <a:t>18.10.2024</a:t>
            </a:fld>
            <a:endParaRPr lang="ru-RU"/>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ru-RU"/>
          </a:p>
        </p:txBody>
      </p:sp>
      <p:sp>
        <p:nvSpPr>
          <p:cNvPr id="11" name="Slide Number Placeholder 10"/>
          <p:cNvSpPr>
            <a:spLocks noGrp="1"/>
          </p:cNvSpPr>
          <p:nvPr>
            <p:ph type="sldNum" sz="quarter" idx="12"/>
          </p:nvPr>
        </p:nvSpPr>
        <p:spPr/>
        <p:txBody>
          <a:bodyPr/>
          <a:lstStyle/>
          <a:p>
            <a:fld id="{9A96D155-10BA-4299-AC61-9E3E88B87E01}" type="slidenum">
              <a:rPr lang="ru-RU" smtClean="0"/>
              <a:t>‹#›</a:t>
            </a:fld>
            <a:endParaRPr lang="ru-RU"/>
          </a:p>
        </p:txBody>
      </p:sp>
    </p:spTree>
    <p:extLst>
      <p:ext uri="{BB962C8B-B14F-4D97-AF65-F5344CB8AC3E}">
        <p14:creationId xmlns:p14="http://schemas.microsoft.com/office/powerpoint/2010/main" val="334865711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Ref idx="1001">
        <a:schemeClr val="bg2"/>
      </p:bgRef>
    </p:bg>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4572000" y="0"/>
            <a:ext cx="4576573" cy="6858000"/>
          </a:xfrm>
          <a:solidFill>
            <a:schemeClr val="tx1"/>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310611E-0D7C-488C-AFDC-3DF03F706952}" type="datetimeFigureOut">
              <a:rPr lang="ru-RU" smtClean="0"/>
              <a:t>18.10.2024</a:t>
            </a:fld>
            <a:endParaRPr lang="ru-RU"/>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ru-RU"/>
          </a:p>
        </p:txBody>
      </p:sp>
      <p:sp>
        <p:nvSpPr>
          <p:cNvPr id="10" name="Slide Number Placeholder 9"/>
          <p:cNvSpPr>
            <a:spLocks noGrp="1"/>
          </p:cNvSpPr>
          <p:nvPr>
            <p:ph type="sldNum" sz="quarter" idx="12"/>
          </p:nvPr>
        </p:nvSpPr>
        <p:spPr/>
        <p:txBody>
          <a:bodyPr/>
          <a:lstStyle/>
          <a:p>
            <a:fld id="{9A96D155-10BA-4299-AC61-9E3E88B87E01}" type="slidenum">
              <a:rPr lang="ru-RU" smtClean="0"/>
              <a:t>‹#›</a:t>
            </a:fld>
            <a:endParaRPr lang="ru-RU"/>
          </a:p>
        </p:txBody>
      </p:sp>
    </p:spTree>
    <p:extLst>
      <p:ext uri="{BB962C8B-B14F-4D97-AF65-F5344CB8AC3E}">
        <p14:creationId xmlns:p14="http://schemas.microsoft.com/office/powerpoint/2010/main" val="91825073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B310611E-0D7C-488C-AFDC-3DF03F706952}" type="datetimeFigureOut">
              <a:rPr lang="ru-RU" smtClean="0"/>
              <a:t>18.10.2024</a:t>
            </a:fld>
            <a:endParaRPr lang="ru-RU"/>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ru-RU"/>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9A96D155-10BA-4299-AC61-9E3E88B87E01}" type="slidenum">
              <a:rPr lang="ru-RU" smtClean="0"/>
              <a:t>‹#›</a:t>
            </a:fld>
            <a:endParaRPr lang="ru-RU"/>
          </a:p>
        </p:txBody>
      </p:sp>
    </p:spTree>
    <p:extLst>
      <p:ext uri="{BB962C8B-B14F-4D97-AF65-F5344CB8AC3E}">
        <p14:creationId xmlns:p14="http://schemas.microsoft.com/office/powerpoint/2010/main" val="888663665"/>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4.jpeg"/><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pn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g"/></Relationships>
</file>

<file path=ppt/slides/_rels/slide1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gif"/><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16.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jpeg"/></Relationships>
</file>

<file path=ppt/slides/_rels/slide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1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2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26.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10" Type="http://schemas.openxmlformats.org/officeDocument/2006/relationships/image" Target="../media/image131.jpeg"/><Relationship Id="rId4" Type="http://schemas.openxmlformats.org/officeDocument/2006/relationships/image" Target="../media/image125.jpeg"/><Relationship Id="rId9" Type="http://schemas.openxmlformats.org/officeDocument/2006/relationships/image" Target="../media/image130.jpeg"/></Relationships>
</file>

<file path=ppt/slides/_rels/slide2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g"/></Relationships>
</file>

<file path=ppt/slides/_rels/slide28.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29.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jpg"/></Relationships>
</file>

<file path=ppt/slides/_rels/slide3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3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s>
</file>

<file path=ppt/slides/_rels/slide3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2.xml"/><Relationship Id="rId5" Type="http://schemas.openxmlformats.org/officeDocument/2006/relationships/image" Target="../media/image169.jpeg"/><Relationship Id="rId4" Type="http://schemas.openxmlformats.org/officeDocument/2006/relationships/image" Target="../media/image16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37.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g"/></Relationships>
</file>

<file path=ppt/slides/_rels/slide3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eg"/><Relationship Id="rId7" Type="http://schemas.openxmlformats.org/officeDocument/2006/relationships/image" Target="../media/image195.png"/><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jpeg"/><Relationship Id="rId10" Type="http://schemas.openxmlformats.org/officeDocument/2006/relationships/image" Target="../media/image198.jpeg"/><Relationship Id="rId4" Type="http://schemas.openxmlformats.org/officeDocument/2006/relationships/image" Target="../media/image192.jpeg"/><Relationship Id="rId9" Type="http://schemas.openxmlformats.org/officeDocument/2006/relationships/image" Target="../media/image197.jpeg"/></Relationships>
</file>

<file path=ppt/slides/_rels/slide4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slideLayout" Target="../slideLayouts/slideLayout2.xml"/><Relationship Id="rId5" Type="http://schemas.openxmlformats.org/officeDocument/2006/relationships/image" Target="../media/image202.jpeg"/><Relationship Id="rId4" Type="http://schemas.openxmlformats.org/officeDocument/2006/relationships/image" Target="../media/image201.png"/></Relationships>
</file>

<file path=ppt/slides/_rels/slide42.xml.rels><?xml version="1.0" encoding="UTF-8" standalone="yes"?>
<Relationships xmlns="http://schemas.openxmlformats.org/package/2006/relationships"><Relationship Id="rId8" Type="http://schemas.openxmlformats.org/officeDocument/2006/relationships/image" Target="../media/image209.jpg"/><Relationship Id="rId3" Type="http://schemas.openxmlformats.org/officeDocument/2006/relationships/image" Target="../media/image204.jpeg"/><Relationship Id="rId7" Type="http://schemas.openxmlformats.org/officeDocument/2006/relationships/image" Target="../media/image208.jpe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xml"/><Relationship Id="rId4" Type="http://schemas.openxmlformats.org/officeDocument/2006/relationships/image" Target="../media/image212.jpeg"/></Relationships>
</file>

<file path=ppt/slides/_rels/slide45.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image" Target="../media/image21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2.xml"/><Relationship Id="rId4" Type="http://schemas.openxmlformats.org/officeDocument/2006/relationships/image" Target="../media/image217.jpeg"/></Relationships>
</file>

<file path=ppt/slides/_rels/slide4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 Id="rId5" Type="http://schemas.openxmlformats.org/officeDocument/2006/relationships/image" Target="../media/image221.jpeg"/><Relationship Id="rId4" Type="http://schemas.openxmlformats.org/officeDocument/2006/relationships/image" Target="../media/image220.jpeg"/></Relationships>
</file>

<file path=ppt/slides/_rels/slide4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jpeg"/></Relationships>
</file>

<file path=ppt/slides/_rels/slide49.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34.jpeg"/><Relationship Id="rId13" Type="http://schemas.openxmlformats.org/officeDocument/2006/relationships/image" Target="../media/image239.jpeg"/><Relationship Id="rId18" Type="http://schemas.openxmlformats.org/officeDocument/2006/relationships/image" Target="../media/image244.jpeg"/><Relationship Id="rId3" Type="http://schemas.openxmlformats.org/officeDocument/2006/relationships/image" Target="../media/image229.jpeg"/><Relationship Id="rId21" Type="http://schemas.openxmlformats.org/officeDocument/2006/relationships/image" Target="../media/image247.jpeg"/><Relationship Id="rId7" Type="http://schemas.openxmlformats.org/officeDocument/2006/relationships/image" Target="../media/image233.jpeg"/><Relationship Id="rId12" Type="http://schemas.openxmlformats.org/officeDocument/2006/relationships/image" Target="../media/image238.jpeg"/><Relationship Id="rId17" Type="http://schemas.openxmlformats.org/officeDocument/2006/relationships/image" Target="../media/image243.jpeg"/><Relationship Id="rId25" Type="http://schemas.openxmlformats.org/officeDocument/2006/relationships/image" Target="../media/image251.jpeg"/><Relationship Id="rId2" Type="http://schemas.openxmlformats.org/officeDocument/2006/relationships/image" Target="../media/image228.jpeg"/><Relationship Id="rId16" Type="http://schemas.openxmlformats.org/officeDocument/2006/relationships/image" Target="../media/image242.jpeg"/><Relationship Id="rId20" Type="http://schemas.openxmlformats.org/officeDocument/2006/relationships/image" Target="../media/image246.jpeg"/><Relationship Id="rId1" Type="http://schemas.openxmlformats.org/officeDocument/2006/relationships/slideLayout" Target="../slideLayouts/slideLayout2.xml"/><Relationship Id="rId6" Type="http://schemas.openxmlformats.org/officeDocument/2006/relationships/image" Target="../media/image232.jpeg"/><Relationship Id="rId11" Type="http://schemas.openxmlformats.org/officeDocument/2006/relationships/image" Target="../media/image237.jpeg"/><Relationship Id="rId24" Type="http://schemas.openxmlformats.org/officeDocument/2006/relationships/image" Target="../media/image250.jpeg"/><Relationship Id="rId5" Type="http://schemas.openxmlformats.org/officeDocument/2006/relationships/image" Target="../media/image231.jpeg"/><Relationship Id="rId15" Type="http://schemas.openxmlformats.org/officeDocument/2006/relationships/image" Target="../media/image241.jpeg"/><Relationship Id="rId23" Type="http://schemas.openxmlformats.org/officeDocument/2006/relationships/image" Target="../media/image249.jpeg"/><Relationship Id="rId10" Type="http://schemas.openxmlformats.org/officeDocument/2006/relationships/image" Target="../media/image236.jpeg"/><Relationship Id="rId19" Type="http://schemas.openxmlformats.org/officeDocument/2006/relationships/image" Target="../media/image245.jpeg"/><Relationship Id="rId4" Type="http://schemas.openxmlformats.org/officeDocument/2006/relationships/image" Target="../media/image230.jpeg"/><Relationship Id="rId9" Type="http://schemas.openxmlformats.org/officeDocument/2006/relationships/image" Target="../media/image235.jpeg"/><Relationship Id="rId14" Type="http://schemas.openxmlformats.org/officeDocument/2006/relationships/image" Target="../media/image240.jpeg"/><Relationship Id="rId22" Type="http://schemas.openxmlformats.org/officeDocument/2006/relationships/image" Target="../media/image248.jpeg"/></Relationships>
</file>

<file path=ppt/slides/_rels/slide5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259.jfif"/><Relationship Id="rId3" Type="http://schemas.openxmlformats.org/officeDocument/2006/relationships/image" Target="../media/image254.jpeg"/><Relationship Id="rId7" Type="http://schemas.openxmlformats.org/officeDocument/2006/relationships/image" Target="../media/image25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jpeg"/></Relationships>
</file>

<file path=ppt/slides/_rels/slide54.xml.rels><?xml version="1.0" encoding="UTF-8" standalone="yes"?>
<Relationships xmlns="http://schemas.openxmlformats.org/package/2006/relationships"><Relationship Id="rId3" Type="http://schemas.openxmlformats.org/officeDocument/2006/relationships/image" Target="../media/image261.jpg"/><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268.jpeg"/><Relationship Id="rId3" Type="http://schemas.openxmlformats.org/officeDocument/2006/relationships/image" Target="../media/image263.jpeg"/><Relationship Id="rId7" Type="http://schemas.openxmlformats.org/officeDocument/2006/relationships/image" Target="../media/image267.jpeg"/><Relationship Id="rId2" Type="http://schemas.openxmlformats.org/officeDocument/2006/relationships/image" Target="../media/image262.jpeg"/><Relationship Id="rId1" Type="http://schemas.openxmlformats.org/officeDocument/2006/relationships/slideLayout" Target="../slideLayouts/slideLayout2.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56.xml.rels><?xml version="1.0" encoding="UTF-8" standalone="yes"?>
<Relationships xmlns="http://schemas.openxmlformats.org/package/2006/relationships"><Relationship Id="rId8" Type="http://schemas.openxmlformats.org/officeDocument/2006/relationships/image" Target="../media/image275.jpeg"/><Relationship Id="rId13" Type="http://schemas.openxmlformats.org/officeDocument/2006/relationships/image" Target="../media/image280.jfif"/><Relationship Id="rId3" Type="http://schemas.openxmlformats.org/officeDocument/2006/relationships/image" Target="../media/image270.jpeg"/><Relationship Id="rId7" Type="http://schemas.openxmlformats.org/officeDocument/2006/relationships/image" Target="../media/image274.jfif"/><Relationship Id="rId12" Type="http://schemas.openxmlformats.org/officeDocument/2006/relationships/image" Target="../media/image279.jpeg"/><Relationship Id="rId2" Type="http://schemas.openxmlformats.org/officeDocument/2006/relationships/image" Target="../media/image269.jpeg"/><Relationship Id="rId1" Type="http://schemas.openxmlformats.org/officeDocument/2006/relationships/slideLayout" Target="../slideLayouts/slideLayout2.xml"/><Relationship Id="rId6" Type="http://schemas.openxmlformats.org/officeDocument/2006/relationships/image" Target="../media/image273.jpeg"/><Relationship Id="rId11" Type="http://schemas.openxmlformats.org/officeDocument/2006/relationships/image" Target="../media/image278.jfif"/><Relationship Id="rId5" Type="http://schemas.openxmlformats.org/officeDocument/2006/relationships/image" Target="../media/image272.jpeg"/><Relationship Id="rId10" Type="http://schemas.openxmlformats.org/officeDocument/2006/relationships/image" Target="../media/image277.jfif"/><Relationship Id="rId4" Type="http://schemas.openxmlformats.org/officeDocument/2006/relationships/image" Target="../media/image271.jpeg"/><Relationship Id="rId9" Type="http://schemas.openxmlformats.org/officeDocument/2006/relationships/image" Target="../media/image276.jf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87.jpg"/><Relationship Id="rId3" Type="http://schemas.openxmlformats.org/officeDocument/2006/relationships/image" Target="../media/image282.jpeg"/><Relationship Id="rId7" Type="http://schemas.openxmlformats.org/officeDocument/2006/relationships/image" Target="../media/image286.jpeg"/><Relationship Id="rId2" Type="http://schemas.openxmlformats.org/officeDocument/2006/relationships/image" Target="../media/image281.jpeg"/><Relationship Id="rId1" Type="http://schemas.openxmlformats.org/officeDocument/2006/relationships/slideLayout" Target="../slideLayouts/slideLayout2.xml"/><Relationship Id="rId6" Type="http://schemas.openxmlformats.org/officeDocument/2006/relationships/image" Target="../media/image285.jpeg"/><Relationship Id="rId5" Type="http://schemas.openxmlformats.org/officeDocument/2006/relationships/image" Target="../media/image284.jpeg"/><Relationship Id="rId4" Type="http://schemas.openxmlformats.org/officeDocument/2006/relationships/image" Target="../media/image283.jpeg"/><Relationship Id="rId9" Type="http://schemas.openxmlformats.org/officeDocument/2006/relationships/image" Target="../media/image28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69631" y="1670429"/>
            <a:ext cx="8517628" cy="2031325"/>
          </a:xfrm>
          <a:prstGeom prst="rect">
            <a:avLst/>
          </a:prstGeom>
          <a:effectLst>
            <a:outerShdw blurRad="50800" dist="38100" dir="10800000" algn="r" rotWithShape="0">
              <a:prstClr val="black">
                <a:alpha val="40000"/>
              </a:prstClr>
            </a:outerShdw>
          </a:effectLst>
        </p:spPr>
        <p:txBody>
          <a:bodyPr wrap="square">
            <a:spAutoFit/>
          </a:bodyPr>
          <a:lstStyle/>
          <a:p>
            <a:r>
              <a:rPr lang="ka-GE" b="1" dirty="0">
                <a:effectLst>
                  <a:outerShdw blurRad="38100" dist="38100" dir="2700000" algn="tl">
                    <a:srgbClr val="000000">
                      <a:alpha val="43137"/>
                    </a:srgbClr>
                  </a:outerShdw>
                </a:effectLst>
              </a:rPr>
              <a:t>                 ა. კახიძის სახელობის აჭარის არქეოლოგიური მუზეუმის</a:t>
            </a:r>
          </a:p>
          <a:p>
            <a:endParaRPr lang="ka-GE" b="1" dirty="0">
              <a:effectLst>
                <a:outerShdw blurRad="38100" dist="38100" dir="2700000" algn="tl">
                  <a:srgbClr val="000000">
                    <a:alpha val="43137"/>
                  </a:srgbClr>
                </a:outerShdw>
              </a:effectLst>
            </a:endParaRPr>
          </a:p>
          <a:p>
            <a:pPr marL="0" indent="0" algn="just">
              <a:buNone/>
            </a:pPr>
            <a:r>
              <a:rPr lang="ka-GE" sz="1800" b="1" dirty="0">
                <a:effectLst>
                  <a:outerShdw blurRad="38100" dist="38100" dir="2700000" algn="tl">
                    <a:srgbClr val="000000">
                      <a:alpha val="43137"/>
                    </a:srgbClr>
                  </a:outerShdw>
                </a:effectLst>
              </a:rPr>
              <a:t>ექსპოზიციის სამსახურის უფროსი, არქეოლოგიის აკადემიური დოქტორი</a:t>
            </a:r>
          </a:p>
          <a:p>
            <a:pPr marL="0" indent="0" algn="just">
              <a:buNone/>
            </a:pPr>
            <a:endParaRPr lang="ka-GE" b="1" dirty="0">
              <a:effectLst>
                <a:outerShdw blurRad="38100" dist="38100" dir="2700000" algn="tl">
                  <a:srgbClr val="000000">
                    <a:alpha val="43137"/>
                  </a:srgbClr>
                </a:outerShdw>
              </a:effectLst>
            </a:endParaRPr>
          </a:p>
          <a:p>
            <a:pPr marL="0" indent="0" algn="just">
              <a:buNone/>
            </a:pPr>
            <a:r>
              <a:rPr lang="ka-GE" sz="1800" b="1" dirty="0">
                <a:effectLst>
                  <a:outerShdw blurRad="38100" dist="38100" dir="2700000" algn="tl">
                    <a:srgbClr val="000000">
                      <a:alpha val="43137"/>
                    </a:srgbClr>
                  </a:outerShdw>
                </a:effectLst>
              </a:rPr>
              <a:t>                                                          იზოლდა დუმბაძე</a:t>
            </a:r>
            <a:endParaRPr lang="ru-RU" sz="1800" b="1" dirty="0">
              <a:effectLst>
                <a:outerShdw blurRad="38100" dist="38100" dir="2700000" algn="tl">
                  <a:srgbClr val="000000">
                    <a:alpha val="43137"/>
                  </a:srgbClr>
                </a:outerShdw>
              </a:effectLst>
            </a:endParaRPr>
          </a:p>
          <a:p>
            <a:pPr marL="0" indent="0" algn="just">
              <a:buNone/>
            </a:pPr>
            <a:endParaRPr lang="ru-RU" sz="1800" b="1" dirty="0">
              <a:effectLst>
                <a:outerShdw blurRad="38100" dist="38100" dir="2700000" algn="tl">
                  <a:srgbClr val="000000">
                    <a:alpha val="43137"/>
                  </a:srgbClr>
                </a:outerShdw>
              </a:effectLst>
            </a:endParaRPr>
          </a:p>
          <a:p>
            <a:endParaRPr lang="ru-RU" b="1" dirty="0">
              <a:effectLst>
                <a:outerShdw blurRad="38100" dist="38100" dir="2700000" algn="tl">
                  <a:srgbClr val="000000">
                    <a:alpha val="43137"/>
                  </a:srgbClr>
                </a:outerShdw>
              </a:effectLst>
            </a:endParaRPr>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l="24154" t="33846" r="24154" b="33675"/>
          <a:stretch/>
        </p:blipFill>
        <p:spPr>
          <a:xfrm>
            <a:off x="392838" y="74327"/>
            <a:ext cx="1654571" cy="1455411"/>
          </a:xfrm>
          <a:prstGeom prst="rect">
            <a:avLst/>
          </a:prstGeom>
        </p:spPr>
      </p:pic>
      <p:sp>
        <p:nvSpPr>
          <p:cNvPr id="11" name="TextBox 10">
            <a:extLst>
              <a:ext uri="{FF2B5EF4-FFF2-40B4-BE49-F238E27FC236}">
                <a16:creationId xmlns:a16="http://schemas.microsoft.com/office/drawing/2014/main" id="{8BBE6280-A467-42D1-B788-558D4C360E88}"/>
              </a:ext>
            </a:extLst>
          </p:cNvPr>
          <p:cNvSpPr txBox="1"/>
          <p:nvPr/>
        </p:nvSpPr>
        <p:spPr>
          <a:xfrm>
            <a:off x="2192216" y="569268"/>
            <a:ext cx="4994030" cy="369332"/>
          </a:xfrm>
          <a:prstGeom prst="rect">
            <a:avLst/>
          </a:prstGeom>
          <a:noFill/>
        </p:spPr>
        <p:txBody>
          <a:bodyPr wrap="square">
            <a:spAutoFit/>
          </a:bodyPr>
          <a:lstStyle/>
          <a:p>
            <a:r>
              <a:rPr lang="ka-GE" b="1" dirty="0">
                <a:effectLst>
                  <a:outerShdw blurRad="38100" dist="38100" dir="2700000" algn="tl">
                    <a:srgbClr val="000000">
                      <a:alpha val="43137"/>
                    </a:srgbClr>
                  </a:outerShdw>
                </a:effectLst>
              </a:rPr>
              <a:t>სსიპ აჭარის მუზეუმი</a:t>
            </a:r>
          </a:p>
        </p:txBody>
      </p:sp>
      <p:sp>
        <p:nvSpPr>
          <p:cNvPr id="12" name="Title 1">
            <a:extLst>
              <a:ext uri="{FF2B5EF4-FFF2-40B4-BE49-F238E27FC236}">
                <a16:creationId xmlns:a16="http://schemas.microsoft.com/office/drawing/2014/main" id="{1407B215-9891-43CC-8454-0F80A3516693}"/>
              </a:ext>
            </a:extLst>
          </p:cNvPr>
          <p:cNvSpPr>
            <a:spLocks noGrp="1"/>
          </p:cNvSpPr>
          <p:nvPr>
            <p:ph type="title"/>
          </p:nvPr>
        </p:nvSpPr>
        <p:spPr>
          <a:xfrm>
            <a:off x="0" y="3429000"/>
            <a:ext cx="9144000" cy="2043840"/>
          </a:xfrm>
          <a:effectLst>
            <a:outerShdw blurRad="50800" dist="38100" dir="8100000" algn="tr" rotWithShape="0">
              <a:prstClr val="black">
                <a:alpha val="40000"/>
              </a:prstClr>
            </a:outerShdw>
          </a:effectLst>
        </p:spPr>
        <p:txBody>
          <a:bodyPr>
            <a:noAutofit/>
          </a:bodyPr>
          <a:lstStyle/>
          <a:p>
            <a:pPr marL="0" marR="0" algn="ctr">
              <a:lnSpc>
                <a:spcPct val="150000"/>
              </a:lnSpc>
              <a:spcBef>
                <a:spcPts val="0"/>
              </a:spcBef>
              <a:spcAft>
                <a:spcPts val="1000"/>
              </a:spcAft>
            </a:pPr>
            <a:r>
              <a:rPr lang="en-US" sz="2400" b="1" dirty="0" err="1">
                <a:effectLst>
                  <a:outerShdw blurRad="38100" dist="38100" dir="2700000" algn="tl">
                    <a:srgbClr val="000000">
                      <a:alpha val="43137"/>
                    </a:srgbClr>
                  </a:outerShdw>
                </a:effectLst>
                <a:latin typeface="Sylfaen" panose="010A0502050306030303" pitchFamily="18" charset="0"/>
                <a:ea typeface="Calibri" panose="020F0502020204030204" pitchFamily="34" charset="0"/>
                <a:cs typeface="Sylfaen" panose="010A0502050306030303" pitchFamily="18" charset="0"/>
              </a:rPr>
              <a:t>მევენახეობა-მეღვინეობ</a:t>
            </a:r>
            <a:r>
              <a:rPr lang="ka-GE" sz="2400" b="1" dirty="0">
                <a:effectLst>
                  <a:outerShdw blurRad="38100" dist="38100" dir="2700000" algn="tl">
                    <a:srgbClr val="000000">
                      <a:alpha val="43137"/>
                    </a:srgbClr>
                  </a:outerShdw>
                </a:effectLst>
                <a:latin typeface="Sylfaen" panose="010A0502050306030303" pitchFamily="18" charset="0"/>
                <a:ea typeface="Calibri" panose="020F0502020204030204" pitchFamily="34" charset="0"/>
                <a:cs typeface="Sylfaen" panose="010A0502050306030303" pitchFamily="18" charset="0"/>
              </a:rPr>
              <a:t>ის ისტორია </a:t>
            </a:r>
            <a:r>
              <a:rPr lang="en-US" sz="2400" b="1" dirty="0" err="1">
                <a:effectLst>
                  <a:outerShdw blurRad="38100" dist="38100" dir="2700000" algn="tl">
                    <a:srgbClr val="000000">
                      <a:alpha val="43137"/>
                    </a:srgbClr>
                  </a:outerShdw>
                </a:effectLst>
                <a:latin typeface="Sylfaen" panose="010A0502050306030303" pitchFamily="18" charset="0"/>
                <a:ea typeface="Calibri" panose="020F0502020204030204" pitchFamily="34" charset="0"/>
                <a:cs typeface="Sylfaen" panose="010A0502050306030303" pitchFamily="18" charset="0"/>
              </a:rPr>
              <a:t>აჭა</a:t>
            </a:r>
            <a:r>
              <a:rPr lang="ka-GE" sz="2400" b="1" dirty="0">
                <a:effectLst>
                  <a:outerShdw blurRad="38100" dist="38100" dir="2700000" algn="tl">
                    <a:srgbClr val="000000">
                      <a:alpha val="43137"/>
                    </a:srgbClr>
                  </a:outerShdw>
                </a:effectLst>
                <a:latin typeface="Sylfaen" panose="010A0502050306030303" pitchFamily="18" charset="0"/>
                <a:ea typeface="Calibri" panose="020F0502020204030204" pitchFamily="34" charset="0"/>
                <a:cs typeface="Sylfaen" panose="010A0502050306030303" pitchFamily="18" charset="0"/>
              </a:rPr>
              <a:t>რაში</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CCE67738-7D51-46C1-A9EA-6D4677F86E0D}"/>
              </a:ext>
            </a:extLst>
          </p:cNvPr>
          <p:cNvSpPr/>
          <p:nvPr/>
        </p:nvSpPr>
        <p:spPr>
          <a:xfrm>
            <a:off x="5193323" y="5931877"/>
            <a:ext cx="3950677" cy="931286"/>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4D66495-28D2-46AB-AB1A-3B2FB9207287}"/>
              </a:ext>
            </a:extLst>
          </p:cNvPr>
          <p:cNvSpPr txBox="1"/>
          <p:nvPr/>
        </p:nvSpPr>
        <p:spPr>
          <a:xfrm>
            <a:off x="5509847" y="6034756"/>
            <a:ext cx="3634153" cy="369332"/>
          </a:xfrm>
          <a:prstGeom prst="rect">
            <a:avLst/>
          </a:prstGeom>
          <a:noFill/>
        </p:spPr>
        <p:txBody>
          <a:bodyPr wrap="square">
            <a:spAutoFit/>
          </a:bodyPr>
          <a:lstStyle/>
          <a:p>
            <a:r>
              <a:rPr lang="en-US" b="1" dirty="0">
                <a:solidFill>
                  <a:schemeClr val="bg1">
                    <a:lumMod val="95000"/>
                    <a:lumOff val="5000"/>
                  </a:schemeClr>
                </a:solidFill>
                <a:effectLst>
                  <a:outerShdw blurRad="38100" dist="38100" dir="2700000" algn="tl">
                    <a:srgbClr val="000000">
                      <a:alpha val="43137"/>
                    </a:srgbClr>
                  </a:outerShdw>
                </a:effectLst>
              </a:rPr>
              <a:t>izodumbadze74@gmail.com</a:t>
            </a:r>
            <a:endParaRPr lang="ka-GE" b="1" dirty="0">
              <a:solidFill>
                <a:schemeClr val="bg1">
                  <a:lumMod val="95000"/>
                  <a:lumOff val="5000"/>
                </a:schemeClr>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B1202935-F206-4983-BE28-E4BCFA2F504F}"/>
              </a:ext>
            </a:extLst>
          </p:cNvPr>
          <p:cNvSpPr txBox="1"/>
          <p:nvPr/>
        </p:nvSpPr>
        <p:spPr>
          <a:xfrm>
            <a:off x="5509847" y="6466673"/>
            <a:ext cx="3634153" cy="369332"/>
          </a:xfrm>
          <a:prstGeom prst="rect">
            <a:avLst/>
          </a:prstGeom>
          <a:noFill/>
        </p:spPr>
        <p:txBody>
          <a:bodyPr wrap="square">
            <a:spAutoFit/>
          </a:bodyPr>
          <a:lstStyle/>
          <a:p>
            <a:pPr algn="ctr"/>
            <a:r>
              <a:rPr lang="en-US" b="1" dirty="0">
                <a:solidFill>
                  <a:schemeClr val="bg1">
                    <a:lumMod val="95000"/>
                    <a:lumOff val="5000"/>
                  </a:schemeClr>
                </a:solidFill>
                <a:effectLst>
                  <a:outerShdw blurRad="38100" dist="38100" dir="2700000" algn="tl">
                    <a:srgbClr val="000000">
                      <a:alpha val="43137"/>
                    </a:srgbClr>
                  </a:outerShdw>
                </a:effectLst>
              </a:rPr>
              <a:t>2024 </a:t>
            </a:r>
            <a:r>
              <a:rPr lang="ka-GE" b="1" dirty="0">
                <a:solidFill>
                  <a:schemeClr val="bg1">
                    <a:lumMod val="95000"/>
                    <a:lumOff val="5000"/>
                  </a:schemeClr>
                </a:solidFill>
                <a:effectLst>
                  <a:outerShdw blurRad="38100" dist="38100" dir="2700000" algn="tl">
                    <a:srgbClr val="000000">
                      <a:alpha val="43137"/>
                    </a:srgbClr>
                  </a:outerShdw>
                </a:effectLst>
              </a:rPr>
              <a:t>წ.</a:t>
            </a:r>
          </a:p>
        </p:txBody>
      </p:sp>
    </p:spTree>
    <p:extLst>
      <p:ext uri="{BB962C8B-B14F-4D97-AF65-F5344CB8AC3E}">
        <p14:creationId xmlns:p14="http://schemas.microsoft.com/office/powerpoint/2010/main" val="318009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8D04E3D8-5BB2-4579-8AC5-75802636ADEC}"/>
              </a:ext>
            </a:extLst>
          </p:cNvPr>
          <p:cNvSpPr/>
          <p:nvPr/>
        </p:nvSpPr>
        <p:spPr>
          <a:xfrm>
            <a:off x="176573" y="82355"/>
            <a:ext cx="8671385" cy="646331"/>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bg1"/>
                </a:solidFill>
              </a:rPr>
              <a:t>კოლხური ქვევრების ფრაგმენტები</a:t>
            </a:r>
          </a:p>
          <a:p>
            <a:pPr algn="ctr"/>
            <a:endParaRPr lang="ru-RU" b="1" dirty="0">
              <a:solidFill>
                <a:schemeClr val="bg1"/>
              </a:solidFill>
            </a:endParaRPr>
          </a:p>
        </p:txBody>
      </p:sp>
      <p:pic>
        <p:nvPicPr>
          <p:cNvPr id="22" name="Picture 2" descr="E:\კოლხური კატალოგი 2017\კ ა ტ ა ლ ო გ ი\22\DSC_0113.JPG">
            <a:extLst>
              <a:ext uri="{FF2B5EF4-FFF2-40B4-BE49-F238E27FC236}">
                <a16:creationId xmlns:a16="http://schemas.microsoft.com/office/drawing/2014/main" id="{B1705A8E-133E-4C95-8413-230E156DE15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589" b="29409"/>
          <a:stretch/>
        </p:blipFill>
        <p:spPr bwMode="auto">
          <a:xfrm>
            <a:off x="176573" y="931898"/>
            <a:ext cx="2357078" cy="1037130"/>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3" name="Picture 3" descr="E:\კოლხური კატალოგი 2017\კ ა ტ ა ლ ო გ ი\13\DSC_0074.JPG">
            <a:extLst>
              <a:ext uri="{FF2B5EF4-FFF2-40B4-BE49-F238E27FC236}">
                <a16:creationId xmlns:a16="http://schemas.microsoft.com/office/drawing/2014/main" id="{F6B4B4BC-2EEB-469D-9900-C834F36056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31" t="23008" r="1920" b="19520"/>
          <a:stretch/>
        </p:blipFill>
        <p:spPr bwMode="auto">
          <a:xfrm>
            <a:off x="4568149" y="5078488"/>
            <a:ext cx="1709278" cy="1712439"/>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6" name="Picture 7" descr="E:\კრებული 2013\ბათუმის ციხე – 2012\ბათუმის ციხის ნივთები\XXI tabula\DSC_0145.jpg">
            <a:extLst>
              <a:ext uri="{FF2B5EF4-FFF2-40B4-BE49-F238E27FC236}">
                <a16:creationId xmlns:a16="http://schemas.microsoft.com/office/drawing/2014/main" id="{2D41DB4A-47C2-4C9A-8A19-8DE32E843A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983" t="4167" r="18387"/>
          <a:stretch/>
        </p:blipFill>
        <p:spPr bwMode="auto">
          <a:xfrm>
            <a:off x="176573" y="5078488"/>
            <a:ext cx="1726325" cy="167603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7" name="Picture 8" descr="E:\კრებული 2013\ბათუმის ციხე – 2012\ბათუმის ციხის ნივთები\XXI tabula\DSC_0130.jpg">
            <a:extLst>
              <a:ext uri="{FF2B5EF4-FFF2-40B4-BE49-F238E27FC236}">
                <a16:creationId xmlns:a16="http://schemas.microsoft.com/office/drawing/2014/main" id="{69C77748-6B1A-4927-934C-6B1192003E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666" b="16287"/>
          <a:stretch/>
        </p:blipFill>
        <p:spPr bwMode="auto">
          <a:xfrm>
            <a:off x="6453274" y="5283664"/>
            <a:ext cx="2394684" cy="1491981"/>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8" name="Picture 130" descr="C:\Users\win7\AppData\Local\Microsoft\Windows\Temporary Internet Files\Content.Word\DSC_203..jpg">
            <a:extLst>
              <a:ext uri="{FF2B5EF4-FFF2-40B4-BE49-F238E27FC236}">
                <a16:creationId xmlns:a16="http://schemas.microsoft.com/office/drawing/2014/main" id="{CEAB18D2-7B97-4AD0-87AA-E2129B789E7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0707" y="2294170"/>
            <a:ext cx="2812331" cy="2357078"/>
          </a:xfrm>
          <a:prstGeom prst="rect">
            <a:avLst/>
          </a:prstGeom>
          <a:noFill/>
          <a:ln w="9525">
            <a:solidFill>
              <a:srgbClr val="FFFF00"/>
            </a:solidFill>
            <a:miter lim="800000"/>
            <a:headEnd/>
            <a:tailEnd/>
          </a:ln>
        </p:spPr>
      </p:pic>
      <p:sp>
        <p:nvSpPr>
          <p:cNvPr id="29" name="Стрелка вправо 3">
            <a:extLst>
              <a:ext uri="{FF2B5EF4-FFF2-40B4-BE49-F238E27FC236}">
                <a16:creationId xmlns:a16="http://schemas.microsoft.com/office/drawing/2014/main" id="{D2EF2D54-7199-447A-BFAA-250C11D89A36}"/>
              </a:ext>
            </a:extLst>
          </p:cNvPr>
          <p:cNvSpPr/>
          <p:nvPr/>
        </p:nvSpPr>
        <p:spPr>
          <a:xfrm rot="9808419">
            <a:off x="2296574" y="1256480"/>
            <a:ext cx="265249" cy="159552"/>
          </a:xfrm>
          <a:prstGeom prst="rightArrow">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Picture 3">
            <a:extLst>
              <a:ext uri="{FF2B5EF4-FFF2-40B4-BE49-F238E27FC236}">
                <a16:creationId xmlns:a16="http://schemas.microsoft.com/office/drawing/2014/main" id="{71E0B603-A4EE-4D28-8D81-4FAF536693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3274" y="931898"/>
            <a:ext cx="2406276" cy="1604777"/>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8">
            <a:extLst>
              <a:ext uri="{FF2B5EF4-FFF2-40B4-BE49-F238E27FC236}">
                <a16:creationId xmlns:a16="http://schemas.microsoft.com/office/drawing/2014/main" id="{6E0257AF-D3EA-4DAE-BD7D-BF09F45E3BE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4407"/>
          <a:stretch/>
        </p:blipFill>
        <p:spPr bwMode="auto">
          <a:xfrm>
            <a:off x="6446020" y="2614667"/>
            <a:ext cx="2407499" cy="2580222"/>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33" name="Picture 2" descr="No description available.">
            <a:extLst>
              <a:ext uri="{FF2B5EF4-FFF2-40B4-BE49-F238E27FC236}">
                <a16:creationId xmlns:a16="http://schemas.microsoft.com/office/drawing/2014/main" id="{CB7B0907-903C-441A-85C4-E3D5ED4183F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364" t="26740" r="20882" b="8293"/>
          <a:stretch/>
        </p:blipFill>
        <p:spPr bwMode="auto">
          <a:xfrm>
            <a:off x="4543759" y="941656"/>
            <a:ext cx="1747419" cy="1017614"/>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34" name="Picture 4" descr="No description available.">
            <a:extLst>
              <a:ext uri="{FF2B5EF4-FFF2-40B4-BE49-F238E27FC236}">
                <a16:creationId xmlns:a16="http://schemas.microsoft.com/office/drawing/2014/main" id="{DFF03479-2C49-494B-9CE7-0A8C39B8AB1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7800" b="24581"/>
          <a:stretch/>
        </p:blipFill>
        <p:spPr bwMode="auto">
          <a:xfrm>
            <a:off x="2677853" y="924526"/>
            <a:ext cx="1824697" cy="1510064"/>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35" name="Picture 5">
            <a:extLst>
              <a:ext uri="{FF2B5EF4-FFF2-40B4-BE49-F238E27FC236}">
                <a16:creationId xmlns:a16="http://schemas.microsoft.com/office/drawing/2014/main" id="{09042069-275F-4A1F-92F2-DDA1495EC80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099" t="3863" r="22705" b="18965"/>
          <a:stretch/>
        </p:blipFill>
        <p:spPr bwMode="auto">
          <a:xfrm>
            <a:off x="3158939" y="2536675"/>
            <a:ext cx="2682817" cy="2332773"/>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8">
            <a:extLst>
              <a:ext uri="{FF2B5EF4-FFF2-40B4-BE49-F238E27FC236}">
                <a16:creationId xmlns:a16="http://schemas.microsoft.com/office/drawing/2014/main" id="{6AC9CCA6-87B1-4641-B68E-21AC4C3CEF4F}"/>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711" t="9104" r="15412" b="8208"/>
          <a:stretch/>
        </p:blipFill>
        <p:spPr bwMode="auto">
          <a:xfrm>
            <a:off x="2132518" y="5078488"/>
            <a:ext cx="2201731" cy="1712439"/>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10662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937CC9E8-9E29-450C-9460-A7732848EBE2}"/>
              </a:ext>
            </a:extLst>
          </p:cNvPr>
          <p:cNvSpPr/>
          <p:nvPr/>
        </p:nvSpPr>
        <p:spPr>
          <a:xfrm>
            <a:off x="177237" y="97665"/>
            <a:ext cx="8673890" cy="646331"/>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bg1"/>
                </a:solidFill>
              </a:rPr>
              <a:t>იმპორტული საღვინე  ჭურჭლები</a:t>
            </a:r>
          </a:p>
          <a:p>
            <a:pPr algn="ctr"/>
            <a:endParaRPr lang="ru-RU" b="1" dirty="0">
              <a:solidFill>
                <a:schemeClr val="bg1"/>
              </a:solidFill>
            </a:endParaRPr>
          </a:p>
        </p:txBody>
      </p:sp>
      <p:pic>
        <p:nvPicPr>
          <p:cNvPr id="5" name="Picture 2" descr="E:\F I C H V N A R I\ფ ი ჭ ვ ნ ა რ ი.   მ ო ნ ო გ რ ა ფ ი ე ბ ი\ფ ი ჭ ვ ნ ა რ ი - 7 (კოლხური კლასიკა)\ს ა ბ ო ლ ო ო\81.jpg">
            <a:extLst>
              <a:ext uri="{FF2B5EF4-FFF2-40B4-BE49-F238E27FC236}">
                <a16:creationId xmlns:a16="http://schemas.microsoft.com/office/drawing/2014/main" id="{D234CC16-306B-45D0-9511-DED881A4960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41" t="32593" r="10074" b="40864"/>
          <a:stretch/>
        </p:blipFill>
        <p:spPr bwMode="auto">
          <a:xfrm>
            <a:off x="177236" y="963533"/>
            <a:ext cx="2812402" cy="1390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F I C H V N A R I\ფ ი ჭ ვ ნ ა რ ი.   მ ო ნ ო გ რ ა ფ ი ე ბ ი\ფ ი ჭ ვ ნ ა რ ი - 7 (კოლხური კლასიკა)\ს ა ბ ო ლ ო ო\75.jpg">
            <a:extLst>
              <a:ext uri="{FF2B5EF4-FFF2-40B4-BE49-F238E27FC236}">
                <a16:creationId xmlns:a16="http://schemas.microsoft.com/office/drawing/2014/main" id="{EE95AA5B-683A-45FB-A4AC-4941158DA8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3968"/>
          <a:stretch/>
        </p:blipFill>
        <p:spPr bwMode="auto">
          <a:xfrm>
            <a:off x="3328592" y="2629232"/>
            <a:ext cx="2160260" cy="1566188"/>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8" name="Picture 4" descr="E:\F I C H V N A R I\ფ ი ჭ ვ ნ ა რ ი.   მ ო ნ ო გ რ ა ფ ი ე ბ ი\ფ ი ჭ ვ ნ ა რ ი - 7 (კოლხური კლასიკა)\ს ა ბ ო ლ ო ო\76.jpg">
            <a:extLst>
              <a:ext uri="{FF2B5EF4-FFF2-40B4-BE49-F238E27FC236}">
                <a16:creationId xmlns:a16="http://schemas.microsoft.com/office/drawing/2014/main" id="{AF29BA98-054E-4EFA-9CA7-EB6360DF645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22" t="62212" r="48029" b="28083"/>
          <a:stretch/>
        </p:blipFill>
        <p:spPr bwMode="auto">
          <a:xfrm>
            <a:off x="171338" y="2638005"/>
            <a:ext cx="2823343" cy="9189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E:\F I C H V N A R I\ფ ი ჭ ვ ნ ა რ ი.   მ ო ნ ო გ რ ა ფ ი ე ბ ი\ფ ი ჭ ვ ნ ა რ ი - 7 (კოლხური კლასიკა)\ს ა ბ ო ლ ო ო\70.jpg">
            <a:extLst>
              <a:ext uri="{FF2B5EF4-FFF2-40B4-BE49-F238E27FC236}">
                <a16:creationId xmlns:a16="http://schemas.microsoft.com/office/drawing/2014/main" id="{F505C4DC-F40D-4D17-A171-C2FF81EBD55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21" t="33711" r="60747" b="51008"/>
          <a:stretch/>
        </p:blipFill>
        <p:spPr bwMode="auto">
          <a:xfrm>
            <a:off x="3884646" y="5857332"/>
            <a:ext cx="1153238" cy="846935"/>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1" name="Picture 8" descr="E:\F I C H V N A R I\ფ ი ჭ ვ ნ ა რ ი.   მ ო ნ ო გ რ ა ფ ი ე ბ ი\ფ ი ჭ ვ ნ ა რ ი - 7 (კოლხური კლასიკა)\ს ა ბ ო ლ ო ო\74.jpg">
            <a:extLst>
              <a:ext uri="{FF2B5EF4-FFF2-40B4-BE49-F238E27FC236}">
                <a16:creationId xmlns:a16="http://schemas.microsoft.com/office/drawing/2014/main" id="{3C983493-18E7-4185-B1DC-480C67492E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035" t="7355" r="32314" b="76981"/>
          <a:stretch/>
        </p:blipFill>
        <p:spPr bwMode="auto">
          <a:xfrm>
            <a:off x="1978926" y="3804542"/>
            <a:ext cx="1141370" cy="101543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2" name="Picture 9" descr="E:\F I C H V N A R I\ფ ი ჭ ვ ნ ა რ ი.   მ ო ნ ო გ რ ა ფ ი ე ბ ი\ფ ი ჭ ვ ნ ა რ ი - 7 (კოლხური კლასიკა)\ს ა ბ ო ლ ო ო\83.jpg">
            <a:extLst>
              <a:ext uri="{FF2B5EF4-FFF2-40B4-BE49-F238E27FC236}">
                <a16:creationId xmlns:a16="http://schemas.microsoft.com/office/drawing/2014/main" id="{91B53D86-5FE4-49C5-904A-9EF9A0813D5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419" t="7615" r="38401" b="73572"/>
          <a:stretch/>
        </p:blipFill>
        <p:spPr bwMode="auto">
          <a:xfrm>
            <a:off x="3321688" y="1000669"/>
            <a:ext cx="2173068" cy="139003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3" name="Picture 10" descr="E:\F I C H V N A R I\ფ ი ჭ ვ ნ ა რ ი.   მ ო ნ ო გ რ ა ფ ი ე ბ ი\ფ ი ჭ ვ ნ ა რ ი - 7 (კოლხური კლასიკა)\ს ა ბ ო ლ ო ო\81.jpg">
            <a:extLst>
              <a:ext uri="{FF2B5EF4-FFF2-40B4-BE49-F238E27FC236}">
                <a16:creationId xmlns:a16="http://schemas.microsoft.com/office/drawing/2014/main" id="{274FA892-B5E9-4135-ADFA-A11BB8FD9EE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673" t="12250" r="68122" b="71429"/>
          <a:stretch/>
        </p:blipFill>
        <p:spPr bwMode="auto">
          <a:xfrm>
            <a:off x="7394585" y="1013036"/>
            <a:ext cx="1458165" cy="1830479"/>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4" name="Picture 4" descr="E:\თბილისი წიგნი. ამირანი შოთა\წიგნი ამირანი შოთა\57\DSC_0033.JPG">
            <a:extLst>
              <a:ext uri="{FF2B5EF4-FFF2-40B4-BE49-F238E27FC236}">
                <a16:creationId xmlns:a16="http://schemas.microsoft.com/office/drawing/2014/main" id="{97F5C927-89D8-4A9E-968D-685D2142FFB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038" t="5596" r="6606" b="5916"/>
          <a:stretch/>
        </p:blipFill>
        <p:spPr bwMode="auto">
          <a:xfrm>
            <a:off x="184655" y="3804541"/>
            <a:ext cx="1445100" cy="99873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5" name="Picture 6" descr="E:\თბილისი წიგნი. ამირანი შოთა\წიგნი ამირანი შოთა\59\DSC_0022.JPG">
            <a:extLst>
              <a:ext uri="{FF2B5EF4-FFF2-40B4-BE49-F238E27FC236}">
                <a16:creationId xmlns:a16="http://schemas.microsoft.com/office/drawing/2014/main" id="{55F8BCD6-DF16-4624-9421-393D7F76181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293" t="10367" r="7242" b="21875"/>
          <a:stretch/>
        </p:blipFill>
        <p:spPr bwMode="auto">
          <a:xfrm>
            <a:off x="3314782" y="4456538"/>
            <a:ext cx="2160260" cy="1197858"/>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6" name="Picture 2" descr="E:\თბილისი წიგნი. ამირანი შოთა\წიგნი ამირანი შოთა\55\DSC_0041.JPG">
            <a:extLst>
              <a:ext uri="{FF2B5EF4-FFF2-40B4-BE49-F238E27FC236}">
                <a16:creationId xmlns:a16="http://schemas.microsoft.com/office/drawing/2014/main" id="{4BE71EA7-C17A-4682-A42C-C062D900E9F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783" t="12456" r="15000" b="14638"/>
          <a:stretch/>
        </p:blipFill>
        <p:spPr bwMode="auto">
          <a:xfrm>
            <a:off x="5788034" y="4519242"/>
            <a:ext cx="1391751" cy="2167571"/>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7" name="Picture 7" descr="D:\საგამოფენო მასალა\საგამოფენო ბერძნული\100D5300\DSC_0105.JPG">
            <a:extLst>
              <a:ext uri="{FF2B5EF4-FFF2-40B4-BE49-F238E27FC236}">
                <a16:creationId xmlns:a16="http://schemas.microsoft.com/office/drawing/2014/main" id="{60255677-1E17-49B0-8834-E639B5B1AE89}"/>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6629" r="13057" b="13689"/>
          <a:stretch/>
        </p:blipFill>
        <p:spPr bwMode="auto">
          <a:xfrm rot="5400000">
            <a:off x="5633571" y="2801570"/>
            <a:ext cx="1700677" cy="1391750"/>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8" name="Рисунок 27" descr="C:\Users\Merabi\Desktop\იზო\ტაბ\16.jpg">
            <a:extLst>
              <a:ext uri="{FF2B5EF4-FFF2-40B4-BE49-F238E27FC236}">
                <a16:creationId xmlns:a16="http://schemas.microsoft.com/office/drawing/2014/main" id="{3AA27B24-5A21-4852-B10F-573CFAB77D21}"/>
              </a:ext>
            </a:extLst>
          </p:cNvPr>
          <p:cNvPicPr/>
          <p:nvPr/>
        </p:nvPicPr>
        <p:blipFill rotWithShape="1">
          <a:blip r:embed="rId13" cstate="print">
            <a:extLst>
              <a:ext uri="{28A0092B-C50C-407E-A947-70E740481C1C}">
                <a14:useLocalDpi xmlns:a14="http://schemas.microsoft.com/office/drawing/2010/main" val="0"/>
              </a:ext>
            </a:extLst>
          </a:blip>
          <a:srcRect l="11005" t="38160" r="53723" b="36498"/>
          <a:stretch/>
        </p:blipFill>
        <p:spPr bwMode="auto">
          <a:xfrm>
            <a:off x="5789882" y="1013036"/>
            <a:ext cx="1390035" cy="1378567"/>
          </a:xfrm>
          <a:prstGeom prst="rect">
            <a:avLst/>
          </a:prstGeom>
          <a:noFill/>
          <a:ln>
            <a:solidFill>
              <a:srgbClr val="FFFF00"/>
            </a:solidFill>
          </a:ln>
        </p:spPr>
      </p:pic>
      <p:pic>
        <p:nvPicPr>
          <p:cNvPr id="29" name="Рисунок 28" descr="C:\Users\Merabi\Desktop\იზო\ტაბ\16.jpg">
            <a:extLst>
              <a:ext uri="{FF2B5EF4-FFF2-40B4-BE49-F238E27FC236}">
                <a16:creationId xmlns:a16="http://schemas.microsoft.com/office/drawing/2014/main" id="{32C54222-B27F-4E43-B235-DB887FD3C638}"/>
              </a:ext>
            </a:extLst>
          </p:cNvPr>
          <p:cNvPicPr/>
          <p:nvPr/>
        </p:nvPicPr>
        <p:blipFill rotWithShape="1">
          <a:blip r:embed="rId14" cstate="print">
            <a:extLst>
              <a:ext uri="{28A0092B-C50C-407E-A947-70E740481C1C}">
                <a14:useLocalDpi xmlns:a14="http://schemas.microsoft.com/office/drawing/2010/main" val="0"/>
              </a:ext>
            </a:extLst>
          </a:blip>
          <a:srcRect l="55586" t="41840" r="10504" b="40381"/>
          <a:stretch/>
        </p:blipFill>
        <p:spPr bwMode="auto">
          <a:xfrm>
            <a:off x="7372182" y="5392257"/>
            <a:ext cx="1478944" cy="1070327"/>
          </a:xfrm>
          <a:prstGeom prst="rect">
            <a:avLst/>
          </a:prstGeom>
          <a:noFill/>
          <a:ln>
            <a:solidFill>
              <a:srgbClr val="FFFF00"/>
            </a:solidFill>
          </a:ln>
        </p:spPr>
      </p:pic>
      <p:pic>
        <p:nvPicPr>
          <p:cNvPr id="30" name="Picture 8">
            <a:extLst>
              <a:ext uri="{FF2B5EF4-FFF2-40B4-BE49-F238E27FC236}">
                <a16:creationId xmlns:a16="http://schemas.microsoft.com/office/drawing/2014/main" id="{2C4DE6A7-2F00-45DB-8288-D7436477B83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4296" b="5199"/>
          <a:stretch/>
        </p:blipFill>
        <p:spPr bwMode="auto">
          <a:xfrm>
            <a:off x="7394585" y="3133398"/>
            <a:ext cx="1458165" cy="18832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 name="Picture 10">
            <a:extLst>
              <a:ext uri="{FF2B5EF4-FFF2-40B4-BE49-F238E27FC236}">
                <a16:creationId xmlns:a16="http://schemas.microsoft.com/office/drawing/2014/main" id="{56F264E6-4A7C-44F1-8846-73B79837D8D5}"/>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0192" t="19352" r="11122" b="12263"/>
          <a:stretch/>
        </p:blipFill>
        <p:spPr bwMode="auto">
          <a:xfrm>
            <a:off x="184654" y="5019015"/>
            <a:ext cx="2810993" cy="1628645"/>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40102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96AC14AB-CBDB-4F8F-AA60-762BB2778241}"/>
              </a:ext>
            </a:extLst>
          </p:cNvPr>
          <p:cNvPicPr>
            <a:picLocks noGrp="1" noChangeAspect="1"/>
          </p:cNvPicPr>
          <p:nvPr>
            <p:ph idx="1"/>
          </p:nvPr>
        </p:nvPicPr>
        <p:blipFill rotWithShape="1">
          <a:blip r:embed="rId2"/>
          <a:srcRect l="4779" t="4107" r="10024" b="6805"/>
          <a:stretch/>
        </p:blipFill>
        <p:spPr>
          <a:xfrm>
            <a:off x="117042" y="1412695"/>
            <a:ext cx="4150093" cy="5304625"/>
          </a:xfrm>
          <a:prstGeom prst="rect">
            <a:avLst/>
          </a:prstGeom>
          <a:ln>
            <a:solidFill>
              <a:srgbClr val="FFFF00"/>
            </a:solidFill>
          </a:ln>
        </p:spPr>
      </p:pic>
      <p:pic>
        <p:nvPicPr>
          <p:cNvPr id="6" name="Рисунок 5">
            <a:extLst>
              <a:ext uri="{FF2B5EF4-FFF2-40B4-BE49-F238E27FC236}">
                <a16:creationId xmlns:a16="http://schemas.microsoft.com/office/drawing/2014/main" id="{54EE49C9-FC3D-463C-84E1-EDB39A88762E}"/>
              </a:ext>
            </a:extLst>
          </p:cNvPr>
          <p:cNvPicPr>
            <a:picLocks noChangeAspect="1"/>
          </p:cNvPicPr>
          <p:nvPr/>
        </p:nvPicPr>
        <p:blipFill>
          <a:blip r:embed="rId3"/>
          <a:stretch>
            <a:fillRect/>
          </a:stretch>
        </p:blipFill>
        <p:spPr>
          <a:xfrm>
            <a:off x="6472238" y="1418253"/>
            <a:ext cx="2422849" cy="2496269"/>
          </a:xfrm>
          <a:prstGeom prst="rect">
            <a:avLst/>
          </a:prstGeom>
          <a:ln>
            <a:solidFill>
              <a:srgbClr val="FFFF00"/>
            </a:solidFill>
          </a:ln>
        </p:spPr>
      </p:pic>
      <p:pic>
        <p:nvPicPr>
          <p:cNvPr id="7" name="Рисунок 6">
            <a:extLst>
              <a:ext uri="{FF2B5EF4-FFF2-40B4-BE49-F238E27FC236}">
                <a16:creationId xmlns:a16="http://schemas.microsoft.com/office/drawing/2014/main" id="{906C4D73-8B72-4734-A766-ED31BA173A1F}"/>
              </a:ext>
            </a:extLst>
          </p:cNvPr>
          <p:cNvPicPr>
            <a:picLocks noChangeAspect="1"/>
          </p:cNvPicPr>
          <p:nvPr/>
        </p:nvPicPr>
        <p:blipFill>
          <a:blip r:embed="rId4"/>
          <a:stretch>
            <a:fillRect/>
          </a:stretch>
        </p:blipFill>
        <p:spPr>
          <a:xfrm>
            <a:off x="6472238" y="4168795"/>
            <a:ext cx="2422849" cy="2553281"/>
          </a:xfrm>
          <a:prstGeom prst="rect">
            <a:avLst/>
          </a:prstGeom>
          <a:ln>
            <a:solidFill>
              <a:srgbClr val="FFFF00"/>
            </a:solidFill>
          </a:ln>
        </p:spPr>
      </p:pic>
      <p:pic>
        <p:nvPicPr>
          <p:cNvPr id="8" name="Рисунок 7">
            <a:extLst>
              <a:ext uri="{FF2B5EF4-FFF2-40B4-BE49-F238E27FC236}">
                <a16:creationId xmlns:a16="http://schemas.microsoft.com/office/drawing/2014/main" id="{435B704B-2EE3-438D-B787-3105D8ED7657}"/>
              </a:ext>
            </a:extLst>
          </p:cNvPr>
          <p:cNvPicPr>
            <a:picLocks noChangeAspect="1"/>
          </p:cNvPicPr>
          <p:nvPr/>
        </p:nvPicPr>
        <p:blipFill>
          <a:blip r:embed="rId5"/>
          <a:stretch>
            <a:fillRect/>
          </a:stretch>
        </p:blipFill>
        <p:spPr>
          <a:xfrm>
            <a:off x="4485503" y="1418253"/>
            <a:ext cx="1768367" cy="5304626"/>
          </a:xfrm>
          <a:prstGeom prst="rect">
            <a:avLst/>
          </a:prstGeom>
          <a:ln>
            <a:solidFill>
              <a:srgbClr val="FFFF00"/>
            </a:solidFill>
          </a:ln>
        </p:spPr>
      </p:pic>
      <p:sp>
        <p:nvSpPr>
          <p:cNvPr id="5" name="Прямоугольник 4">
            <a:extLst>
              <a:ext uri="{FF2B5EF4-FFF2-40B4-BE49-F238E27FC236}">
                <a16:creationId xmlns:a16="http://schemas.microsoft.com/office/drawing/2014/main" id="{919EAB2C-44DD-4C0F-BD9D-E950245882C6}"/>
              </a:ext>
            </a:extLst>
          </p:cNvPr>
          <p:cNvSpPr/>
          <p:nvPr/>
        </p:nvSpPr>
        <p:spPr>
          <a:xfrm>
            <a:off x="988541" y="135924"/>
            <a:ext cx="7389340" cy="1087395"/>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800" b="1" dirty="0">
                <a:solidFill>
                  <a:schemeClr val="bg1"/>
                </a:solidFill>
                <a:effectLst>
                  <a:outerShdw blurRad="38100" dist="38100" dir="2700000" algn="tl">
                    <a:srgbClr val="000000">
                      <a:alpha val="43137"/>
                    </a:srgbClr>
                  </a:outerShdw>
                </a:effectLst>
              </a:rPr>
              <a:t>ბერძნული ნეკროპოლი. ძვ.წ  </a:t>
            </a:r>
            <a:r>
              <a:rPr lang="en-US" sz="1800" b="1" dirty="0">
                <a:solidFill>
                  <a:schemeClr val="bg1"/>
                </a:solidFill>
                <a:effectLst>
                  <a:outerShdw blurRad="38100" dist="38100" dir="2700000" algn="tl">
                    <a:srgbClr val="000000">
                      <a:alpha val="43137"/>
                    </a:srgbClr>
                  </a:outerShdw>
                </a:effectLst>
              </a:rPr>
              <a:t>V</a:t>
            </a:r>
            <a:r>
              <a:rPr lang="ka-GE" sz="1800" b="1" dirty="0">
                <a:solidFill>
                  <a:schemeClr val="bg1"/>
                </a:solidFill>
                <a:effectLst>
                  <a:outerShdw blurRad="38100" dist="38100" dir="2700000" algn="tl">
                    <a:srgbClr val="000000">
                      <a:alpha val="43137"/>
                    </a:srgbClr>
                  </a:outerShdw>
                </a:effectLst>
              </a:rPr>
              <a:t> ს. </a:t>
            </a:r>
          </a:p>
          <a:p>
            <a:pPr algn="ctr"/>
            <a:r>
              <a:rPr lang="ka-GE" sz="1800" b="1" dirty="0">
                <a:solidFill>
                  <a:schemeClr val="bg1"/>
                </a:solidFill>
                <a:effectLst>
                  <a:outerShdw blurRad="38100" dist="38100" dir="2700000" algn="tl">
                    <a:srgbClr val="000000">
                      <a:alpha val="43137"/>
                    </a:srgbClr>
                  </a:outerShdw>
                </a:effectLst>
              </a:rPr>
              <a:t>კრატერი - ღვინის გასაზავებელი ჭურჭელი</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656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7B371C-0EAC-44FB-A01D-1B3C6487654B}"/>
              </a:ext>
            </a:extLst>
          </p:cNvPr>
          <p:cNvSpPr>
            <a:spLocks noGrp="1"/>
          </p:cNvSpPr>
          <p:nvPr>
            <p:ph type="title"/>
          </p:nvPr>
        </p:nvSpPr>
        <p:spPr>
          <a:xfrm>
            <a:off x="1606045" y="205274"/>
            <a:ext cx="5746477" cy="912698"/>
          </a:xfrm>
        </p:spPr>
        <p:txBody>
          <a:bodyPr>
            <a:normAutofit fontScale="90000"/>
          </a:bodyPr>
          <a:lstStyle/>
          <a:p>
            <a:br>
              <a:rPr lang="ka-GE" sz="1800" dirty="0"/>
            </a:br>
            <a:r>
              <a:rPr lang="ka-GE" sz="1800" dirty="0"/>
              <a:t>ღვინის სატრანზიტო ჭურჭელი</a:t>
            </a:r>
            <a:br>
              <a:rPr lang="ka-GE" sz="1800" dirty="0"/>
            </a:br>
            <a:r>
              <a:rPr lang="ka-GE" sz="1800" dirty="0"/>
              <a:t>ა მ ფ ო რ ე ბ ი</a:t>
            </a:r>
            <a:br>
              <a:rPr lang="ka-GE" dirty="0"/>
            </a:br>
            <a:endParaRPr lang="en-US" dirty="0"/>
          </a:p>
        </p:txBody>
      </p:sp>
      <p:pic>
        <p:nvPicPr>
          <p:cNvPr id="10" name="Объект 9">
            <a:extLst>
              <a:ext uri="{FF2B5EF4-FFF2-40B4-BE49-F238E27FC236}">
                <a16:creationId xmlns:a16="http://schemas.microsoft.com/office/drawing/2014/main" id="{BDD1B452-1BF3-4A77-9A45-35F7F543676C}"/>
              </a:ext>
            </a:extLst>
          </p:cNvPr>
          <p:cNvPicPr>
            <a:picLocks noGrp="1" noChangeAspect="1"/>
          </p:cNvPicPr>
          <p:nvPr>
            <p:ph idx="1"/>
          </p:nvPr>
        </p:nvPicPr>
        <p:blipFill rotWithShape="1">
          <a:blip r:embed="rId2"/>
          <a:srcRect l="7134" r="17530"/>
          <a:stretch/>
        </p:blipFill>
        <p:spPr>
          <a:xfrm>
            <a:off x="109804" y="1294817"/>
            <a:ext cx="5734943" cy="5475896"/>
          </a:xfrm>
          <a:prstGeom prst="rect">
            <a:avLst/>
          </a:prstGeom>
          <a:ln>
            <a:solidFill>
              <a:srgbClr val="FFFF00"/>
            </a:solidFill>
          </a:ln>
        </p:spPr>
      </p:pic>
      <p:pic>
        <p:nvPicPr>
          <p:cNvPr id="11" name="Рисунок 10">
            <a:extLst>
              <a:ext uri="{FF2B5EF4-FFF2-40B4-BE49-F238E27FC236}">
                <a16:creationId xmlns:a16="http://schemas.microsoft.com/office/drawing/2014/main" id="{D55950D2-9100-4C65-A28D-2FD087CF48FA}"/>
              </a:ext>
            </a:extLst>
          </p:cNvPr>
          <p:cNvPicPr>
            <a:picLocks noChangeAspect="1"/>
          </p:cNvPicPr>
          <p:nvPr/>
        </p:nvPicPr>
        <p:blipFill>
          <a:blip r:embed="rId3"/>
          <a:stretch>
            <a:fillRect/>
          </a:stretch>
        </p:blipFill>
        <p:spPr>
          <a:xfrm>
            <a:off x="5944891" y="1294817"/>
            <a:ext cx="1547015" cy="2532408"/>
          </a:xfrm>
          <a:prstGeom prst="rect">
            <a:avLst/>
          </a:prstGeom>
          <a:ln>
            <a:solidFill>
              <a:srgbClr val="FFFF00"/>
            </a:solidFill>
          </a:ln>
        </p:spPr>
      </p:pic>
      <p:pic>
        <p:nvPicPr>
          <p:cNvPr id="12" name="Рисунок 11">
            <a:extLst>
              <a:ext uri="{FF2B5EF4-FFF2-40B4-BE49-F238E27FC236}">
                <a16:creationId xmlns:a16="http://schemas.microsoft.com/office/drawing/2014/main" id="{AF049530-3838-4A12-808F-C80EE717BED9}"/>
              </a:ext>
            </a:extLst>
          </p:cNvPr>
          <p:cNvPicPr>
            <a:picLocks noChangeAspect="1"/>
          </p:cNvPicPr>
          <p:nvPr/>
        </p:nvPicPr>
        <p:blipFill>
          <a:blip r:embed="rId4"/>
          <a:stretch>
            <a:fillRect/>
          </a:stretch>
        </p:blipFill>
        <p:spPr>
          <a:xfrm>
            <a:off x="5944891" y="3973771"/>
            <a:ext cx="1296168" cy="2807420"/>
          </a:xfrm>
          <a:prstGeom prst="rect">
            <a:avLst/>
          </a:prstGeom>
          <a:ln>
            <a:solidFill>
              <a:srgbClr val="FFFF00"/>
            </a:solidFill>
          </a:ln>
        </p:spPr>
      </p:pic>
      <p:pic>
        <p:nvPicPr>
          <p:cNvPr id="14" name="Picture 5" descr="E:\გემი\20-.JPG">
            <a:extLst>
              <a:ext uri="{FF2B5EF4-FFF2-40B4-BE49-F238E27FC236}">
                <a16:creationId xmlns:a16="http://schemas.microsoft.com/office/drawing/2014/main" id="{6A30C4C3-EA91-4265-8EE4-87D7074DAA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935" t="6584" r="19906" b="24409"/>
          <a:stretch/>
        </p:blipFill>
        <p:spPr bwMode="auto">
          <a:xfrm>
            <a:off x="7590763" y="1294817"/>
            <a:ext cx="1443433" cy="2532408"/>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5" name="Picture 4" descr="E:\F I C H V N A R I\ფ ი ჭ ვ ნ ა რ ი.   მ ო ნ ო გ რ ა ფ ი ე ბ ი\ფ ი ჭ ვ ნ ა რ ი - 5\63.jpg">
            <a:extLst>
              <a:ext uri="{FF2B5EF4-FFF2-40B4-BE49-F238E27FC236}">
                <a16:creationId xmlns:a16="http://schemas.microsoft.com/office/drawing/2014/main" id="{3AA14823-892A-42AE-8CF7-F5AE342BB3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6372" t="53582" r="9849" b="33553"/>
          <a:stretch/>
        </p:blipFill>
        <p:spPr bwMode="auto">
          <a:xfrm>
            <a:off x="7205159" y="4174608"/>
            <a:ext cx="1547014" cy="2022029"/>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17" name="Стрелка: влево-вправо 16">
            <a:extLst>
              <a:ext uri="{FF2B5EF4-FFF2-40B4-BE49-F238E27FC236}">
                <a16:creationId xmlns:a16="http://schemas.microsoft.com/office/drawing/2014/main" id="{382D71EF-DB49-42D1-809C-809AAA1C7909}"/>
              </a:ext>
            </a:extLst>
          </p:cNvPr>
          <p:cNvSpPr/>
          <p:nvPr/>
        </p:nvSpPr>
        <p:spPr>
          <a:xfrm rot="1901745">
            <a:off x="6506900" y="4400543"/>
            <a:ext cx="1220292" cy="342508"/>
          </a:xfrm>
          <a:prstGeom prst="lef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447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4E502C14-181E-4D58-A392-EF929DE14175}"/>
              </a:ext>
            </a:extLst>
          </p:cNvPr>
          <p:cNvSpPr/>
          <p:nvPr/>
        </p:nvSpPr>
        <p:spPr>
          <a:xfrm>
            <a:off x="309282" y="116632"/>
            <a:ext cx="8655619" cy="369332"/>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bg1"/>
                </a:solidFill>
              </a:rPr>
              <a:t>ქვევრ  - სამარხები</a:t>
            </a:r>
            <a:endParaRPr lang="ru-RU" b="1" dirty="0">
              <a:solidFill>
                <a:schemeClr val="bg1"/>
              </a:solidFill>
            </a:endParaRPr>
          </a:p>
        </p:txBody>
      </p:sp>
      <p:pic>
        <p:nvPicPr>
          <p:cNvPr id="16" name="Picture 4" descr="Картинки по запросу &quot;ქვევრ სამარხები&quot;">
            <a:extLst>
              <a:ext uri="{FF2B5EF4-FFF2-40B4-BE49-F238E27FC236}">
                <a16:creationId xmlns:a16="http://schemas.microsoft.com/office/drawing/2014/main" id="{3992A1EC-EE19-4EC1-802D-3A02F7772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761672"/>
            <a:ext cx="4320893" cy="582183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9" name="Picture 3" descr="C:\Users\Merabi\Downloads\20210716_162341.jpg">
            <a:extLst>
              <a:ext uri="{FF2B5EF4-FFF2-40B4-BE49-F238E27FC236}">
                <a16:creationId xmlns:a16="http://schemas.microsoft.com/office/drawing/2014/main" id="{93A0472C-5328-4003-BDB1-1EC8252714B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304" t="10287" r="7119"/>
          <a:stretch/>
        </p:blipFill>
        <p:spPr bwMode="auto">
          <a:xfrm>
            <a:off x="2568388" y="4746812"/>
            <a:ext cx="1802403" cy="1694329"/>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0" name="Рисунок 19">
            <a:extLst>
              <a:ext uri="{FF2B5EF4-FFF2-40B4-BE49-F238E27FC236}">
                <a16:creationId xmlns:a16="http://schemas.microsoft.com/office/drawing/2014/main" id="{11BBF772-5819-462C-AD7C-4FCAC1D3EA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731" b="8854"/>
          <a:stretch/>
        </p:blipFill>
        <p:spPr>
          <a:xfrm>
            <a:off x="309282" y="793377"/>
            <a:ext cx="4099585" cy="3794328"/>
          </a:xfrm>
          <a:prstGeom prst="rect">
            <a:avLst/>
          </a:prstGeom>
          <a:ln>
            <a:solidFill>
              <a:srgbClr val="FFFF00"/>
            </a:solidFill>
          </a:ln>
        </p:spPr>
      </p:pic>
      <p:pic>
        <p:nvPicPr>
          <p:cNvPr id="21" name="Рисунок 20">
            <a:extLst>
              <a:ext uri="{FF2B5EF4-FFF2-40B4-BE49-F238E27FC236}">
                <a16:creationId xmlns:a16="http://schemas.microsoft.com/office/drawing/2014/main" id="{5DE4BEB4-A069-4E9C-B8D7-8171A3605E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00"/>
          <a:stretch/>
        </p:blipFill>
        <p:spPr>
          <a:xfrm>
            <a:off x="382357" y="4746812"/>
            <a:ext cx="1976717" cy="1694329"/>
          </a:xfrm>
          <a:prstGeom prst="rect">
            <a:avLst/>
          </a:prstGeom>
          <a:ln>
            <a:solidFill>
              <a:srgbClr val="FFFF00"/>
            </a:solidFill>
          </a:ln>
        </p:spPr>
      </p:pic>
    </p:spTree>
    <p:extLst>
      <p:ext uri="{BB962C8B-B14F-4D97-AF65-F5344CB8AC3E}">
        <p14:creationId xmlns:p14="http://schemas.microsoft.com/office/powerpoint/2010/main" val="36996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4E502C14-181E-4D58-A392-EF929DE14175}"/>
              </a:ext>
            </a:extLst>
          </p:cNvPr>
          <p:cNvSpPr/>
          <p:nvPr/>
        </p:nvSpPr>
        <p:spPr>
          <a:xfrm>
            <a:off x="3111819" y="221494"/>
            <a:ext cx="3300856" cy="369332"/>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bg1"/>
                </a:solidFill>
              </a:rPr>
              <a:t>დიონისე</a:t>
            </a:r>
            <a:endParaRPr lang="ru-RU" b="1" dirty="0">
              <a:solidFill>
                <a:schemeClr val="bg1"/>
              </a:solidFill>
            </a:endParaRPr>
          </a:p>
        </p:txBody>
      </p:sp>
      <p:pic>
        <p:nvPicPr>
          <p:cNvPr id="7" name="Picture 2" descr="Image result for култ диониса">
            <a:extLst>
              <a:ext uri="{FF2B5EF4-FFF2-40B4-BE49-F238E27FC236}">
                <a16:creationId xmlns:a16="http://schemas.microsoft.com/office/drawing/2014/main" id="{49FDDEB1-265C-4745-8B2F-468B173205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627"/>
          <a:stretch/>
        </p:blipFill>
        <p:spPr bwMode="auto">
          <a:xfrm>
            <a:off x="160870" y="939407"/>
            <a:ext cx="3169903" cy="3662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74CFD1BD-F6DB-4D6A-AC69-8173E56440C7}"/>
              </a:ext>
            </a:extLst>
          </p:cNvPr>
          <p:cNvSpPr/>
          <p:nvPr/>
        </p:nvSpPr>
        <p:spPr>
          <a:xfrm>
            <a:off x="3575440" y="3880491"/>
            <a:ext cx="3437998" cy="2862322"/>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sz="1200" b="1" dirty="0">
                <a:solidFill>
                  <a:schemeClr val="bg1"/>
                </a:solidFill>
              </a:rPr>
              <a:t>დიონისე ან დიონისოსი</a:t>
            </a:r>
            <a:r>
              <a:rPr lang="el-GR" sz="1200" b="1" dirty="0">
                <a:solidFill>
                  <a:schemeClr val="bg1"/>
                </a:solidFill>
              </a:rPr>
              <a:t>— </a:t>
            </a:r>
            <a:r>
              <a:rPr lang="ka-GE" sz="1200" b="1" dirty="0">
                <a:solidFill>
                  <a:schemeClr val="bg1"/>
                </a:solidFill>
              </a:rPr>
              <a:t>ძველბერძნულ მითოლოგიაში მევენახეობის, მეურნეობისა და მეღვინეობის, მცენარეულობის მფარველი ღვთაება. აგრეთვე ცნობილი როგორც ბახუსი ბერძნულსა და რომაულ მითოლოგიაში. მას მუდამ ახლდნენ მისი მხიარული სატირები ძველი ბერძნების რწმენით, დიონისეს კეთილგანწყობაზე დამოკიდებული იყო თუ როგორი იქნებოდა რთველი. ჰომეროსის თანახმად დიონისე არ შედის მთავარ ღმერთთა შემადგენლობაში, რის გამოც მისი კულტი ნაკლებად იყო გავრცელებული არისტოკრატიაში, სამაგიეროდ იგი დიდი პოპულარობით სარგებლობდა დაბალ ფენებში.</a:t>
            </a:r>
            <a:endParaRPr lang="ru-RU" sz="1200" b="1" dirty="0">
              <a:solidFill>
                <a:schemeClr val="bg1"/>
              </a:solidFill>
              <a:highlight>
                <a:srgbClr val="FFFF00"/>
              </a:highlight>
            </a:endParaRPr>
          </a:p>
        </p:txBody>
      </p:sp>
      <p:pic>
        <p:nvPicPr>
          <p:cNvPr id="3" name="Рисунок 2">
            <a:extLst>
              <a:ext uri="{FF2B5EF4-FFF2-40B4-BE49-F238E27FC236}">
                <a16:creationId xmlns:a16="http://schemas.microsoft.com/office/drawing/2014/main" id="{B2A980CB-3127-41A9-AB8E-5051B7283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326" y="930470"/>
            <a:ext cx="2009862" cy="2593371"/>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id="{E160799F-BFA0-430F-A8D0-0251ECF68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645" y="939407"/>
            <a:ext cx="2025485" cy="2700647"/>
          </a:xfrm>
          <a:prstGeom prst="rect">
            <a:avLst/>
          </a:prstGeom>
        </p:spPr>
      </p:pic>
    </p:spTree>
    <p:extLst>
      <p:ext uri="{BB962C8B-B14F-4D97-AF65-F5344CB8AC3E}">
        <p14:creationId xmlns:p14="http://schemas.microsoft.com/office/powerpoint/2010/main" val="249984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D914BA0-CF6C-4380-B0D2-1C933B8FA5E7}"/>
              </a:ext>
            </a:extLst>
          </p:cNvPr>
          <p:cNvSpPr/>
          <p:nvPr/>
        </p:nvSpPr>
        <p:spPr>
          <a:xfrm>
            <a:off x="185004" y="116632"/>
            <a:ext cx="8789527" cy="369332"/>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bg1"/>
                </a:solidFill>
              </a:rPr>
              <a:t>ქვის საწნახლები</a:t>
            </a:r>
            <a:endParaRPr lang="ru-RU" b="1" dirty="0">
              <a:solidFill>
                <a:schemeClr val="bg1"/>
              </a:solidFill>
            </a:endParaRPr>
          </a:p>
        </p:txBody>
      </p:sp>
      <p:pic>
        <p:nvPicPr>
          <p:cNvPr id="5" name="Picture 2" descr="E:\ი ზ ო\იზოს პრეზენტაციები\izo mevenaxeoba\mevenaxeoba megvineoba acharashi. albomi\kokotauri\DSC_0206.JPG">
            <a:extLst>
              <a:ext uri="{FF2B5EF4-FFF2-40B4-BE49-F238E27FC236}">
                <a16:creationId xmlns:a16="http://schemas.microsoft.com/office/drawing/2014/main" id="{644B0E32-2249-48FA-BC40-F28572F7FE7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02"/>
          <a:stretch/>
        </p:blipFill>
        <p:spPr bwMode="auto">
          <a:xfrm>
            <a:off x="172968" y="678816"/>
            <a:ext cx="2029905" cy="134524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6" name="Picture 3" descr="E:\ი ზ ო\იზოს პრეზენტაციები\izo mevenaxeoba\mevenaxeoba megvineoba acharashi. albomi\machaxela\DSC_0268.JPG">
            <a:extLst>
              <a:ext uri="{FF2B5EF4-FFF2-40B4-BE49-F238E27FC236}">
                <a16:creationId xmlns:a16="http://schemas.microsoft.com/office/drawing/2014/main" id="{6EDBD4E4-D91D-4408-B9A9-D3BA7BCF287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59" t="53213" r="7322" b="12713"/>
          <a:stretch/>
        </p:blipFill>
        <p:spPr bwMode="auto">
          <a:xfrm>
            <a:off x="2369841" y="649837"/>
            <a:ext cx="2093517" cy="1358863"/>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7" name="Picture 4" descr="E:\ი ზ ო\იზოს პრეზენტაციები\izo mevenaxeoba\mevenaxeoba megvineoba acharashi. albomi\merisi\DSC_0392.JPG">
            <a:extLst>
              <a:ext uri="{FF2B5EF4-FFF2-40B4-BE49-F238E27FC236}">
                <a16:creationId xmlns:a16="http://schemas.microsoft.com/office/drawing/2014/main" id="{457BE529-DF31-43AB-A46B-7C5DD84BC9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9841" y="2208556"/>
            <a:ext cx="2093517" cy="1401445"/>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8" name="Picture 6" descr="E:\ი ზ ო\იზოს პრეზენტაციები\izo mevenaxeoba\ზუნდაგა\DSC_0150.JPG">
            <a:extLst>
              <a:ext uri="{FF2B5EF4-FFF2-40B4-BE49-F238E27FC236}">
                <a16:creationId xmlns:a16="http://schemas.microsoft.com/office/drawing/2014/main" id="{5AD0D1F2-E184-4768-9EC4-693CAE3397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7736" y="4824948"/>
            <a:ext cx="2666794" cy="1777863"/>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9" name="Picture 7" descr="E:\ი ზ ო\იზოს პრეზენტაციები\izo mevenaxeoba\კოლ-ი\DSC_0252.JPG">
            <a:extLst>
              <a:ext uri="{FF2B5EF4-FFF2-40B4-BE49-F238E27FC236}">
                <a16:creationId xmlns:a16="http://schemas.microsoft.com/office/drawing/2014/main" id="{A58C209A-C784-4C42-8D8A-9A7B8AFF68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004" y="3732795"/>
            <a:ext cx="2017869" cy="134524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10" name="AutoShape 15" descr="Картинки по запросу &quot;ზენითის საწნახელი&quot;">
            <a:extLst>
              <a:ext uri="{FF2B5EF4-FFF2-40B4-BE49-F238E27FC236}">
                <a16:creationId xmlns:a16="http://schemas.microsoft.com/office/drawing/2014/main" id="{5103357A-7DFB-46BB-9CEA-BD69E8EE23B9}"/>
              </a:ext>
            </a:extLst>
          </p:cNvP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17" descr="Картинки по запросу &quot;ზენითის საწნახელი&quot;">
            <a:extLst>
              <a:ext uri="{FF2B5EF4-FFF2-40B4-BE49-F238E27FC236}">
                <a16:creationId xmlns:a16="http://schemas.microsoft.com/office/drawing/2014/main" id="{7587A7EF-1846-493F-BA49-8709B3EC0254}"/>
              </a:ext>
            </a:extLst>
          </p:cNvP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 name="Picture 18" descr="C:\Users\Merabi\Desktop\Без названия.jpg">
            <a:extLst>
              <a:ext uri="{FF2B5EF4-FFF2-40B4-BE49-F238E27FC236}">
                <a16:creationId xmlns:a16="http://schemas.microsoft.com/office/drawing/2014/main" id="{DF7A97C5-F346-43E3-8E8A-A5A9021324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004" y="5241482"/>
            <a:ext cx="2017869" cy="1330624"/>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3" name="Picture 2" descr="Нет описания.">
            <a:extLst>
              <a:ext uri="{FF2B5EF4-FFF2-40B4-BE49-F238E27FC236}">
                <a16:creationId xmlns:a16="http://schemas.microsoft.com/office/drawing/2014/main" id="{2D8A2261-C24F-434F-A649-899FA421E58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2397"/>
          <a:stretch/>
        </p:blipFill>
        <p:spPr bwMode="auto">
          <a:xfrm>
            <a:off x="2365092" y="3732795"/>
            <a:ext cx="2093518" cy="134425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4" name="Picture 4" descr="Нет описания.">
            <a:extLst>
              <a:ext uri="{FF2B5EF4-FFF2-40B4-BE49-F238E27FC236}">
                <a16:creationId xmlns:a16="http://schemas.microsoft.com/office/drawing/2014/main" id="{6B76B86F-C8EC-4B6D-9EC1-56342CE5A9E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678816"/>
            <a:ext cx="1627094" cy="289261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5" name="Picture 6" descr="Нет описания.">
            <a:extLst>
              <a:ext uri="{FF2B5EF4-FFF2-40B4-BE49-F238E27FC236}">
                <a16:creationId xmlns:a16="http://schemas.microsoft.com/office/drawing/2014/main" id="{3D815EA3-F3A7-420D-B668-D0B4499A73C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590"/>
          <a:stretch/>
        </p:blipFill>
        <p:spPr bwMode="auto">
          <a:xfrm>
            <a:off x="4572000" y="3732795"/>
            <a:ext cx="1627094" cy="287001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6" name="Picture 8" descr="Нет описания.">
            <a:extLst>
              <a:ext uri="{FF2B5EF4-FFF2-40B4-BE49-F238E27FC236}">
                <a16:creationId xmlns:a16="http://schemas.microsoft.com/office/drawing/2014/main" id="{9AE57F79-0DCD-4B3A-B1E7-228823B915DB}"/>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2398"/>
          <a:stretch/>
        </p:blipFill>
        <p:spPr bwMode="auto">
          <a:xfrm>
            <a:off x="2365091" y="5241482"/>
            <a:ext cx="2093517" cy="134425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8" name="Рисунок 17">
            <a:extLst>
              <a:ext uri="{FF2B5EF4-FFF2-40B4-BE49-F238E27FC236}">
                <a16:creationId xmlns:a16="http://schemas.microsoft.com/office/drawing/2014/main" id="{9B368044-BF11-4F32-BF84-F4E104A85C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7736" y="666326"/>
            <a:ext cx="2666795" cy="1777863"/>
          </a:xfrm>
          <a:prstGeom prst="rect">
            <a:avLst/>
          </a:prstGeom>
          <a:ln>
            <a:solidFill>
              <a:srgbClr val="FFFF00"/>
            </a:solidFill>
          </a:ln>
        </p:spPr>
      </p:pic>
      <p:pic>
        <p:nvPicPr>
          <p:cNvPr id="20" name="Рисунок 19">
            <a:extLst>
              <a:ext uri="{FF2B5EF4-FFF2-40B4-BE49-F238E27FC236}">
                <a16:creationId xmlns:a16="http://schemas.microsoft.com/office/drawing/2014/main" id="{7248842F-7965-4EC3-9299-94B236E5F0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07737" y="2745636"/>
            <a:ext cx="2666796" cy="1777864"/>
          </a:xfrm>
          <a:prstGeom prst="rect">
            <a:avLst/>
          </a:prstGeom>
          <a:ln>
            <a:solidFill>
              <a:srgbClr val="FFFF00"/>
            </a:solidFill>
          </a:ln>
        </p:spPr>
      </p:pic>
      <p:pic>
        <p:nvPicPr>
          <p:cNvPr id="22" name="Picture 2" descr="C:\Users\merabi\Videos\DSC_0175.JPG">
            <a:extLst>
              <a:ext uri="{FF2B5EF4-FFF2-40B4-BE49-F238E27FC236}">
                <a16:creationId xmlns:a16="http://schemas.microsoft.com/office/drawing/2014/main" id="{79F00A5A-78E8-42FC-B434-2026B629A98B}"/>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637" t="3981" r="10664" b="9452"/>
          <a:stretch/>
        </p:blipFill>
        <p:spPr bwMode="auto">
          <a:xfrm>
            <a:off x="185004" y="2208556"/>
            <a:ext cx="2033197" cy="140193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26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D914BA0-CF6C-4380-B0D2-1C933B8FA5E7}"/>
              </a:ext>
            </a:extLst>
          </p:cNvPr>
          <p:cNvSpPr/>
          <p:nvPr/>
        </p:nvSpPr>
        <p:spPr>
          <a:xfrm>
            <a:off x="185004" y="116632"/>
            <a:ext cx="8789527" cy="646331"/>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bg1"/>
                </a:solidFill>
              </a:rPr>
              <a:t>ხის  საწნახლები</a:t>
            </a:r>
          </a:p>
          <a:p>
            <a:pPr algn="ctr"/>
            <a:endParaRPr lang="ru-RU" b="1" dirty="0">
              <a:solidFill>
                <a:schemeClr val="bg1"/>
              </a:solidFill>
            </a:endParaRPr>
          </a:p>
        </p:txBody>
      </p:sp>
      <p:sp>
        <p:nvSpPr>
          <p:cNvPr id="10" name="AutoShape 15" descr="Картинки по запросу &quot;ზენითის საწნახელი&quot;">
            <a:extLst>
              <a:ext uri="{FF2B5EF4-FFF2-40B4-BE49-F238E27FC236}">
                <a16:creationId xmlns:a16="http://schemas.microsoft.com/office/drawing/2014/main" id="{5103357A-7DFB-46BB-9CEA-BD69E8EE23B9}"/>
              </a:ext>
            </a:extLst>
          </p:cNvP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17" descr="Картинки по запросу &quot;ზენითის საწნახელი&quot;">
            <a:extLst>
              <a:ext uri="{FF2B5EF4-FFF2-40B4-BE49-F238E27FC236}">
                <a16:creationId xmlns:a16="http://schemas.microsoft.com/office/drawing/2014/main" id="{7587A7EF-1846-493F-BA49-8709B3EC0254}"/>
              </a:ext>
            </a:extLst>
          </p:cNvP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3" name="Picture 2" descr="Картинки по запросу &quot;ზენითის საწნახელი&quot;">
            <a:extLst>
              <a:ext uri="{FF2B5EF4-FFF2-40B4-BE49-F238E27FC236}">
                <a16:creationId xmlns:a16="http://schemas.microsoft.com/office/drawing/2014/main" id="{5478E161-9813-4C0D-A6BD-08BF3042DC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820" r="173" b="10085"/>
          <a:stretch/>
        </p:blipFill>
        <p:spPr bwMode="auto">
          <a:xfrm>
            <a:off x="185004" y="4613367"/>
            <a:ext cx="5416775" cy="208429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4" name="Picture 4" descr="Картинки по запросу &quot;ზენითის საწნახელი&quot;">
            <a:extLst>
              <a:ext uri="{FF2B5EF4-FFF2-40B4-BE49-F238E27FC236}">
                <a16:creationId xmlns:a16="http://schemas.microsoft.com/office/drawing/2014/main" id="{30338D4F-7D88-4777-B1EE-57607DB6CF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058" y="922192"/>
            <a:ext cx="5415721" cy="3461548"/>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5" name="Picture 6" descr="Картинки по запросу &quot;ხის საწნახელი&quot;">
            <a:extLst>
              <a:ext uri="{FF2B5EF4-FFF2-40B4-BE49-F238E27FC236}">
                <a16:creationId xmlns:a16="http://schemas.microsoft.com/office/drawing/2014/main" id="{F0352C8F-0399-455A-B04A-510637583A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801"/>
          <a:stretch/>
        </p:blipFill>
        <p:spPr bwMode="auto">
          <a:xfrm>
            <a:off x="5755339" y="3858699"/>
            <a:ext cx="3202603" cy="2240003"/>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6" name="Picture 8" descr="Картинки по запросу &quot;ხის საწნახელი&quot;">
            <a:extLst>
              <a:ext uri="{FF2B5EF4-FFF2-40B4-BE49-F238E27FC236}">
                <a16:creationId xmlns:a16="http://schemas.microsoft.com/office/drawing/2014/main" id="{EEB14417-35FB-4230-B887-2BA946A0A6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859"/>
          <a:stretch/>
        </p:blipFill>
        <p:spPr bwMode="auto">
          <a:xfrm>
            <a:off x="5755340" y="922192"/>
            <a:ext cx="3219191" cy="2708514"/>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06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erabi\Videos\709.jpg">
            <a:extLst>
              <a:ext uri="{FF2B5EF4-FFF2-40B4-BE49-F238E27FC236}">
                <a16:creationId xmlns:a16="http://schemas.microsoft.com/office/drawing/2014/main" id="{5DA933DD-89F9-4E0D-8A99-2940A5A01EA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478"/>
          <a:stretch/>
        </p:blipFill>
        <p:spPr bwMode="auto">
          <a:xfrm>
            <a:off x="310192" y="272844"/>
            <a:ext cx="2758312" cy="1872673"/>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C:\Users\merabi\Videos\IMG_0163vardzia.jpg">
            <a:extLst>
              <a:ext uri="{FF2B5EF4-FFF2-40B4-BE49-F238E27FC236}">
                <a16:creationId xmlns:a16="http://schemas.microsoft.com/office/drawing/2014/main" id="{38CEB1D4-3892-456C-8495-FF720234FB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9754" y="272844"/>
            <a:ext cx="5528554" cy="3151847"/>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7336CFE1-38BA-4B9E-879F-15B504E38C1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310189" y="4403617"/>
            <a:ext cx="2758473" cy="2290357"/>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3" descr="C:\Users\merabi\Videos\upliscixe_1.jpg">
            <a:extLst>
              <a:ext uri="{FF2B5EF4-FFF2-40B4-BE49-F238E27FC236}">
                <a16:creationId xmlns:a16="http://schemas.microsoft.com/office/drawing/2014/main" id="{3E8603DA-C71C-4AE6-B529-04A141BE94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728" r="13317" b="12677"/>
          <a:stretch/>
        </p:blipFill>
        <p:spPr bwMode="auto">
          <a:xfrm>
            <a:off x="3289754" y="3699869"/>
            <a:ext cx="5528554" cy="2994105"/>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12E9E11-8E6C-4155-85D4-BBAFB4F47B4C}"/>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7156"/>
          <a:stretch/>
        </p:blipFill>
        <p:spPr bwMode="auto">
          <a:xfrm>
            <a:off x="310190" y="2314227"/>
            <a:ext cx="2758311" cy="1920680"/>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41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merabi\Videos\IMG_4687.JPG">
            <a:extLst>
              <a:ext uri="{FF2B5EF4-FFF2-40B4-BE49-F238E27FC236}">
                <a16:creationId xmlns:a16="http://schemas.microsoft.com/office/drawing/2014/main" id="{22D72B8E-5B59-4C8A-B9E3-4CFB34A0695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233" b="7155"/>
          <a:stretch/>
        </p:blipFill>
        <p:spPr bwMode="auto">
          <a:xfrm>
            <a:off x="4498896" y="4557922"/>
            <a:ext cx="4510633" cy="2152161"/>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76114C31-A269-4733-B1A6-EC7BD0443E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99" t="13753"/>
          <a:stretch/>
        </p:blipFill>
        <p:spPr>
          <a:xfrm>
            <a:off x="134470" y="739588"/>
            <a:ext cx="5849471" cy="3712221"/>
          </a:xfrm>
          <a:prstGeom prst="rect">
            <a:avLst/>
          </a:prstGeom>
          <a:ln>
            <a:solidFill>
              <a:srgbClr val="FFFF00"/>
            </a:solidFill>
          </a:ln>
        </p:spPr>
      </p:pic>
      <p:pic>
        <p:nvPicPr>
          <p:cNvPr id="7" name="Picture 2" descr="C:\Users\merabi\Videos\IMG_1684.jpg">
            <a:extLst>
              <a:ext uri="{FF2B5EF4-FFF2-40B4-BE49-F238E27FC236}">
                <a16:creationId xmlns:a16="http://schemas.microsoft.com/office/drawing/2014/main" id="{CF080004-5FF4-4C87-A194-72FA9F7244B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66"/>
          <a:stretch/>
        </p:blipFill>
        <p:spPr bwMode="auto">
          <a:xfrm>
            <a:off x="6118412" y="2417569"/>
            <a:ext cx="2891117" cy="2021625"/>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A4FC6DD4-455D-4D68-9E5B-938256982646}"/>
              </a:ext>
            </a:extLst>
          </p:cNvPr>
          <p:cNvPicPr>
            <a:picLocks noChangeAspect="1"/>
          </p:cNvPicPr>
          <p:nvPr/>
        </p:nvPicPr>
        <p:blipFill rotWithShape="1">
          <a:blip r:embed="rId5"/>
          <a:srcRect t="18774"/>
          <a:stretch/>
        </p:blipFill>
        <p:spPr>
          <a:xfrm>
            <a:off x="134470" y="4557922"/>
            <a:ext cx="4249080" cy="2152161"/>
          </a:xfrm>
          <a:prstGeom prst="rect">
            <a:avLst/>
          </a:prstGeom>
          <a:ln>
            <a:solidFill>
              <a:srgbClr val="FFFF00"/>
            </a:solidFill>
          </a:ln>
        </p:spPr>
      </p:pic>
      <p:pic>
        <p:nvPicPr>
          <p:cNvPr id="10" name="Рисунок 9">
            <a:extLst>
              <a:ext uri="{FF2B5EF4-FFF2-40B4-BE49-F238E27FC236}">
                <a16:creationId xmlns:a16="http://schemas.microsoft.com/office/drawing/2014/main" id="{1D457FB5-32D7-4CDB-B73B-903C1786A9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526"/>
          <a:stretch/>
        </p:blipFill>
        <p:spPr>
          <a:xfrm>
            <a:off x="6138839" y="739588"/>
            <a:ext cx="2870690" cy="1559253"/>
          </a:xfrm>
          <a:prstGeom prst="rect">
            <a:avLst/>
          </a:prstGeom>
          <a:ln>
            <a:solidFill>
              <a:srgbClr val="FFFF00"/>
            </a:solidFill>
          </a:ln>
        </p:spPr>
      </p:pic>
      <p:sp>
        <p:nvSpPr>
          <p:cNvPr id="12" name="Прямоугольник 11">
            <a:extLst>
              <a:ext uri="{FF2B5EF4-FFF2-40B4-BE49-F238E27FC236}">
                <a16:creationId xmlns:a16="http://schemas.microsoft.com/office/drawing/2014/main" id="{EC47D739-6671-4CE3-AA55-650188CDBE1B}"/>
              </a:ext>
            </a:extLst>
          </p:cNvPr>
          <p:cNvSpPr/>
          <p:nvPr/>
        </p:nvSpPr>
        <p:spPr>
          <a:xfrm>
            <a:off x="134469" y="147917"/>
            <a:ext cx="8875059" cy="369332"/>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bg1"/>
                </a:solidFill>
              </a:rPr>
              <a:t>ხიხანის და გვარას ციხეები</a:t>
            </a:r>
          </a:p>
        </p:txBody>
      </p:sp>
    </p:spTree>
    <p:extLst>
      <p:ext uri="{BB962C8B-B14F-4D97-AF65-F5344CB8AC3E}">
        <p14:creationId xmlns:p14="http://schemas.microsoft.com/office/powerpoint/2010/main" val="3907448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1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C:\Users\Merabi\Desktop\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673"/>
            <a:ext cx="9180512" cy="6851693"/>
          </a:xfrm>
          <a:prstGeom prst="rect">
            <a:avLst/>
          </a:prstGeom>
          <a:noFill/>
          <a:extLst>
            <a:ext uri="{909E8E84-426E-40DD-AFC4-6F175D3DCCD1}">
              <a14:hiddenFill xmlns:a14="http://schemas.microsoft.com/office/drawing/2010/main">
                <a:solidFill>
                  <a:srgbClr val="FFFFFF"/>
                </a:solidFill>
              </a14:hiddenFill>
            </a:ext>
          </a:extLst>
        </p:spPr>
      </p:pic>
      <p:sp>
        <p:nvSpPr>
          <p:cNvPr id="9" name="Объект 2"/>
          <p:cNvSpPr>
            <a:spLocks noGrp="1"/>
          </p:cNvSpPr>
          <p:nvPr>
            <p:ph idx="1"/>
          </p:nvPr>
        </p:nvSpPr>
        <p:spPr>
          <a:xfrm>
            <a:off x="675516" y="332656"/>
            <a:ext cx="8468484" cy="2808728"/>
          </a:xfrm>
        </p:spPr>
        <p:txBody>
          <a:bodyPr>
            <a:normAutofit lnSpcReduction="10000"/>
          </a:bodyPr>
          <a:lstStyle/>
          <a:p>
            <a:pPr marL="0" indent="0" algn="r">
              <a:buNone/>
            </a:pPr>
            <a:r>
              <a:rPr lang="ka-GE" sz="1600" b="1" dirty="0">
                <a:solidFill>
                  <a:srgbClr val="7030A0"/>
                </a:solidFill>
              </a:rPr>
              <a:t>ჰიუ ჯონსონის მიერ შედგენილი მევენახეობა-მეღვინეობის განვითარების ეტაპების რუკა</a:t>
            </a:r>
          </a:p>
          <a:p>
            <a:pPr marL="514350" indent="-514350" algn="r">
              <a:buFont typeface="+mj-lt"/>
              <a:buAutoNum type="arabicPeriod"/>
            </a:pPr>
            <a:r>
              <a:rPr lang="ka-GE" sz="1600" b="1" dirty="0">
                <a:solidFill>
                  <a:srgbClr val="7030A0"/>
                </a:solidFill>
              </a:rPr>
              <a:t>საქართველო და მესოპოტამია - ძვ.წ. 6000 წ. </a:t>
            </a:r>
          </a:p>
          <a:p>
            <a:pPr marL="514350" indent="-514350" algn="r">
              <a:buFont typeface="+mj-lt"/>
              <a:buAutoNum type="arabicPeriod"/>
            </a:pPr>
            <a:r>
              <a:rPr lang="ka-GE" sz="1600" b="1" dirty="0">
                <a:solidFill>
                  <a:srgbClr val="7030A0"/>
                </a:solidFill>
              </a:rPr>
              <a:t>ეგვიპტე და ფინიკია - ძვ.წ. 3000 წ.</a:t>
            </a:r>
          </a:p>
          <a:p>
            <a:pPr marL="514350" indent="-514350" algn="r">
              <a:buFont typeface="+mj-lt"/>
              <a:buAutoNum type="arabicPeriod"/>
            </a:pPr>
            <a:r>
              <a:rPr lang="ka-GE" sz="1600" b="1" dirty="0">
                <a:solidFill>
                  <a:srgbClr val="7030A0"/>
                </a:solidFill>
              </a:rPr>
              <a:t>საბერძნეთი - ძვ.წ.2000 წ.</a:t>
            </a:r>
          </a:p>
          <a:p>
            <a:pPr marL="514350" indent="-514350" algn="r">
              <a:buFont typeface="+mj-lt"/>
              <a:buAutoNum type="arabicPeriod"/>
            </a:pPr>
            <a:r>
              <a:rPr lang="ka-GE" sz="1600" b="1" dirty="0">
                <a:solidFill>
                  <a:srgbClr val="7030A0"/>
                </a:solidFill>
              </a:rPr>
              <a:t>იტალია, სიცილია და ჩრ. აფრიკა  - ძვ.წ.1000 წ.</a:t>
            </a:r>
          </a:p>
          <a:p>
            <a:pPr marL="514350" indent="-514350" algn="r">
              <a:buFont typeface="+mj-lt"/>
              <a:buAutoNum type="arabicPeriod"/>
            </a:pPr>
            <a:r>
              <a:rPr lang="ka-GE" sz="1600" b="1" dirty="0">
                <a:solidFill>
                  <a:srgbClr val="7030A0"/>
                </a:solidFill>
              </a:rPr>
              <a:t>ესპანეთი, პორტუგალი და სამხ. საფრანგეთი - ძვ.წ. 500</a:t>
            </a:r>
          </a:p>
          <a:p>
            <a:pPr marL="514350" indent="-514350" algn="r">
              <a:buFont typeface="+mj-lt"/>
              <a:buAutoNum type="arabicPeriod"/>
            </a:pPr>
            <a:r>
              <a:rPr lang="ka-GE" sz="1600" b="1" dirty="0">
                <a:solidFill>
                  <a:srgbClr val="7030A0"/>
                </a:solidFill>
              </a:rPr>
              <a:t>რუსეთი, რუმინეთი, დიდი ბრიტანეთი, ჩრ. ევროპა - </a:t>
            </a:r>
          </a:p>
          <a:p>
            <a:pPr marL="0" indent="0" algn="r">
              <a:buNone/>
            </a:pPr>
            <a:r>
              <a:rPr lang="ka-GE" sz="1600" b="1" dirty="0">
                <a:solidFill>
                  <a:srgbClr val="7030A0"/>
                </a:solidFill>
              </a:rPr>
              <a:t>                                                                               </a:t>
            </a:r>
            <a:endParaRPr lang="ru-RU" sz="1600" b="1" dirty="0">
              <a:solidFill>
                <a:srgbClr val="7030A0"/>
              </a:solidFill>
            </a:endParaRPr>
          </a:p>
        </p:txBody>
      </p:sp>
    </p:spTree>
    <p:extLst>
      <p:ext uri="{BB962C8B-B14F-4D97-AF65-F5344CB8AC3E}">
        <p14:creationId xmlns:p14="http://schemas.microsoft.com/office/powerpoint/2010/main" val="17898765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erabi\Desktop\DSC_01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1025093"/>
            <a:ext cx="8304495" cy="5536330"/>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95536" y="118693"/>
            <a:ext cx="8304496" cy="646331"/>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tx1"/>
                </a:solidFill>
              </a:rPr>
              <a:t>ჩაისუბნის მარანი 2012, 2017 წწ</a:t>
            </a:r>
          </a:p>
          <a:p>
            <a:pPr algn="ctr"/>
            <a:r>
              <a:rPr lang="ka-GE" b="1" dirty="0">
                <a:solidFill>
                  <a:schemeClr val="tx1"/>
                </a:solidFill>
              </a:rPr>
              <a:t> </a:t>
            </a:r>
          </a:p>
        </p:txBody>
      </p:sp>
    </p:spTree>
    <p:extLst>
      <p:ext uri="{BB962C8B-B14F-4D97-AF65-F5344CB8AC3E}">
        <p14:creationId xmlns:p14="http://schemas.microsoft.com/office/powerpoint/2010/main" val="38878071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erabi\Desktop\DSC_00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908720"/>
            <a:ext cx="4104456" cy="2736304"/>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C:\Users\Merabi\Desktop\DSC_02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908720"/>
            <a:ext cx="3840000" cy="5760000"/>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95536" y="118693"/>
            <a:ext cx="8304496" cy="646331"/>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tx1"/>
                </a:solidFill>
              </a:rPr>
              <a:t>ჩაისუბნის მარანი 2012, 2017 წწ</a:t>
            </a:r>
          </a:p>
          <a:p>
            <a:pPr algn="ctr"/>
            <a:r>
              <a:rPr lang="ka-GE" b="1" dirty="0">
                <a:solidFill>
                  <a:schemeClr val="tx1"/>
                </a:solidFill>
              </a:rPr>
              <a:t> </a:t>
            </a:r>
          </a:p>
        </p:txBody>
      </p:sp>
      <p:pic>
        <p:nvPicPr>
          <p:cNvPr id="9" name="Picture 3" descr="F:\ექსპედიციები\ჩაქვი 2017 წლის ექსპედიცია\2\DSC_0209.JPG">
            <a:extLst>
              <a:ext uri="{FF2B5EF4-FFF2-40B4-BE49-F238E27FC236}">
                <a16:creationId xmlns:a16="http://schemas.microsoft.com/office/drawing/2014/main" id="{862A3155-B719-4287-9A60-088FD2B1B8B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695" r="1695"/>
          <a:stretch/>
        </p:blipFill>
        <p:spPr bwMode="auto">
          <a:xfrm>
            <a:off x="395536" y="3836406"/>
            <a:ext cx="4104456" cy="2832314"/>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2970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572000" y="332656"/>
            <a:ext cx="4005998" cy="923330"/>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ka-GE" b="1" dirty="0">
              <a:solidFill>
                <a:schemeClr val="tx1"/>
              </a:solidFill>
            </a:endParaRPr>
          </a:p>
          <a:p>
            <a:pPr algn="ctr"/>
            <a:r>
              <a:rPr lang="ka-GE" b="1" dirty="0">
                <a:solidFill>
                  <a:schemeClr val="tx1"/>
                </a:solidFill>
              </a:rPr>
              <a:t>ჩაისუბნის მარანი 2012, 2017 წწ</a:t>
            </a:r>
          </a:p>
          <a:p>
            <a:pPr algn="ctr"/>
            <a:r>
              <a:rPr lang="ka-GE" b="1" dirty="0">
                <a:solidFill>
                  <a:schemeClr val="tx1"/>
                </a:solidFill>
              </a:rPr>
              <a:t> </a:t>
            </a:r>
          </a:p>
        </p:txBody>
      </p:sp>
      <p:pic>
        <p:nvPicPr>
          <p:cNvPr id="3" name="Picture 2" descr="D:\ი ზ ო\51993329_298753350786504_5822425187362013184_n.jpg">
            <a:extLst>
              <a:ext uri="{FF2B5EF4-FFF2-40B4-BE49-F238E27FC236}">
                <a16:creationId xmlns:a16="http://schemas.microsoft.com/office/drawing/2014/main" id="{4679734A-70F8-4B5F-B1A1-31E298F031DB}"/>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1038" t="24896" r="11115" b="13247"/>
          <a:stretch/>
        </p:blipFill>
        <p:spPr bwMode="auto">
          <a:xfrm>
            <a:off x="4571999" y="1604285"/>
            <a:ext cx="4048097" cy="4921059"/>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D:\ი ზ ო\51856669_386069215303874_6979260390723026944_n.jpg">
            <a:extLst>
              <a:ext uri="{FF2B5EF4-FFF2-40B4-BE49-F238E27FC236}">
                <a16:creationId xmlns:a16="http://schemas.microsoft.com/office/drawing/2014/main" id="{E39569BF-2BB6-496F-9726-EA81A41A299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0907" t="6088" r="18294" b="4371"/>
          <a:stretch/>
        </p:blipFill>
        <p:spPr bwMode="auto">
          <a:xfrm>
            <a:off x="523904" y="303839"/>
            <a:ext cx="3689476" cy="6221505"/>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1427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D:\კაპნისთავი\კაპნისთავი 2\_DSC00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8131" y="1212278"/>
            <a:ext cx="3937284" cy="2617875"/>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D:\კაპნისთავი\კაპნისთავი 2\_DSC01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8131" y="3979540"/>
            <a:ext cx="3937284" cy="2617812"/>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97669" y="44624"/>
            <a:ext cx="8594811" cy="923330"/>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tx1"/>
                </a:solidFill>
              </a:rPr>
              <a:t>ხელვაჩაურის მუნიციპალიტეტი.</a:t>
            </a:r>
          </a:p>
          <a:p>
            <a:pPr algn="ctr"/>
            <a:r>
              <a:rPr lang="ka-GE" b="1" dirty="0">
                <a:solidFill>
                  <a:schemeClr val="tx1"/>
                </a:solidFill>
              </a:rPr>
              <a:t>სოფ: კაპნისთავის მარანი 2015 წ </a:t>
            </a:r>
          </a:p>
          <a:p>
            <a:pPr algn="ctr"/>
            <a:endParaRPr lang="ka-GE" b="1" dirty="0">
              <a:solidFill>
                <a:schemeClr val="tx1"/>
              </a:solidFill>
            </a:endParaRPr>
          </a:p>
        </p:txBody>
      </p:sp>
      <p:pic>
        <p:nvPicPr>
          <p:cNvPr id="3" name="Рисунок 2">
            <a:extLst>
              <a:ext uri="{FF2B5EF4-FFF2-40B4-BE49-F238E27FC236}">
                <a16:creationId xmlns:a16="http://schemas.microsoft.com/office/drawing/2014/main" id="{788298C3-3B2F-4CB1-9DC1-6ED085ECC0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51"/>
          <a:stretch/>
        </p:blipFill>
        <p:spPr>
          <a:xfrm>
            <a:off x="297669" y="1212278"/>
            <a:ext cx="4342425" cy="3652487"/>
          </a:xfrm>
          <a:prstGeom prst="rect">
            <a:avLst/>
          </a:prstGeom>
          <a:ln>
            <a:solidFill>
              <a:srgbClr val="FFFF00"/>
            </a:solidFill>
          </a:ln>
          <a:effectLst>
            <a:outerShdw blurRad="292100" dist="139700" dir="2700000" algn="tl" rotWithShape="0">
              <a:srgbClr val="333333">
                <a:alpha val="65000"/>
              </a:srgbClr>
            </a:outerShdw>
          </a:effectLst>
        </p:spPr>
      </p:pic>
      <p:pic>
        <p:nvPicPr>
          <p:cNvPr id="9" name="Picture 3" descr="D:\კაპნისთავი\კაპნისთავი 1\_DSC0009.JPG">
            <a:extLst>
              <a:ext uri="{FF2B5EF4-FFF2-40B4-BE49-F238E27FC236}">
                <a16:creationId xmlns:a16="http://schemas.microsoft.com/office/drawing/2014/main" id="{A3A0C075-A8EA-4DBE-9D70-9247E97260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669" y="5111933"/>
            <a:ext cx="2238348" cy="1488263"/>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D:\კაპნისთავი\კაპნისთავი 1\_DSC0094.JPG">
            <a:extLst>
              <a:ext uri="{FF2B5EF4-FFF2-40B4-BE49-F238E27FC236}">
                <a16:creationId xmlns:a16="http://schemas.microsoft.com/office/drawing/2014/main" id="{B3549DB6-5034-4023-B95C-0F85FFCDDEB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r="12401"/>
          <a:stretch/>
        </p:blipFill>
        <p:spPr bwMode="auto">
          <a:xfrm>
            <a:off x="2679341" y="5111933"/>
            <a:ext cx="1960753" cy="1488263"/>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7789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კაპნისთავი\კაპნისთავი 2\DSC_04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312" y="3990404"/>
            <a:ext cx="3920848" cy="260694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5123" name="Picture 3" descr="D:\კაპნისთავი\კაპნისთავი 4\02 06 2015\_DSC01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312" y="1246651"/>
            <a:ext cx="3920848" cy="260694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5124" name="Picture 4" descr="D:\კაპნისთავი\კაპნისთავი 4\02 06 2015\_DSC015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50"/>
          <a:stretch/>
        </p:blipFill>
        <p:spPr bwMode="auto">
          <a:xfrm>
            <a:off x="4809801" y="1256370"/>
            <a:ext cx="3876999" cy="2597228"/>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5125" name="Picture 5" descr="D:\კაპნისთავი\კაპნისთავი 4\02 06 2015\_DSC016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468"/>
          <a:stretch/>
        </p:blipFill>
        <p:spPr bwMode="auto">
          <a:xfrm>
            <a:off x="4824484" y="3990403"/>
            <a:ext cx="3863369" cy="260694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97669" y="88376"/>
            <a:ext cx="8594811" cy="923330"/>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tx1"/>
                </a:solidFill>
              </a:rPr>
              <a:t>ხელვაჩაურის მუნიციპალიტეტი.</a:t>
            </a:r>
          </a:p>
          <a:p>
            <a:pPr algn="ctr"/>
            <a:r>
              <a:rPr lang="ka-GE" b="1" dirty="0">
                <a:solidFill>
                  <a:schemeClr val="tx1"/>
                </a:solidFill>
              </a:rPr>
              <a:t>სოფ: კაპნისთავის მარანი 2015 წ </a:t>
            </a:r>
          </a:p>
          <a:p>
            <a:pPr algn="ctr"/>
            <a:endParaRPr lang="ka-GE" b="1" dirty="0">
              <a:solidFill>
                <a:schemeClr val="tx1"/>
              </a:solidFill>
            </a:endParaRPr>
          </a:p>
        </p:txBody>
      </p:sp>
    </p:spTree>
    <p:extLst>
      <p:ext uri="{BB962C8B-B14F-4D97-AF65-F5344CB8AC3E}">
        <p14:creationId xmlns:p14="http://schemas.microsoft.com/office/powerpoint/2010/main" val="13642673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tbil mais prez fot\_DSC005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408" y="2136791"/>
            <a:ext cx="2912066" cy="1936167"/>
          </a:xfrm>
          <a:prstGeom prst="rect">
            <a:avLst/>
          </a:prstGeom>
          <a:ln>
            <a:solidFill>
              <a:srgbClr val="FFFF00"/>
            </a:solidFill>
          </a:ln>
          <a:effectLst>
            <a:outerShdw blurRad="292100" dist="139700" dir="2700000" algn="tl" rotWithShape="0">
              <a:srgbClr val="333333">
                <a:alpha val="65000"/>
              </a:srgbClr>
            </a:outerShdw>
          </a:effectLst>
        </p:spPr>
      </p:pic>
      <p:pic>
        <p:nvPicPr>
          <p:cNvPr id="16387" name="Picture 3" descr="G:\tbil mais prez fot\_DSC005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409" y="4441552"/>
            <a:ext cx="2912066" cy="1936167"/>
          </a:xfrm>
          <a:prstGeom prst="rect">
            <a:avLst/>
          </a:prstGeom>
          <a:ln>
            <a:solidFill>
              <a:srgbClr val="FFFF00"/>
            </a:solidFill>
          </a:ln>
          <a:effectLst>
            <a:outerShdw blurRad="292100" dist="139700" dir="2700000" algn="tl" rotWithShape="0">
              <a:srgbClr val="333333">
                <a:alpha val="65000"/>
              </a:srgbClr>
            </a:outerShdw>
          </a:effectLst>
        </p:spPr>
      </p:pic>
      <p:pic>
        <p:nvPicPr>
          <p:cNvPr id="16390" name="Picture 6" descr="G:\tbil mais prez fot\_DSC005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1744" y="4441552"/>
            <a:ext cx="2912066" cy="1936167"/>
          </a:xfrm>
          <a:prstGeom prst="rect">
            <a:avLst/>
          </a:prstGeom>
          <a:ln>
            <a:solidFill>
              <a:srgbClr val="FFFF00"/>
            </a:solidFill>
          </a:ln>
          <a:effectLst>
            <a:outerShdw blurRad="292100" dist="139700" dir="2700000" algn="tl" rotWithShape="0">
              <a:srgbClr val="333333">
                <a:alpha val="65000"/>
              </a:srgbClr>
            </a:outerShdw>
          </a:effectLst>
        </p:spPr>
      </p:pic>
      <p:pic>
        <p:nvPicPr>
          <p:cNvPr id="9" name="Picture 5" descr="G:\tbil mais prez fot\_DSC005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11744" y="2136792"/>
            <a:ext cx="2912066" cy="1936167"/>
          </a:xfrm>
          <a:prstGeom prst="rect">
            <a:avLst/>
          </a:prstGeom>
          <a:ln>
            <a:solidFill>
              <a:srgbClr val="FFFF00"/>
            </a:solidFill>
          </a:ln>
          <a:effectLst>
            <a:outerShdw blurRad="292100" dist="139700" dir="2700000" algn="tl" rotWithShape="0">
              <a:srgbClr val="333333">
                <a:alpha val="65000"/>
              </a:srgbClr>
            </a:outerShdw>
          </a:effectLst>
        </p:spPr>
      </p:pic>
      <p:pic>
        <p:nvPicPr>
          <p:cNvPr id="16391" name="Picture 7" descr="G:\tbil mais prez fot\_DSC003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36080" y="2134939"/>
            <a:ext cx="2915196" cy="1938249"/>
          </a:xfrm>
          <a:prstGeom prst="rect">
            <a:avLst/>
          </a:prstGeom>
          <a:ln>
            <a:solidFill>
              <a:srgbClr val="FFFF00"/>
            </a:solidFill>
          </a:ln>
          <a:effectLst>
            <a:outerShdw blurRad="292100" dist="139700" dir="2700000" algn="tl" rotWithShape="0">
              <a:srgbClr val="333333">
                <a:alpha val="65000"/>
              </a:srgbClr>
            </a:outerShdw>
          </a:effectLst>
        </p:spPr>
      </p:pic>
      <p:pic>
        <p:nvPicPr>
          <p:cNvPr id="16392" name="Picture 8" descr="G:\tbil mais prez fot\_DSC006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57709" y="4463675"/>
            <a:ext cx="2890899" cy="1922094"/>
          </a:xfrm>
          <a:prstGeom prst="rect">
            <a:avLst/>
          </a:prstGeom>
          <a:ln>
            <a:solidFill>
              <a:srgbClr val="FFFF00"/>
            </a:solidFill>
          </a:ln>
          <a:effectLst>
            <a:outerShdw blurRad="292100" dist="139700" dir="2700000" algn="tl" rotWithShape="0">
              <a:srgbClr val="333333">
                <a:alpha val="65000"/>
              </a:srgbClr>
            </a:outerShdw>
          </a:effectLst>
        </p:spPr>
      </p:pic>
      <p:sp>
        <p:nvSpPr>
          <p:cNvPr id="11" name="Прямоугольник 10">
            <a:extLst>
              <a:ext uri="{FF2B5EF4-FFF2-40B4-BE49-F238E27FC236}">
                <a16:creationId xmlns:a16="http://schemas.microsoft.com/office/drawing/2014/main" id="{546012FC-1F53-4977-AEBA-4E31BD0C503E}"/>
              </a:ext>
            </a:extLst>
          </p:cNvPr>
          <p:cNvSpPr/>
          <p:nvPr/>
        </p:nvSpPr>
        <p:spPr>
          <a:xfrm>
            <a:off x="87409" y="289247"/>
            <a:ext cx="8975140" cy="1477328"/>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ka-GE" b="1" dirty="0">
              <a:solidFill>
                <a:schemeClr val="tx1"/>
              </a:solidFill>
            </a:endParaRPr>
          </a:p>
          <a:p>
            <a:pPr algn="ctr"/>
            <a:r>
              <a:rPr lang="ka-GE" b="1" dirty="0">
                <a:solidFill>
                  <a:schemeClr val="tx1"/>
                </a:solidFill>
                <a:effectLst>
                  <a:outerShdw blurRad="38100" dist="38100" dir="2700000" algn="tl">
                    <a:srgbClr val="000000">
                      <a:alpha val="43137"/>
                    </a:srgbClr>
                  </a:outerShdw>
                </a:effectLst>
              </a:rPr>
              <a:t>ხელვაჩაურის მუნიციპალიტეტი.</a:t>
            </a:r>
          </a:p>
          <a:p>
            <a:pPr algn="ctr"/>
            <a:endParaRPr lang="ka-GE" b="1" dirty="0">
              <a:solidFill>
                <a:schemeClr val="tx1"/>
              </a:solidFill>
              <a:effectLst>
                <a:outerShdw blurRad="38100" dist="38100" dir="2700000" algn="tl">
                  <a:srgbClr val="000000">
                    <a:alpha val="43137"/>
                  </a:srgbClr>
                </a:outerShdw>
              </a:effectLst>
            </a:endParaRPr>
          </a:p>
          <a:p>
            <a:pPr algn="ctr"/>
            <a:r>
              <a:rPr lang="ka-GE" b="1" dirty="0">
                <a:solidFill>
                  <a:schemeClr val="tx1"/>
                </a:solidFill>
                <a:effectLst>
                  <a:outerShdw blurRad="38100" dist="38100" dir="2700000" algn="tl">
                    <a:srgbClr val="000000">
                      <a:alpha val="43137"/>
                    </a:srgbClr>
                  </a:outerShdw>
                </a:effectLst>
              </a:rPr>
              <a:t>სოფ: კაპნისთავის ღია ეთნოგრაფიული მუზეუმი</a:t>
            </a:r>
          </a:p>
          <a:p>
            <a:pPr algn="ctr"/>
            <a:endParaRPr lang="ka-GE" b="1" dirty="0">
              <a:solidFill>
                <a:schemeClr val="tx1"/>
              </a:solidFill>
            </a:endParaRPr>
          </a:p>
        </p:txBody>
      </p:sp>
    </p:spTree>
    <p:extLst>
      <p:ext uri="{BB962C8B-B14F-4D97-AF65-F5344CB8AC3E}">
        <p14:creationId xmlns:p14="http://schemas.microsoft.com/office/powerpoint/2010/main" val="4121901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G:\tbil mais prez fot\_DSC001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9853" y="3046718"/>
            <a:ext cx="2613053" cy="1737360"/>
          </a:xfrm>
          <a:prstGeom prst="rect">
            <a:avLst/>
          </a:prstGeom>
          <a:ln>
            <a:solidFill>
              <a:srgbClr val="C00000"/>
            </a:solidFill>
          </a:ln>
          <a:effectLst>
            <a:outerShdw blurRad="292100" dist="139700" dir="2700000" algn="tl" rotWithShape="0">
              <a:srgbClr val="333333">
                <a:alpha val="65000"/>
              </a:srgbClr>
            </a:outerShdw>
          </a:effectLst>
        </p:spPr>
      </p:pic>
      <p:pic>
        <p:nvPicPr>
          <p:cNvPr id="17413" name="Picture 5" descr="G:\tbil mais prez fot\_DSC005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297"/>
          <a:stretch/>
        </p:blipFill>
        <p:spPr bwMode="auto">
          <a:xfrm>
            <a:off x="6287966" y="1166025"/>
            <a:ext cx="2670620" cy="1734856"/>
          </a:xfrm>
          <a:prstGeom prst="rect">
            <a:avLst/>
          </a:prstGeom>
          <a:ln>
            <a:solidFill>
              <a:srgbClr val="C00000"/>
            </a:solidFill>
          </a:ln>
          <a:effectLst>
            <a:outerShdw blurRad="292100" dist="139700" dir="2700000" algn="tl" rotWithShape="0">
              <a:srgbClr val="333333">
                <a:alpha val="65000"/>
              </a:srgbClr>
            </a:outerShdw>
          </a:effectLst>
        </p:spPr>
      </p:pic>
      <p:pic>
        <p:nvPicPr>
          <p:cNvPr id="8" name="Picture 3" descr="G:\tbil mais prez fot\_DSC008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1" y="1129842"/>
            <a:ext cx="2613051" cy="1737360"/>
          </a:xfrm>
          <a:prstGeom prst="rect">
            <a:avLst/>
          </a:prstGeom>
          <a:ln>
            <a:solidFill>
              <a:srgbClr val="C00000"/>
            </a:solidFill>
          </a:ln>
          <a:effectLst>
            <a:outerShdw blurRad="292100" dist="139700" dir="2700000" algn="tl" rotWithShape="0">
              <a:srgbClr val="333333">
                <a:alpha val="65000"/>
              </a:srgbClr>
            </a:outerShdw>
          </a:effectLst>
        </p:spPr>
      </p:pic>
      <p:pic>
        <p:nvPicPr>
          <p:cNvPr id="9" name="Picture 2" descr="G:\tbil mais prez fot\_DSC0089.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269" t="2269"/>
          <a:stretch/>
        </p:blipFill>
        <p:spPr bwMode="auto">
          <a:xfrm>
            <a:off x="251520" y="3072068"/>
            <a:ext cx="2613052" cy="1737360"/>
          </a:xfrm>
          <a:prstGeom prst="rect">
            <a:avLst/>
          </a:prstGeom>
          <a:ln>
            <a:solidFill>
              <a:srgbClr val="C00000"/>
            </a:solidFill>
          </a:ln>
          <a:effectLst>
            <a:outerShdw blurRad="292100" dist="139700" dir="2700000" algn="tl" rotWithShape="0">
              <a:srgbClr val="333333">
                <a:alpha val="65000"/>
              </a:srgbClr>
            </a:outerShdw>
          </a:effectLst>
        </p:spPr>
      </p:pic>
      <p:sp>
        <p:nvSpPr>
          <p:cNvPr id="12" name="Заголовок 3"/>
          <p:cNvSpPr>
            <a:spLocks noGrp="1"/>
          </p:cNvSpPr>
          <p:nvPr>
            <p:ph type="title"/>
          </p:nvPr>
        </p:nvSpPr>
        <p:spPr>
          <a:xfrm>
            <a:off x="755576" y="130742"/>
            <a:ext cx="7416824" cy="864096"/>
          </a:xfrm>
          <a:solidFill>
            <a:schemeClr val="accent1">
              <a:lumMod val="75000"/>
            </a:schemeClr>
          </a:solidFill>
        </p:spPr>
        <p:style>
          <a:lnRef idx="1">
            <a:schemeClr val="accent6"/>
          </a:lnRef>
          <a:fillRef idx="2">
            <a:schemeClr val="accent6"/>
          </a:fillRef>
          <a:effectRef idx="1">
            <a:schemeClr val="accent6"/>
          </a:effectRef>
          <a:fontRef idx="minor">
            <a:schemeClr val="dk1"/>
          </a:fontRef>
        </p:style>
        <p:txBody>
          <a:bodyPr>
            <a:noAutofit/>
          </a:bodyPr>
          <a:lstStyle/>
          <a:p>
            <a:pPr algn="ctr"/>
            <a:r>
              <a:rPr lang="ka-GE" sz="1800" b="1" dirty="0">
                <a:solidFill>
                  <a:schemeClr val="tx1"/>
                </a:solidFill>
              </a:rPr>
              <a:t>ხელვაჩაურის მუნიციპალიტეტი.</a:t>
            </a:r>
            <a:br>
              <a:rPr lang="ka-GE" sz="1800" b="1" dirty="0">
                <a:solidFill>
                  <a:schemeClr val="tx1"/>
                </a:solidFill>
              </a:rPr>
            </a:br>
            <a:r>
              <a:rPr lang="ka-GE" sz="1800" b="1" dirty="0">
                <a:solidFill>
                  <a:schemeClr val="tx1"/>
                </a:solidFill>
              </a:rPr>
              <a:t>სოფ: კაპნისთავის შემთხვევითი მონაპოვრები</a:t>
            </a:r>
            <a:r>
              <a:rPr lang="ka-GE" sz="1800" b="1" dirty="0">
                <a:solidFill>
                  <a:schemeClr val="tx1"/>
                </a:solidFill>
                <a:effectLst>
                  <a:outerShdw blurRad="38100" dist="38100" dir="2700000" algn="tl">
                    <a:srgbClr val="000000">
                      <a:alpha val="43137"/>
                    </a:srgbClr>
                  </a:outerShdw>
                </a:effectLst>
              </a:rPr>
              <a:t> 2019 წ</a:t>
            </a:r>
            <a:endParaRPr lang="ru-RU" sz="1800" b="1" dirty="0">
              <a:solidFill>
                <a:schemeClr val="tx1"/>
              </a:solidFill>
              <a:effectLst>
                <a:outerShdw blurRad="38100" dist="38100" dir="2700000" algn="tl">
                  <a:srgbClr val="000000">
                    <a:alpha val="43137"/>
                  </a:srgbClr>
                </a:outerShdw>
              </a:effectLst>
            </a:endParaRPr>
          </a:p>
        </p:txBody>
      </p:sp>
      <p:pic>
        <p:nvPicPr>
          <p:cNvPr id="13" name="Picture 3" descr="G:\tbil mais prez fot\11111.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8518" t="12422" r="9260" b="6379"/>
          <a:stretch/>
        </p:blipFill>
        <p:spPr bwMode="auto">
          <a:xfrm>
            <a:off x="6264188" y="4977866"/>
            <a:ext cx="2664296" cy="1749392"/>
          </a:xfrm>
          <a:prstGeom prst="rect">
            <a:avLst/>
          </a:prstGeom>
          <a:ln>
            <a:solidFill>
              <a:srgbClr val="C00000"/>
            </a:solidFill>
          </a:ln>
          <a:effectLst>
            <a:outerShdw blurRad="292100" dist="139700" dir="2700000" algn="tl" rotWithShape="0">
              <a:srgbClr val="333333">
                <a:alpha val="65000"/>
              </a:srgbClr>
            </a:outerShdw>
          </a:effectLst>
        </p:spPr>
      </p:pic>
      <p:pic>
        <p:nvPicPr>
          <p:cNvPr id="16" name="Picture 4" descr="G:\tbil mais prez fot\_DSC0030.JPG">
            <a:extLst>
              <a:ext uri="{FF2B5EF4-FFF2-40B4-BE49-F238E27FC236}">
                <a16:creationId xmlns:a16="http://schemas.microsoft.com/office/drawing/2014/main" id="{86F3B643-F141-44B2-9EAE-DC04CF5B93DA}"/>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2041" r="4265" b="8894"/>
          <a:stretch/>
        </p:blipFill>
        <p:spPr bwMode="auto">
          <a:xfrm>
            <a:off x="3210689" y="1158971"/>
            <a:ext cx="2642217" cy="1708231"/>
          </a:xfrm>
          <a:prstGeom prst="rect">
            <a:avLst/>
          </a:prstGeom>
          <a:ln>
            <a:solidFill>
              <a:srgbClr val="C00000"/>
            </a:solidFill>
          </a:ln>
          <a:effectLst>
            <a:outerShdw blurRad="292100" dist="139700" dir="2700000" algn="tl" rotWithShape="0">
              <a:srgbClr val="333333">
                <a:alpha val="65000"/>
              </a:srgbClr>
            </a:outerShdw>
          </a:effectLst>
        </p:spPr>
      </p:pic>
      <p:pic>
        <p:nvPicPr>
          <p:cNvPr id="22" name="Рисунок 21">
            <a:extLst>
              <a:ext uri="{FF2B5EF4-FFF2-40B4-BE49-F238E27FC236}">
                <a16:creationId xmlns:a16="http://schemas.microsoft.com/office/drawing/2014/main" id="{40A109C7-F7D8-4714-A7B7-681493642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11"/>
          <a:stretch/>
        </p:blipFill>
        <p:spPr>
          <a:xfrm>
            <a:off x="3235274" y="4989896"/>
            <a:ext cx="2655758" cy="1737361"/>
          </a:xfrm>
          <a:prstGeom prst="rect">
            <a:avLst/>
          </a:prstGeom>
          <a:ln>
            <a:solidFill>
              <a:srgbClr val="C00000"/>
            </a:solidFill>
          </a:ln>
          <a:effectLst>
            <a:outerShdw blurRad="292100" dist="139700" dir="2700000" algn="tl" rotWithShape="0">
              <a:srgbClr val="333333">
                <a:alpha val="65000"/>
              </a:srgbClr>
            </a:outerShdw>
          </a:effectLst>
        </p:spPr>
      </p:pic>
      <p:pic>
        <p:nvPicPr>
          <p:cNvPr id="19" name="Рисунок 18">
            <a:extLst>
              <a:ext uri="{FF2B5EF4-FFF2-40B4-BE49-F238E27FC236}">
                <a16:creationId xmlns:a16="http://schemas.microsoft.com/office/drawing/2014/main" id="{AF0C6E76-24BD-454E-922F-9FCA8F2088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71" r="1845" b="3219"/>
          <a:stretch/>
        </p:blipFill>
        <p:spPr>
          <a:xfrm>
            <a:off x="249066" y="4989897"/>
            <a:ext cx="2613052" cy="1737361"/>
          </a:xfrm>
          <a:prstGeom prst="rect">
            <a:avLst/>
          </a:prstGeom>
          <a:ln>
            <a:solidFill>
              <a:srgbClr val="C00000"/>
            </a:solidFill>
          </a:ln>
          <a:effectLst>
            <a:outerShdw blurRad="292100" dist="139700" dir="2700000" algn="tl" rotWithShape="0">
              <a:srgbClr val="333333">
                <a:alpha val="65000"/>
              </a:srgbClr>
            </a:outerShdw>
          </a:effectLst>
        </p:spPr>
      </p:pic>
      <p:pic>
        <p:nvPicPr>
          <p:cNvPr id="25" name="Picture 5" descr="G:\tbil mais prez fot\_DSC0116.JPG">
            <a:extLst>
              <a:ext uri="{FF2B5EF4-FFF2-40B4-BE49-F238E27FC236}">
                <a16:creationId xmlns:a16="http://schemas.microsoft.com/office/drawing/2014/main" id="{723254D5-707B-48A5-920E-0BA78E642A7F}"/>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t="972"/>
          <a:stretch/>
        </p:blipFill>
        <p:spPr bwMode="auto">
          <a:xfrm>
            <a:off x="6279430" y="3046718"/>
            <a:ext cx="2664295" cy="1754219"/>
          </a:xfrm>
          <a:prstGeom prst="rect">
            <a:avLst/>
          </a:prstGeom>
          <a:ln>
            <a:solidFill>
              <a:srgbClr val="C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1137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G:\ქედა ზესოფელი\DSC_017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869"/>
          <a:stretch/>
        </p:blipFill>
        <p:spPr bwMode="auto">
          <a:xfrm>
            <a:off x="251520" y="1489166"/>
            <a:ext cx="6083179" cy="3695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1" y="104702"/>
            <a:ext cx="8568952" cy="1231106"/>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ka-GE" dirty="0">
              <a:solidFill>
                <a:schemeClr val="tx1"/>
              </a:solidFill>
            </a:endParaRPr>
          </a:p>
          <a:p>
            <a:pPr algn="ctr"/>
            <a:r>
              <a:rPr lang="ka-GE" dirty="0">
                <a:solidFill>
                  <a:schemeClr val="tx1"/>
                </a:solidFill>
              </a:rPr>
              <a:t>ქედის მუნიციპალიტეტი</a:t>
            </a:r>
            <a:br>
              <a:rPr lang="ka-GE" dirty="0">
                <a:solidFill>
                  <a:schemeClr val="tx1"/>
                </a:solidFill>
              </a:rPr>
            </a:br>
            <a:r>
              <a:rPr lang="ka-GE" dirty="0">
                <a:solidFill>
                  <a:schemeClr val="tx1"/>
                </a:solidFill>
              </a:rPr>
              <a:t>სოფ. ზესოფელი </a:t>
            </a:r>
            <a:r>
              <a:rPr lang="ka-GE" sz="1800" dirty="0">
                <a:solidFill>
                  <a:schemeClr val="tx1"/>
                </a:solidFill>
              </a:rPr>
              <a:t>2018, 2021 წ</a:t>
            </a:r>
            <a:r>
              <a:rPr lang="ka-GE" sz="2000" dirty="0">
                <a:solidFill>
                  <a:schemeClr val="tx1"/>
                </a:solidFill>
              </a:rPr>
              <a:t>წ.</a:t>
            </a:r>
            <a:endParaRPr lang="ka-GE" dirty="0">
              <a:solidFill>
                <a:schemeClr val="tx1"/>
              </a:solidFill>
            </a:endParaRPr>
          </a:p>
          <a:p>
            <a:pPr algn="ctr"/>
            <a:r>
              <a:rPr lang="ka-GE" dirty="0">
                <a:solidFill>
                  <a:schemeClr val="tx1"/>
                </a:solidFill>
              </a:rPr>
              <a:t>                                                                                     </a:t>
            </a:r>
            <a:endParaRPr lang="ru-RU" sz="1600" dirty="0">
              <a:solidFill>
                <a:schemeClr val="tx1"/>
              </a:solidFill>
            </a:endParaRPr>
          </a:p>
        </p:txBody>
      </p:sp>
      <p:pic>
        <p:nvPicPr>
          <p:cNvPr id="10" name="Рисунок 9">
            <a:extLst>
              <a:ext uri="{FF2B5EF4-FFF2-40B4-BE49-F238E27FC236}">
                <a16:creationId xmlns:a16="http://schemas.microsoft.com/office/drawing/2014/main" id="{AFCFDB99-F47B-422F-9B2D-92F33DBE5BE7}"/>
              </a:ext>
            </a:extLst>
          </p:cNvPr>
          <p:cNvPicPr>
            <a:picLocks noChangeAspect="1"/>
          </p:cNvPicPr>
          <p:nvPr/>
        </p:nvPicPr>
        <p:blipFill rotWithShape="1">
          <a:blip r:embed="rId3">
            <a:extLst>
              <a:ext uri="{28A0092B-C50C-407E-A947-70E740481C1C}">
                <a14:useLocalDpi xmlns:a14="http://schemas.microsoft.com/office/drawing/2010/main" val="0"/>
              </a:ext>
            </a:extLst>
          </a:blip>
          <a:srcRect t="19343" b="18907"/>
          <a:stretch/>
        </p:blipFill>
        <p:spPr>
          <a:xfrm>
            <a:off x="6523972" y="1489166"/>
            <a:ext cx="2296501" cy="2578343"/>
          </a:xfrm>
          <a:prstGeom prst="rect">
            <a:avLst/>
          </a:prstGeom>
          <a:ln>
            <a:noFill/>
          </a:ln>
          <a:effectLst>
            <a:outerShdw blurRad="292100" dist="139700" dir="2700000" algn="tl" rotWithShape="0">
              <a:srgbClr val="333333">
                <a:alpha val="65000"/>
              </a:srgbClr>
            </a:outerShdw>
          </a:effectLst>
        </p:spPr>
      </p:pic>
      <p:pic>
        <p:nvPicPr>
          <p:cNvPr id="11" name="Рисунок 10">
            <a:extLst>
              <a:ext uri="{FF2B5EF4-FFF2-40B4-BE49-F238E27FC236}">
                <a16:creationId xmlns:a16="http://schemas.microsoft.com/office/drawing/2014/main" id="{4CDFE557-78DE-49E7-BAA1-759C5706A142}"/>
              </a:ext>
            </a:extLst>
          </p:cNvPr>
          <p:cNvPicPr>
            <a:picLocks noChangeAspect="1"/>
          </p:cNvPicPr>
          <p:nvPr/>
        </p:nvPicPr>
        <p:blipFill rotWithShape="1">
          <a:blip r:embed="rId4">
            <a:extLst>
              <a:ext uri="{28A0092B-C50C-407E-A947-70E740481C1C}">
                <a14:useLocalDpi xmlns:a14="http://schemas.microsoft.com/office/drawing/2010/main" val="0"/>
              </a:ext>
            </a:extLst>
          </a:blip>
          <a:srcRect t="36135" b="5752"/>
          <a:stretch/>
        </p:blipFill>
        <p:spPr>
          <a:xfrm>
            <a:off x="6523971" y="4295847"/>
            <a:ext cx="2296502" cy="2426515"/>
          </a:xfrm>
          <a:prstGeom prst="rect">
            <a:avLst/>
          </a:prstGeom>
          <a:ln>
            <a:noFill/>
          </a:ln>
          <a:effectLst>
            <a:outerShdw blurRad="292100" dist="139700" dir="2700000" algn="tl" rotWithShape="0">
              <a:srgbClr val="333333">
                <a:alpha val="65000"/>
              </a:srgbClr>
            </a:outerShdw>
          </a:effectLst>
        </p:spPr>
      </p:pic>
      <p:pic>
        <p:nvPicPr>
          <p:cNvPr id="1026" name="Picture 2" descr="ფოტოს აღწერილობა მიუწვდომელია.">
            <a:extLst>
              <a:ext uri="{FF2B5EF4-FFF2-40B4-BE49-F238E27FC236}">
                <a16:creationId xmlns:a16="http://schemas.microsoft.com/office/drawing/2014/main" id="{64E04638-3BBD-4E3D-A9A4-BE66D0B48C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788" b="16158"/>
          <a:stretch/>
        </p:blipFill>
        <p:spPr bwMode="auto">
          <a:xfrm>
            <a:off x="3669884" y="5329236"/>
            <a:ext cx="2664816" cy="1393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id="{0A6F72D2-EF56-442C-B64A-B998B3C483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531"/>
          <a:stretch/>
        </p:blipFill>
        <p:spPr>
          <a:xfrm>
            <a:off x="251520" y="5329236"/>
            <a:ext cx="3238782" cy="1393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22129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D:\ი ზ ო\ზესოფლის ქვევრები\2 ქვევრი.JPG">
            <a:extLst>
              <a:ext uri="{FF2B5EF4-FFF2-40B4-BE49-F238E27FC236}">
                <a16:creationId xmlns:a16="http://schemas.microsoft.com/office/drawing/2014/main" id="{3E5D34BD-CB46-47C3-A916-776FD030EB4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0898" b="9074"/>
          <a:stretch/>
        </p:blipFill>
        <p:spPr bwMode="auto">
          <a:xfrm>
            <a:off x="5974447" y="4628497"/>
            <a:ext cx="2846026" cy="19361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 descr="D:\ი ზ ო\ზესოფლის ქვევრები\7 ქვევრი.JPG">
            <a:extLst>
              <a:ext uri="{FF2B5EF4-FFF2-40B4-BE49-F238E27FC236}">
                <a16:creationId xmlns:a16="http://schemas.microsoft.com/office/drawing/2014/main" id="{106E8B3E-DBEE-45DB-BF62-B564CE469E3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668" t="1" b="678"/>
          <a:stretch/>
        </p:blipFill>
        <p:spPr bwMode="auto">
          <a:xfrm>
            <a:off x="3126923" y="3925155"/>
            <a:ext cx="2587769" cy="19664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1" y="142677"/>
            <a:ext cx="8568952" cy="954107"/>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dirty="0">
                <a:solidFill>
                  <a:schemeClr val="tx1"/>
                </a:solidFill>
              </a:rPr>
              <a:t>ქედის მუნიციპალიტეტი</a:t>
            </a:r>
            <a:br>
              <a:rPr lang="ka-GE" dirty="0">
                <a:solidFill>
                  <a:schemeClr val="tx1"/>
                </a:solidFill>
              </a:rPr>
            </a:br>
            <a:r>
              <a:rPr lang="ka-GE" dirty="0">
                <a:solidFill>
                  <a:schemeClr val="tx1"/>
                </a:solidFill>
              </a:rPr>
              <a:t>სოფ. ზესოფელი </a:t>
            </a:r>
            <a:r>
              <a:rPr lang="ka-GE" sz="1800" dirty="0">
                <a:solidFill>
                  <a:schemeClr val="tx1"/>
                </a:solidFill>
              </a:rPr>
              <a:t>2018 </a:t>
            </a:r>
            <a:r>
              <a:rPr lang="ka-GE" sz="2000" dirty="0">
                <a:solidFill>
                  <a:schemeClr val="tx1"/>
                </a:solidFill>
              </a:rPr>
              <a:t>წ.</a:t>
            </a:r>
            <a:endParaRPr lang="ka-GE" dirty="0">
              <a:solidFill>
                <a:schemeClr val="tx1"/>
              </a:solidFill>
            </a:endParaRPr>
          </a:p>
          <a:p>
            <a:pPr algn="ctr"/>
            <a:r>
              <a:rPr lang="ka-GE" dirty="0">
                <a:solidFill>
                  <a:schemeClr val="tx1"/>
                </a:solidFill>
              </a:rPr>
              <a:t>                                                                                     </a:t>
            </a:r>
            <a:endParaRPr lang="ru-RU" sz="1600" dirty="0">
              <a:solidFill>
                <a:schemeClr val="tx1"/>
              </a:solidFill>
            </a:endParaRPr>
          </a:p>
        </p:txBody>
      </p:sp>
      <p:pic>
        <p:nvPicPr>
          <p:cNvPr id="4" name="Picture 2" descr="G:\ქედა ზესოფელი\DSC_0238.JPG">
            <a:extLst>
              <a:ext uri="{FF2B5EF4-FFF2-40B4-BE49-F238E27FC236}">
                <a16:creationId xmlns:a16="http://schemas.microsoft.com/office/drawing/2014/main" id="{CDE991F6-8227-4757-AB7D-F89AD643FE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492"/>
          <a:stretch/>
        </p:blipFill>
        <p:spPr bwMode="auto">
          <a:xfrm>
            <a:off x="251521" y="1272841"/>
            <a:ext cx="2591677" cy="1667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descr="D:\ი ზ ო\ზესოფლის ქვევრები\1 ქვევრი დუღაბით.JPG">
            <a:extLst>
              <a:ext uri="{FF2B5EF4-FFF2-40B4-BE49-F238E27FC236}">
                <a16:creationId xmlns:a16="http://schemas.microsoft.com/office/drawing/2014/main" id="{D526242D-B3CF-49E4-8CB9-6E238B123E8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51521" y="3116349"/>
            <a:ext cx="2587769" cy="1962427"/>
          </a:xfrm>
          <a:prstGeom prst="rect">
            <a:avLst/>
          </a:prstGeom>
          <a:ln>
            <a:noFill/>
          </a:ln>
          <a:effectLst>
            <a:outerShdw blurRad="292100" dist="139700" dir="2700000" algn="tl" rotWithShape="0">
              <a:srgbClr val="333333">
                <a:alpha val="65000"/>
              </a:srgbClr>
            </a:outerShdw>
          </a:effectLst>
        </p:spPr>
      </p:pic>
      <p:sp>
        <p:nvSpPr>
          <p:cNvPr id="18" name="Прямоугольник 17">
            <a:extLst>
              <a:ext uri="{FF2B5EF4-FFF2-40B4-BE49-F238E27FC236}">
                <a16:creationId xmlns:a16="http://schemas.microsoft.com/office/drawing/2014/main" id="{493F5D38-F0EB-471D-84A9-B6BB5EA9E1F5}"/>
              </a:ext>
            </a:extLst>
          </p:cNvPr>
          <p:cNvSpPr/>
          <p:nvPr/>
        </p:nvSpPr>
        <p:spPr>
          <a:xfrm>
            <a:off x="251521" y="1272841"/>
            <a:ext cx="2587769" cy="380593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5" descr="G:\ქედა ზესოფელი\DSC_0291.JPG">
            <a:extLst>
              <a:ext uri="{FF2B5EF4-FFF2-40B4-BE49-F238E27FC236}">
                <a16:creationId xmlns:a16="http://schemas.microsoft.com/office/drawing/2014/main" id="{42EBAD58-5DFC-4A5F-B28B-6D64D53BC18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74" t="12702" r="3943"/>
          <a:stretch/>
        </p:blipFill>
        <p:spPr bwMode="auto">
          <a:xfrm>
            <a:off x="3126923" y="2085641"/>
            <a:ext cx="2591677" cy="1645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Прямоугольник 20">
            <a:extLst>
              <a:ext uri="{FF2B5EF4-FFF2-40B4-BE49-F238E27FC236}">
                <a16:creationId xmlns:a16="http://schemas.microsoft.com/office/drawing/2014/main" id="{022ED354-CCB1-4234-A863-7BA21D68A76B}"/>
              </a:ext>
            </a:extLst>
          </p:cNvPr>
          <p:cNvSpPr/>
          <p:nvPr/>
        </p:nvSpPr>
        <p:spPr>
          <a:xfrm>
            <a:off x="3126923" y="2085641"/>
            <a:ext cx="2587769" cy="380593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G:\ქედა ზესოფელი\DSC_0252.JPG">
            <a:extLst>
              <a:ext uri="{FF2B5EF4-FFF2-40B4-BE49-F238E27FC236}">
                <a16:creationId xmlns:a16="http://schemas.microsoft.com/office/drawing/2014/main" id="{5FF31FDD-7122-46E1-AEE7-71C3DC2B947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405" b="6399"/>
          <a:stretch/>
        </p:blipFill>
        <p:spPr bwMode="auto">
          <a:xfrm>
            <a:off x="5974447" y="2758740"/>
            <a:ext cx="2798001" cy="1645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Прямоугольник 23">
            <a:extLst>
              <a:ext uri="{FF2B5EF4-FFF2-40B4-BE49-F238E27FC236}">
                <a16:creationId xmlns:a16="http://schemas.microsoft.com/office/drawing/2014/main" id="{BD6F45D9-CF62-4550-8EF3-34202F9E2693}"/>
              </a:ext>
            </a:extLst>
          </p:cNvPr>
          <p:cNvSpPr/>
          <p:nvPr/>
        </p:nvSpPr>
        <p:spPr>
          <a:xfrm>
            <a:off x="5960125" y="2758741"/>
            <a:ext cx="2860348" cy="3805935"/>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710558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71491" y="119139"/>
            <a:ext cx="8240969" cy="954107"/>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dirty="0">
                <a:solidFill>
                  <a:schemeClr val="tx1"/>
                </a:solidFill>
              </a:rPr>
              <a:t>ქედის მუნიციპალიტეტი</a:t>
            </a:r>
            <a:br>
              <a:rPr lang="ka-GE" dirty="0">
                <a:solidFill>
                  <a:schemeClr val="tx1"/>
                </a:solidFill>
              </a:rPr>
            </a:br>
            <a:r>
              <a:rPr lang="ka-GE" dirty="0">
                <a:solidFill>
                  <a:schemeClr val="tx1"/>
                </a:solidFill>
              </a:rPr>
              <a:t>სოფ. ზესოფელი. </a:t>
            </a:r>
            <a:r>
              <a:rPr lang="ka-GE" sz="1800" dirty="0">
                <a:solidFill>
                  <a:schemeClr val="tx1"/>
                </a:solidFill>
              </a:rPr>
              <a:t>2018 </a:t>
            </a:r>
            <a:r>
              <a:rPr lang="ka-GE" sz="2000" dirty="0">
                <a:solidFill>
                  <a:schemeClr val="tx1"/>
                </a:solidFill>
              </a:rPr>
              <a:t>წ.</a:t>
            </a:r>
            <a:endParaRPr lang="ka-GE" dirty="0">
              <a:solidFill>
                <a:schemeClr val="tx1"/>
              </a:solidFill>
            </a:endParaRPr>
          </a:p>
          <a:p>
            <a:pPr algn="ctr"/>
            <a:r>
              <a:rPr lang="ka-GE" dirty="0">
                <a:solidFill>
                  <a:schemeClr val="tx1"/>
                </a:solidFill>
              </a:rPr>
              <a:t>                                                                                     </a:t>
            </a:r>
            <a:endParaRPr lang="ru-RU" sz="1600" dirty="0">
              <a:solidFill>
                <a:schemeClr val="tx1"/>
              </a:solidFill>
            </a:endParaRPr>
          </a:p>
        </p:txBody>
      </p:sp>
      <p:pic>
        <p:nvPicPr>
          <p:cNvPr id="13" name="Picture 2" descr="F:\ექსპედიციები\ქედა ზესოფელი 2018\DSC_0268.JPG">
            <a:extLst>
              <a:ext uri="{FF2B5EF4-FFF2-40B4-BE49-F238E27FC236}">
                <a16:creationId xmlns:a16="http://schemas.microsoft.com/office/drawing/2014/main" id="{248B8190-EA4F-4E5F-94B6-4B81FE2AB36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5556" r="5556"/>
          <a:stretch/>
        </p:blipFill>
        <p:spPr bwMode="auto">
          <a:xfrm>
            <a:off x="471491" y="1371600"/>
            <a:ext cx="2218944" cy="1664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 descr="D:\ი ზ ო\ზესოფლის ქვევრები\10 ქვ.JPG">
            <a:extLst>
              <a:ext uri="{FF2B5EF4-FFF2-40B4-BE49-F238E27FC236}">
                <a16:creationId xmlns:a16="http://schemas.microsoft.com/office/drawing/2014/main" id="{AB0FC4A8-CA52-4DA8-BAC9-DBAE6537919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556" r="5556"/>
          <a:stretch/>
        </p:blipFill>
        <p:spPr bwMode="auto">
          <a:xfrm>
            <a:off x="471491" y="3199839"/>
            <a:ext cx="2218944" cy="1664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F4459783-F925-4B3C-8A8B-D59ABF01F402}"/>
              </a:ext>
            </a:extLst>
          </p:cNvPr>
          <p:cNvSpPr/>
          <p:nvPr/>
        </p:nvSpPr>
        <p:spPr>
          <a:xfrm>
            <a:off x="471492" y="1371600"/>
            <a:ext cx="2218944" cy="3505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F:\ექსპედიციები\ქედა ზესოფელი 2018\DSC_0271.JPG">
            <a:extLst>
              <a:ext uri="{FF2B5EF4-FFF2-40B4-BE49-F238E27FC236}">
                <a16:creationId xmlns:a16="http://schemas.microsoft.com/office/drawing/2014/main" id="{6D26D30A-998D-4760-9DD4-8E13D25B29E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8949" r="2301"/>
          <a:stretch/>
        </p:blipFill>
        <p:spPr bwMode="auto">
          <a:xfrm>
            <a:off x="3344100" y="2206487"/>
            <a:ext cx="2215468" cy="1664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descr="D:\ი ზ ო\ზესოფლის ქვევრები\9 ქვევრის..jpg">
            <a:extLst>
              <a:ext uri="{FF2B5EF4-FFF2-40B4-BE49-F238E27FC236}">
                <a16:creationId xmlns:a16="http://schemas.microsoft.com/office/drawing/2014/main" id="{99C1455C-F7BF-49DF-8BC9-8FE759F318A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44099" y="4034726"/>
            <a:ext cx="2215467" cy="16769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Прямоугольник 16">
            <a:extLst>
              <a:ext uri="{FF2B5EF4-FFF2-40B4-BE49-F238E27FC236}">
                <a16:creationId xmlns:a16="http://schemas.microsoft.com/office/drawing/2014/main" id="{5B279BAD-1A94-438F-BE4B-0D98F8AF06DF}"/>
              </a:ext>
            </a:extLst>
          </p:cNvPr>
          <p:cNvSpPr/>
          <p:nvPr/>
        </p:nvSpPr>
        <p:spPr>
          <a:xfrm>
            <a:off x="3340622" y="2200111"/>
            <a:ext cx="2218944" cy="35052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D:\ი ზ ო\ზესოფლის ქვევრები\3 ქვვრი.JPG">
            <a:extLst>
              <a:ext uri="{FF2B5EF4-FFF2-40B4-BE49-F238E27FC236}">
                <a16:creationId xmlns:a16="http://schemas.microsoft.com/office/drawing/2014/main" id="{BF278938-93A6-41DA-9401-59C7138F4357}"/>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4620" t="1668" b="3848"/>
          <a:stretch/>
        </p:blipFill>
        <p:spPr bwMode="auto">
          <a:xfrm>
            <a:off x="6199794" y="4975049"/>
            <a:ext cx="2482617" cy="1639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3" descr="F:\ექსპედიციები\ქედა ზესოფელი 2018\DSC_0251.JPG">
            <a:extLst>
              <a:ext uri="{FF2B5EF4-FFF2-40B4-BE49-F238E27FC236}">
                <a16:creationId xmlns:a16="http://schemas.microsoft.com/office/drawing/2014/main" id="{645DE695-1767-41D1-B0F1-A72A7A3B4B4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50" t="1" r="-1033" b="-232"/>
          <a:stretch/>
        </p:blipFill>
        <p:spPr bwMode="auto">
          <a:xfrm>
            <a:off x="6233247" y="3144500"/>
            <a:ext cx="2482617" cy="1639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Прямоугольник 20">
            <a:extLst>
              <a:ext uri="{FF2B5EF4-FFF2-40B4-BE49-F238E27FC236}">
                <a16:creationId xmlns:a16="http://schemas.microsoft.com/office/drawing/2014/main" id="{F93B1C3C-1E30-4566-81EA-E9BC1DFFCD59}"/>
              </a:ext>
            </a:extLst>
          </p:cNvPr>
          <p:cNvSpPr/>
          <p:nvPr/>
        </p:nvSpPr>
        <p:spPr>
          <a:xfrm>
            <a:off x="6209757" y="3124200"/>
            <a:ext cx="2482617" cy="35052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9012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mage"/>
          <p:cNvPicPr>
            <a:picLocks noChangeAspect="1" noChangeArrowheads="1"/>
          </p:cNvPicPr>
          <p:nvPr/>
        </p:nvPicPr>
        <p:blipFill rotWithShape="1">
          <a:blip r:embed="rId2">
            <a:extLst>
              <a:ext uri="{28A0092B-C50C-407E-A947-70E740481C1C}">
                <a14:useLocalDpi xmlns:a14="http://schemas.microsoft.com/office/drawing/2010/main" val="0"/>
              </a:ext>
            </a:extLst>
          </a:blip>
          <a:srcRect t="8213" b="24507"/>
          <a:stretch/>
        </p:blipFill>
        <p:spPr bwMode="auto">
          <a:xfrm>
            <a:off x="180770" y="916006"/>
            <a:ext cx="4288090" cy="4324799"/>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251520" y="116632"/>
            <a:ext cx="8723011" cy="646331"/>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bg1"/>
                </a:solidFill>
              </a:rPr>
              <a:t>შულავერ - შომუთეფეს კულტურა ძვ.წ. </a:t>
            </a:r>
            <a:r>
              <a:rPr lang="en-US" b="1" dirty="0">
                <a:solidFill>
                  <a:schemeClr val="bg1"/>
                </a:solidFill>
              </a:rPr>
              <a:t>VI </a:t>
            </a:r>
            <a:r>
              <a:rPr lang="ka-GE" b="1" dirty="0">
                <a:solidFill>
                  <a:schemeClr val="bg1"/>
                </a:solidFill>
              </a:rPr>
              <a:t>ათასწლეული</a:t>
            </a:r>
          </a:p>
          <a:p>
            <a:pPr algn="ctr"/>
            <a:endParaRPr lang="ru-RU" b="1" dirty="0">
              <a:solidFill>
                <a:schemeClr val="bg1"/>
              </a:solidFill>
            </a:endParaRPr>
          </a:p>
        </p:txBody>
      </p:sp>
      <p:pic>
        <p:nvPicPr>
          <p:cNvPr id="1036" name="Picture 12" descr="Картинки по запросу &quot;ყირძნის წიპწები&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882"/>
          <a:stretch/>
        </p:blipFill>
        <p:spPr bwMode="auto">
          <a:xfrm>
            <a:off x="2432839" y="5362695"/>
            <a:ext cx="2036021" cy="135083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038" name="Picture 14" descr="Картинки по запросу &quot;ყირძნის წიპწები&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769" y="5389419"/>
            <a:ext cx="2106543" cy="132411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7" name="Picture 2" descr="C:\Users\merabi\Videos\imiris_gadachrili_gora-kaxa7.JPG">
            <a:extLst>
              <a:ext uri="{FF2B5EF4-FFF2-40B4-BE49-F238E27FC236}">
                <a16:creationId xmlns:a16="http://schemas.microsoft.com/office/drawing/2014/main" id="{4F36BBF1-88E5-4F82-8AC3-147B17F87D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98" t="12665" b="8457"/>
          <a:stretch/>
        </p:blipFill>
        <p:spPr bwMode="auto">
          <a:xfrm>
            <a:off x="4787155" y="865766"/>
            <a:ext cx="4187375" cy="2419681"/>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8" name="Picture 4" descr="Картинки по запросу შულავერ  შომუთეფეს კულტურა">
            <a:extLst>
              <a:ext uri="{FF2B5EF4-FFF2-40B4-BE49-F238E27FC236}">
                <a16:creationId xmlns:a16="http://schemas.microsoft.com/office/drawing/2014/main" id="{3AB6339D-3128-46A8-B11C-C4EDA0CA7B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41"/>
          <a:stretch/>
        </p:blipFill>
        <p:spPr bwMode="auto">
          <a:xfrm>
            <a:off x="4787155" y="3511361"/>
            <a:ext cx="4176076" cy="320472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363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149"/>
          <a:stretch/>
        </p:blipFill>
        <p:spPr bwMode="auto">
          <a:xfrm>
            <a:off x="734403" y="1196752"/>
            <a:ext cx="7632848" cy="5600996"/>
          </a:xfrm>
          <a:prstGeom prst="rect">
            <a:avLst/>
          </a:prstGeom>
          <a:ln>
            <a:noFill/>
          </a:ln>
          <a:effectLst>
            <a:outerShdw blurRad="292100" dist="139700" dir="2700000" algn="tl" rotWithShape="0">
              <a:srgbClr val="333333">
                <a:alpha val="65000"/>
              </a:srgbClr>
            </a:outerShdw>
          </a:effectLst>
        </p:spPr>
      </p:pic>
      <p:sp>
        <p:nvSpPr>
          <p:cNvPr id="4" name="Прямоугольник 3">
            <a:extLst>
              <a:ext uri="{FF2B5EF4-FFF2-40B4-BE49-F238E27FC236}">
                <a16:creationId xmlns:a16="http://schemas.microsoft.com/office/drawing/2014/main" id="{1ED60601-B22D-48E2-A267-5E596D83CC3C}"/>
              </a:ext>
            </a:extLst>
          </p:cNvPr>
          <p:cNvSpPr/>
          <p:nvPr/>
        </p:nvSpPr>
        <p:spPr>
          <a:xfrm>
            <a:off x="734403" y="119139"/>
            <a:ext cx="7632849" cy="954107"/>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dirty="0">
                <a:solidFill>
                  <a:schemeClr val="tx1"/>
                </a:solidFill>
              </a:rPr>
              <a:t>ქედის მუნიციპალიტეტი</a:t>
            </a:r>
            <a:br>
              <a:rPr lang="ka-GE" dirty="0">
                <a:solidFill>
                  <a:schemeClr val="tx1"/>
                </a:solidFill>
              </a:rPr>
            </a:br>
            <a:r>
              <a:rPr lang="ka-GE" dirty="0">
                <a:solidFill>
                  <a:schemeClr val="tx1"/>
                </a:solidFill>
              </a:rPr>
              <a:t>სოფ. ზესოფელი </a:t>
            </a:r>
            <a:r>
              <a:rPr lang="ka-GE" sz="1800" dirty="0">
                <a:solidFill>
                  <a:schemeClr val="tx1"/>
                </a:solidFill>
              </a:rPr>
              <a:t>2021 წ</a:t>
            </a:r>
            <a:r>
              <a:rPr lang="ka-GE" sz="2000" dirty="0">
                <a:solidFill>
                  <a:schemeClr val="tx1"/>
                </a:solidFill>
              </a:rPr>
              <a:t>.</a:t>
            </a:r>
            <a:endParaRPr lang="ka-GE" dirty="0">
              <a:solidFill>
                <a:schemeClr val="tx1"/>
              </a:solidFill>
            </a:endParaRPr>
          </a:p>
          <a:p>
            <a:pPr algn="ctr"/>
            <a:r>
              <a:rPr lang="ka-GE" dirty="0">
                <a:solidFill>
                  <a:schemeClr val="tx1"/>
                </a:solidFill>
              </a:rPr>
              <a:t>                                                                                     </a:t>
            </a:r>
            <a:endParaRPr lang="ru-RU" sz="1600" dirty="0">
              <a:solidFill>
                <a:schemeClr val="tx1"/>
              </a:solidFill>
            </a:endParaRPr>
          </a:p>
        </p:txBody>
      </p:sp>
    </p:spTree>
    <p:extLst>
      <p:ext uri="{BB962C8B-B14F-4D97-AF65-F5344CB8AC3E}">
        <p14:creationId xmlns:p14="http://schemas.microsoft.com/office/powerpoint/2010/main" val="16640264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ი ზ ო\ზესოფელი 2021\NUG_677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880" b="31443"/>
          <a:stretch/>
        </p:blipFill>
        <p:spPr bwMode="auto">
          <a:xfrm>
            <a:off x="467544" y="309406"/>
            <a:ext cx="8316924" cy="2865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Подзаголовок 4"/>
          <p:cNvSpPr txBox="1">
            <a:spLocks/>
          </p:cNvSpPr>
          <p:nvPr/>
        </p:nvSpPr>
        <p:spPr>
          <a:xfrm>
            <a:off x="2051720" y="1367821"/>
            <a:ext cx="464096" cy="406896"/>
          </a:xfrm>
          <a:prstGeom prst="rect">
            <a:avLst/>
          </a:prstGeom>
          <a:effectLst>
            <a:outerShdw blurRad="50800" dist="38100" dir="5400000" algn="t" rotWithShape="0">
              <a:prstClr val="black">
                <a:alpha val="40000"/>
              </a:prstClr>
            </a:outerShdw>
          </a:effectLst>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ka-GE" dirty="0">
                <a:solidFill>
                  <a:srgbClr val="C00000"/>
                </a:solidFill>
                <a:effectLst>
                  <a:outerShdw blurRad="38100" dist="38100" dir="2700000" algn="tl">
                    <a:srgbClr val="000000">
                      <a:alpha val="43137"/>
                    </a:srgbClr>
                  </a:outerShdw>
                </a:effectLst>
              </a:rPr>
              <a:t>1</a:t>
            </a:r>
            <a:endParaRPr lang="ru-RU" dirty="0">
              <a:solidFill>
                <a:srgbClr val="C00000"/>
              </a:solidFill>
              <a:effectLst>
                <a:outerShdw blurRad="38100" dist="38100" dir="2700000" algn="tl">
                  <a:srgbClr val="000000">
                    <a:alpha val="43137"/>
                  </a:srgbClr>
                </a:outerShdw>
              </a:effectLst>
            </a:endParaRPr>
          </a:p>
        </p:txBody>
      </p:sp>
      <p:sp>
        <p:nvSpPr>
          <p:cNvPr id="12" name="Подзаголовок 4"/>
          <p:cNvSpPr txBox="1">
            <a:spLocks/>
          </p:cNvSpPr>
          <p:nvPr/>
        </p:nvSpPr>
        <p:spPr>
          <a:xfrm>
            <a:off x="5436096" y="1774717"/>
            <a:ext cx="464096" cy="406896"/>
          </a:xfrm>
          <a:prstGeom prst="rect">
            <a:avLst/>
          </a:prstGeom>
          <a:effectLst>
            <a:outerShdw blurRad="50800" dist="38100" dir="5400000" algn="t" rotWithShape="0">
              <a:prstClr val="black">
                <a:alpha val="40000"/>
              </a:prstClr>
            </a:outerShdw>
          </a:effectLst>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ka-GE" dirty="0">
                <a:solidFill>
                  <a:srgbClr val="C00000"/>
                </a:solidFill>
                <a:effectLst>
                  <a:outerShdw blurRad="38100" dist="38100" dir="2700000" algn="tl">
                    <a:srgbClr val="000000">
                      <a:alpha val="43137"/>
                    </a:srgbClr>
                  </a:outerShdw>
                </a:effectLst>
              </a:rPr>
              <a:t>2</a:t>
            </a:r>
            <a:endParaRPr lang="ru-RU" dirty="0">
              <a:solidFill>
                <a:srgbClr val="C00000"/>
              </a:solidFill>
              <a:effectLst>
                <a:outerShdw blurRad="38100" dist="38100" dir="2700000" algn="tl">
                  <a:srgbClr val="000000">
                    <a:alpha val="43137"/>
                  </a:srgbClr>
                </a:outerShdw>
              </a:effectLst>
            </a:endParaRPr>
          </a:p>
        </p:txBody>
      </p:sp>
      <p:sp>
        <p:nvSpPr>
          <p:cNvPr id="13" name="Подзаголовок 4"/>
          <p:cNvSpPr txBox="1">
            <a:spLocks/>
          </p:cNvSpPr>
          <p:nvPr/>
        </p:nvSpPr>
        <p:spPr>
          <a:xfrm>
            <a:off x="3707904" y="622589"/>
            <a:ext cx="464096" cy="406896"/>
          </a:xfrm>
          <a:prstGeom prst="rect">
            <a:avLst/>
          </a:prstGeom>
          <a:effectLst>
            <a:outerShdw blurRad="50800" dist="38100" dir="5400000" algn="t" rotWithShape="0">
              <a:prstClr val="black">
                <a:alpha val="40000"/>
              </a:prstClr>
            </a:outerShdw>
          </a:effectLst>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ka-GE" dirty="0">
                <a:solidFill>
                  <a:srgbClr val="C00000"/>
                </a:solidFill>
                <a:effectLst>
                  <a:outerShdw blurRad="38100" dist="38100" dir="2700000" algn="tl">
                    <a:srgbClr val="000000">
                      <a:alpha val="43137"/>
                    </a:srgbClr>
                  </a:outerShdw>
                </a:effectLst>
              </a:rPr>
              <a:t>3</a:t>
            </a:r>
            <a:endParaRPr lang="ru-RU" dirty="0">
              <a:solidFill>
                <a:srgbClr val="C00000"/>
              </a:solidFill>
              <a:effectLst>
                <a:outerShdw blurRad="38100" dist="38100" dir="2700000" algn="tl">
                  <a:srgbClr val="000000">
                    <a:alpha val="43137"/>
                  </a:srgbClr>
                </a:outerShdw>
              </a:effectLst>
            </a:endParaRPr>
          </a:p>
        </p:txBody>
      </p:sp>
      <p:pic>
        <p:nvPicPr>
          <p:cNvPr id="3" name="Рисунок 2">
            <a:extLst>
              <a:ext uri="{FF2B5EF4-FFF2-40B4-BE49-F238E27FC236}">
                <a16:creationId xmlns:a16="http://schemas.microsoft.com/office/drawing/2014/main" id="{3FA01329-B397-4EA8-8E52-80A709F27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487831"/>
            <a:ext cx="4023360" cy="3017520"/>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id="{C09E34B8-39B9-43FD-8B0D-3B7AE9421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108" y="3487831"/>
            <a:ext cx="4023360" cy="3017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8581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Нет описани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548680"/>
            <a:ext cx="3744417" cy="280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Нет описани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3771037"/>
            <a:ext cx="3744417" cy="2808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Нет описания."/>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472" r="28270"/>
          <a:stretch/>
        </p:blipFill>
        <p:spPr bwMode="auto">
          <a:xfrm>
            <a:off x="4276806" y="548680"/>
            <a:ext cx="4615674" cy="6045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485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Tamari\AppData\Local\Temp\Rar$DIa0.932\DSC_00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2305" y="2089719"/>
            <a:ext cx="6699389" cy="4466259"/>
          </a:xfrm>
          <a:prstGeom prst="rect">
            <a:avLst/>
          </a:prstGeom>
          <a:ln>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6D78CD0F-DAD2-49D4-8710-072EA02F4158}"/>
              </a:ext>
            </a:extLst>
          </p:cNvPr>
          <p:cNvSpPr/>
          <p:nvPr/>
        </p:nvSpPr>
        <p:spPr>
          <a:xfrm>
            <a:off x="1222305" y="302022"/>
            <a:ext cx="6699389" cy="1200329"/>
          </a:xfrm>
          <a:prstGeom prst="rect">
            <a:avLst/>
          </a:prstGeom>
          <a:solidFill>
            <a:srgbClr val="689C9A"/>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buNone/>
            </a:pPr>
            <a:endParaRPr lang="ka-GE" b="1" dirty="0">
              <a:solidFill>
                <a:schemeClr val="tx1"/>
              </a:solidFill>
              <a:effectLst>
                <a:outerShdw blurRad="38100" dist="38100" dir="2700000" algn="tl">
                  <a:srgbClr val="000000">
                    <a:alpha val="43137"/>
                  </a:srgbClr>
                </a:outerShdw>
              </a:effectLst>
            </a:endParaRPr>
          </a:p>
          <a:p>
            <a:pPr marL="0" indent="0">
              <a:buNone/>
            </a:pPr>
            <a:r>
              <a:rPr lang="ka-GE" b="1" dirty="0">
                <a:solidFill>
                  <a:schemeClr val="tx1"/>
                </a:solidFill>
                <a:effectLst>
                  <a:outerShdw blurRad="38100" dist="38100" dir="2700000" algn="tl">
                    <a:srgbClr val="000000">
                      <a:alpha val="43137"/>
                    </a:srgbClr>
                  </a:outerShdw>
                </a:effectLst>
              </a:rPr>
              <a:t>ხელვაჩაურის მუნიციპალიტეტი მაჭახლის ხეობა. </a:t>
            </a:r>
          </a:p>
          <a:p>
            <a:pPr marL="0" indent="0">
              <a:buNone/>
            </a:pPr>
            <a:r>
              <a:rPr lang="ka-GE" b="1" dirty="0">
                <a:solidFill>
                  <a:schemeClr val="tx1"/>
                </a:solidFill>
                <a:effectLst>
                  <a:outerShdw blurRad="38100" dist="38100" dir="2700000" algn="tl">
                    <a:srgbClr val="000000">
                      <a:alpha val="43137"/>
                    </a:srgbClr>
                  </a:outerShdw>
                </a:effectLst>
              </a:rPr>
              <a:t>სოფელი სინდიეთი</a:t>
            </a:r>
          </a:p>
          <a:p>
            <a:pPr marL="0" indent="0">
              <a:buNone/>
            </a:pPr>
            <a:endParaRPr lang="ru-RU"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132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amari\Desktop\DSC_0058.JPG">
            <a:extLst>
              <a:ext uri="{FF2B5EF4-FFF2-40B4-BE49-F238E27FC236}">
                <a16:creationId xmlns:a16="http://schemas.microsoft.com/office/drawing/2014/main" id="{45ECF7D9-F769-4E98-BA58-EBCA70B886B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068" b="1"/>
          <a:stretch/>
        </p:blipFill>
        <p:spPr bwMode="auto">
          <a:xfrm>
            <a:off x="165096" y="936702"/>
            <a:ext cx="2818451" cy="1224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C:\Users\Tamari\Desktop\DSC_0050.JPG">
            <a:extLst>
              <a:ext uri="{FF2B5EF4-FFF2-40B4-BE49-F238E27FC236}">
                <a16:creationId xmlns:a16="http://schemas.microsoft.com/office/drawing/2014/main" id="{2A526A4E-452D-4721-A3EA-103C06DAD8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756" b="17312"/>
          <a:stretch/>
        </p:blipFill>
        <p:spPr bwMode="auto">
          <a:xfrm>
            <a:off x="3167879" y="936700"/>
            <a:ext cx="2918933" cy="1224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D35CD110-55D1-4CC3-8F69-CF66C06149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702" y="215385"/>
            <a:ext cx="2594606" cy="1945955"/>
          </a:xfrm>
          <a:prstGeom prst="rect">
            <a:avLst/>
          </a:prstGeom>
          <a:ln>
            <a:noFill/>
          </a:ln>
          <a:effectLst>
            <a:outerShdw blurRad="292100" dist="139700" dir="2700000" algn="tl" rotWithShape="0">
              <a:srgbClr val="333333">
                <a:alpha val="65000"/>
              </a:srgbClr>
            </a:outerShdw>
          </a:effectLst>
        </p:spPr>
      </p:pic>
      <p:pic>
        <p:nvPicPr>
          <p:cNvPr id="11" name="Рисунок 10">
            <a:extLst>
              <a:ext uri="{FF2B5EF4-FFF2-40B4-BE49-F238E27FC236}">
                <a16:creationId xmlns:a16="http://schemas.microsoft.com/office/drawing/2014/main" id="{C14B46FD-6BE3-41A6-B13A-8E14C2861E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892"/>
          <a:stretch/>
        </p:blipFill>
        <p:spPr>
          <a:xfrm>
            <a:off x="165095" y="4611438"/>
            <a:ext cx="2818452" cy="2010426"/>
          </a:xfrm>
          <a:prstGeom prst="rect">
            <a:avLst/>
          </a:prstGeom>
          <a:ln>
            <a:noFill/>
          </a:ln>
          <a:effectLst>
            <a:outerShdw blurRad="292100" dist="139700" dir="2700000" algn="tl" rotWithShape="0">
              <a:srgbClr val="333333">
                <a:alpha val="65000"/>
              </a:srgbClr>
            </a:outerShdw>
          </a:effectLst>
        </p:spPr>
      </p:pic>
      <p:pic>
        <p:nvPicPr>
          <p:cNvPr id="12" name="Рисунок 11">
            <a:extLst>
              <a:ext uri="{FF2B5EF4-FFF2-40B4-BE49-F238E27FC236}">
                <a16:creationId xmlns:a16="http://schemas.microsoft.com/office/drawing/2014/main" id="{8F63104D-2CF4-47B9-8EFA-11B0BDC2EE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3577"/>
          <a:stretch/>
        </p:blipFill>
        <p:spPr>
          <a:xfrm>
            <a:off x="6292754" y="2334617"/>
            <a:ext cx="2604948" cy="2059575"/>
          </a:xfrm>
          <a:prstGeom prst="rect">
            <a:avLst/>
          </a:prstGeom>
          <a:ln>
            <a:noFill/>
          </a:ln>
          <a:effectLst>
            <a:outerShdw blurRad="292100" dist="139700" dir="2700000" algn="tl" rotWithShape="0">
              <a:srgbClr val="333333">
                <a:alpha val="65000"/>
              </a:srgbClr>
            </a:outerShdw>
          </a:effectLst>
        </p:spPr>
      </p:pic>
      <p:pic>
        <p:nvPicPr>
          <p:cNvPr id="13" name="Рисунок 12">
            <a:extLst>
              <a:ext uri="{FF2B5EF4-FFF2-40B4-BE49-F238E27FC236}">
                <a16:creationId xmlns:a16="http://schemas.microsoft.com/office/drawing/2014/main" id="{3E122B08-43A6-4C56-B8EC-06C528E92D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70" b="5452"/>
          <a:stretch/>
        </p:blipFill>
        <p:spPr>
          <a:xfrm>
            <a:off x="3162173" y="4601388"/>
            <a:ext cx="2920691" cy="2010427"/>
          </a:xfrm>
          <a:prstGeom prst="rect">
            <a:avLst/>
          </a:prstGeom>
          <a:ln>
            <a:noFill/>
          </a:ln>
          <a:effectLst>
            <a:outerShdw blurRad="292100" dist="139700" dir="2700000" algn="tl" rotWithShape="0">
              <a:srgbClr val="333333">
                <a:alpha val="65000"/>
              </a:srgbClr>
            </a:outerShdw>
          </a:effectLst>
        </p:spPr>
      </p:pic>
      <p:pic>
        <p:nvPicPr>
          <p:cNvPr id="14" name="Рисунок 13">
            <a:extLst>
              <a:ext uri="{FF2B5EF4-FFF2-40B4-BE49-F238E27FC236}">
                <a16:creationId xmlns:a16="http://schemas.microsoft.com/office/drawing/2014/main" id="{51ED7320-81E4-4793-BE2F-6718FAC23A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7196" y="4609239"/>
            <a:ext cx="2668441" cy="2001331"/>
          </a:xfrm>
          <a:prstGeom prst="rect">
            <a:avLst/>
          </a:prstGeom>
          <a:ln>
            <a:noFill/>
          </a:ln>
          <a:effectLst>
            <a:outerShdw blurRad="292100" dist="139700" dir="2700000" algn="tl" rotWithShape="0">
              <a:srgbClr val="333333">
                <a:alpha val="65000"/>
              </a:srgbClr>
            </a:outerShdw>
          </a:effectLst>
        </p:spPr>
      </p:pic>
      <p:sp>
        <p:nvSpPr>
          <p:cNvPr id="15" name="Прямоугольник 14">
            <a:extLst>
              <a:ext uri="{FF2B5EF4-FFF2-40B4-BE49-F238E27FC236}">
                <a16:creationId xmlns:a16="http://schemas.microsoft.com/office/drawing/2014/main" id="{2259AD79-7E58-45A7-ABA3-B5031BF2C9FF}"/>
              </a:ext>
            </a:extLst>
          </p:cNvPr>
          <p:cNvSpPr/>
          <p:nvPr/>
        </p:nvSpPr>
        <p:spPr>
          <a:xfrm>
            <a:off x="165095" y="128732"/>
            <a:ext cx="5917769" cy="677108"/>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dirty="0">
                <a:solidFill>
                  <a:schemeClr val="tx1"/>
                </a:solidFill>
              </a:rPr>
              <a:t>ხელვაჩაურის მუნიციპალიტეტი, მაჭახლის თემი</a:t>
            </a:r>
            <a:br>
              <a:rPr lang="ka-GE" dirty="0">
                <a:solidFill>
                  <a:schemeClr val="tx1"/>
                </a:solidFill>
              </a:rPr>
            </a:br>
            <a:r>
              <a:rPr lang="ka-GE" dirty="0">
                <a:solidFill>
                  <a:schemeClr val="tx1"/>
                </a:solidFill>
              </a:rPr>
              <a:t>სოფ. სინდიეთი </a:t>
            </a:r>
            <a:r>
              <a:rPr lang="ka-GE" sz="1800" dirty="0">
                <a:solidFill>
                  <a:schemeClr val="tx1"/>
                </a:solidFill>
              </a:rPr>
              <a:t>2021 წ</a:t>
            </a:r>
            <a:r>
              <a:rPr lang="ka-GE" sz="2000" dirty="0">
                <a:solidFill>
                  <a:schemeClr val="tx1"/>
                </a:solidFill>
              </a:rPr>
              <a:t>.</a:t>
            </a:r>
            <a:r>
              <a:rPr lang="ka-GE" dirty="0">
                <a:solidFill>
                  <a:schemeClr val="tx1"/>
                </a:solidFill>
              </a:rPr>
              <a:t>                                                                                     </a:t>
            </a:r>
            <a:endParaRPr lang="ru-RU" sz="1600" dirty="0">
              <a:solidFill>
                <a:schemeClr val="tx1"/>
              </a:solidFill>
            </a:endParaRPr>
          </a:p>
        </p:txBody>
      </p:sp>
      <p:pic>
        <p:nvPicPr>
          <p:cNvPr id="10" name="Рисунок 9">
            <a:extLst>
              <a:ext uri="{FF2B5EF4-FFF2-40B4-BE49-F238E27FC236}">
                <a16:creationId xmlns:a16="http://schemas.microsoft.com/office/drawing/2014/main" id="{309C8FED-2D1E-4CDC-83AF-7D8AE4CB4D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096" y="2320777"/>
            <a:ext cx="2818452" cy="2113839"/>
          </a:xfrm>
          <a:prstGeom prst="rect">
            <a:avLst/>
          </a:prstGeom>
          <a:ln>
            <a:noFill/>
          </a:ln>
          <a:effectLst>
            <a:outerShdw blurRad="292100" dist="139700" dir="2700000" algn="tl" rotWithShape="0">
              <a:srgbClr val="333333">
                <a:alpha val="65000"/>
              </a:srgbClr>
            </a:outerShdw>
          </a:effectLst>
        </p:spPr>
      </p:pic>
      <p:pic>
        <p:nvPicPr>
          <p:cNvPr id="17" name="Рисунок 16">
            <a:extLst>
              <a:ext uri="{FF2B5EF4-FFF2-40B4-BE49-F238E27FC236}">
                <a16:creationId xmlns:a16="http://schemas.microsoft.com/office/drawing/2014/main" id="{995E1108-4991-4A3B-A283-23C354B9255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185"/>
          <a:stretch/>
        </p:blipFill>
        <p:spPr>
          <a:xfrm>
            <a:off x="3167879" y="2363500"/>
            <a:ext cx="2912498" cy="20711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8303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შეიძლება იყოს შენობის გარეთ და ხე-(ი)ს გამოსახულება"/>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36" t="12325" r="39968"/>
          <a:stretch/>
        </p:blipFill>
        <p:spPr bwMode="auto">
          <a:xfrm>
            <a:off x="279827" y="1059365"/>
            <a:ext cx="2201418" cy="5395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99" t="28267" b="30931"/>
          <a:stretch/>
        </p:blipFill>
        <p:spPr bwMode="auto">
          <a:xfrm>
            <a:off x="2657391" y="1059365"/>
            <a:ext cx="6230614" cy="2536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Рисунок 5">
            <a:extLst>
              <a:ext uri="{FF2B5EF4-FFF2-40B4-BE49-F238E27FC236}">
                <a16:creationId xmlns:a16="http://schemas.microsoft.com/office/drawing/2014/main" id="{07734817-1C01-4B3C-BFDB-F7ED51D19C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44" b="6216"/>
          <a:stretch/>
        </p:blipFill>
        <p:spPr>
          <a:xfrm>
            <a:off x="6021892" y="3938844"/>
            <a:ext cx="2842281" cy="2516138"/>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71120048-D856-45A6-A796-460F791752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544"/>
          <a:stretch/>
        </p:blipFill>
        <p:spPr>
          <a:xfrm>
            <a:off x="2657391" y="3918857"/>
            <a:ext cx="3024952" cy="2536124"/>
          </a:xfrm>
          <a:prstGeom prst="rect">
            <a:avLst/>
          </a:prstGeom>
          <a:ln>
            <a:noFill/>
          </a:ln>
          <a:effectLst>
            <a:outerShdw blurRad="292100" dist="139700" dir="2700000" algn="tl" rotWithShape="0">
              <a:srgbClr val="333333">
                <a:alpha val="65000"/>
              </a:srgbClr>
            </a:outerShdw>
          </a:effectLst>
        </p:spPr>
      </p:pic>
      <p:sp>
        <p:nvSpPr>
          <p:cNvPr id="8" name="Прямоугольник 7">
            <a:extLst>
              <a:ext uri="{FF2B5EF4-FFF2-40B4-BE49-F238E27FC236}">
                <a16:creationId xmlns:a16="http://schemas.microsoft.com/office/drawing/2014/main" id="{9E438942-4F31-42BF-A0E2-33C56EE48ACA}"/>
              </a:ext>
            </a:extLst>
          </p:cNvPr>
          <p:cNvSpPr/>
          <p:nvPr/>
        </p:nvSpPr>
        <p:spPr>
          <a:xfrm>
            <a:off x="279827" y="128732"/>
            <a:ext cx="8584346" cy="677108"/>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dirty="0">
                <a:solidFill>
                  <a:schemeClr val="tx1"/>
                </a:solidFill>
              </a:rPr>
              <a:t>ხელვაჩაურის მუნიციპალიტეტი, მაჭახლის თემი</a:t>
            </a:r>
            <a:br>
              <a:rPr lang="ka-GE" dirty="0">
                <a:solidFill>
                  <a:schemeClr val="tx1"/>
                </a:solidFill>
              </a:rPr>
            </a:br>
            <a:r>
              <a:rPr lang="ka-GE" dirty="0">
                <a:solidFill>
                  <a:schemeClr val="tx1"/>
                </a:solidFill>
              </a:rPr>
              <a:t>სოფ. სინდიეთი </a:t>
            </a:r>
            <a:r>
              <a:rPr lang="ka-GE" sz="1800" dirty="0">
                <a:solidFill>
                  <a:schemeClr val="tx1"/>
                </a:solidFill>
              </a:rPr>
              <a:t>2021 წ</a:t>
            </a:r>
            <a:r>
              <a:rPr lang="ka-GE" sz="2000" dirty="0">
                <a:solidFill>
                  <a:schemeClr val="tx1"/>
                </a:solidFill>
              </a:rPr>
              <a:t>.</a:t>
            </a:r>
            <a:r>
              <a:rPr lang="ka-GE" dirty="0">
                <a:solidFill>
                  <a:schemeClr val="tx1"/>
                </a:solidFill>
              </a:rPr>
              <a:t>                                                                                     </a:t>
            </a:r>
            <a:endParaRPr lang="ru-RU" sz="1600" dirty="0">
              <a:solidFill>
                <a:schemeClr val="tx1"/>
              </a:solidFill>
            </a:endParaRPr>
          </a:p>
        </p:txBody>
      </p:sp>
    </p:spTree>
    <p:extLst>
      <p:ext uri="{BB962C8B-B14F-4D97-AF65-F5344CB8AC3E}">
        <p14:creationId xmlns:p14="http://schemas.microsoft.com/office/powerpoint/2010/main" val="1612201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797"/>
          <a:stretch/>
        </p:blipFill>
        <p:spPr bwMode="auto">
          <a:xfrm>
            <a:off x="256291" y="476671"/>
            <a:ext cx="3634724" cy="3602959"/>
          </a:xfrm>
          <a:prstGeom prst="rect">
            <a:avLst/>
          </a:prstGeom>
          <a:ln>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447" y="476671"/>
            <a:ext cx="4839838" cy="3602959"/>
          </a:xfrm>
          <a:prstGeom prst="rect">
            <a:avLst/>
          </a:prstGeom>
          <a:ln>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8348" y="4397504"/>
            <a:ext cx="2659937" cy="1994952"/>
          </a:xfrm>
          <a:prstGeom prst="rect">
            <a:avLst/>
          </a:prstGeom>
          <a:ln>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424" y="4397503"/>
            <a:ext cx="2653918" cy="1994953"/>
          </a:xfrm>
          <a:prstGeom prst="rect">
            <a:avLst/>
          </a:prstGeom>
          <a:ln>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250" y="4396989"/>
            <a:ext cx="2667428" cy="2000571"/>
          </a:xfrm>
          <a:prstGeom prst="rect">
            <a:avLst/>
          </a:prstGeom>
          <a:ln>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2757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94" y="422030"/>
            <a:ext cx="2083492" cy="1388994"/>
          </a:xfrm>
          <a:prstGeom prst="rect">
            <a:avLst/>
          </a:prstGeom>
          <a:ln>
            <a:solidFill>
              <a:srgbClr val="C00000"/>
            </a:solid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r="3950"/>
          <a:stretch/>
        </p:blipFill>
        <p:spPr>
          <a:xfrm>
            <a:off x="137195" y="2052767"/>
            <a:ext cx="2083491" cy="1446112"/>
          </a:xfrm>
          <a:prstGeom prst="rect">
            <a:avLst/>
          </a:prstGeom>
          <a:ln>
            <a:solidFill>
              <a:srgbClr val="C00000"/>
            </a:solid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b="17749"/>
          <a:stretch/>
        </p:blipFill>
        <p:spPr>
          <a:xfrm>
            <a:off x="2388815" y="430507"/>
            <a:ext cx="2237897" cy="1380517"/>
          </a:xfrm>
          <a:prstGeom prst="rect">
            <a:avLst/>
          </a:prstGeom>
          <a:ln>
            <a:solidFill>
              <a:srgbClr val="C00000"/>
            </a:solid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2588" t="6662" r="32442"/>
          <a:stretch/>
        </p:blipFill>
        <p:spPr>
          <a:xfrm rot="5400000">
            <a:off x="7121083" y="1740585"/>
            <a:ext cx="1546779" cy="1969810"/>
          </a:xfrm>
          <a:prstGeom prst="rect">
            <a:avLst/>
          </a:prstGeom>
          <a:ln>
            <a:solidFill>
              <a:srgbClr val="C00000"/>
            </a:solid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l="20092" t="3597" r="28842"/>
          <a:stretch/>
        </p:blipFill>
        <p:spPr>
          <a:xfrm rot="5400000">
            <a:off x="5409645" y="3213114"/>
            <a:ext cx="2872417" cy="4067047"/>
          </a:xfrm>
          <a:prstGeom prst="rect">
            <a:avLst/>
          </a:prstGeom>
          <a:ln>
            <a:solidFill>
              <a:srgbClr val="C00000"/>
            </a:solid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rotWithShape="1">
          <a:blip r:embed="rId7" cstate="print">
            <a:extLst>
              <a:ext uri="{28A0092B-C50C-407E-A947-70E740481C1C}">
                <a14:useLocalDpi xmlns:a14="http://schemas.microsoft.com/office/drawing/2010/main" val="0"/>
              </a:ext>
            </a:extLst>
          </a:blip>
          <a:srcRect t="14175"/>
          <a:stretch/>
        </p:blipFill>
        <p:spPr>
          <a:xfrm rot="5400000">
            <a:off x="4261583" y="967217"/>
            <a:ext cx="3060183" cy="1969811"/>
          </a:xfrm>
          <a:prstGeom prst="rect">
            <a:avLst/>
          </a:prstGeom>
          <a:ln>
            <a:solidFill>
              <a:srgbClr val="C00000"/>
            </a:solid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rotWithShape="1">
          <a:blip r:embed="rId8" cstate="print">
            <a:extLst>
              <a:ext uri="{28A0092B-C50C-407E-A947-70E740481C1C}">
                <a14:useLocalDpi xmlns:a14="http://schemas.microsoft.com/office/drawing/2010/main" val="0"/>
              </a:ext>
            </a:extLst>
          </a:blip>
          <a:srcRect t="14982"/>
          <a:stretch/>
        </p:blipFill>
        <p:spPr>
          <a:xfrm>
            <a:off x="2391692" y="2051325"/>
            <a:ext cx="2244073" cy="1430890"/>
          </a:xfrm>
          <a:prstGeom prst="rect">
            <a:avLst/>
          </a:prstGeom>
          <a:ln>
            <a:solidFill>
              <a:srgbClr val="C00000"/>
            </a:solid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rotWithShape="1">
          <a:blip r:embed="rId9" cstate="print">
            <a:extLst>
              <a:ext uri="{28A0092B-C50C-407E-A947-70E740481C1C}">
                <a14:useLocalDpi xmlns:a14="http://schemas.microsoft.com/office/drawing/2010/main" val="0"/>
              </a:ext>
            </a:extLst>
          </a:blip>
          <a:srcRect l="6086" t="8401" r="5242" b="11696"/>
          <a:stretch/>
        </p:blipFill>
        <p:spPr>
          <a:xfrm>
            <a:off x="6909567" y="430507"/>
            <a:ext cx="1969811" cy="1331267"/>
          </a:xfrm>
          <a:prstGeom prst="rect">
            <a:avLst/>
          </a:prstGeom>
          <a:ln>
            <a:solidFill>
              <a:srgbClr val="C00000"/>
            </a:solidFill>
          </a:ln>
          <a:effectLst>
            <a:outerShdw blurRad="292100" dist="139700" dir="2700000" algn="tl" rotWithShape="0">
              <a:srgbClr val="333333">
                <a:alpha val="65000"/>
              </a:srgbClr>
            </a:outerShdw>
          </a:effectLst>
        </p:spPr>
      </p:pic>
      <p:pic>
        <p:nvPicPr>
          <p:cNvPr id="12" name="Рисунок 11">
            <a:extLst>
              <a:ext uri="{FF2B5EF4-FFF2-40B4-BE49-F238E27FC236}">
                <a16:creationId xmlns:a16="http://schemas.microsoft.com/office/drawing/2014/main" id="{22C6136A-6BF9-4C79-8936-13F763157F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386"/>
          <a:stretch/>
        </p:blipFill>
        <p:spPr>
          <a:xfrm>
            <a:off x="137193" y="3815341"/>
            <a:ext cx="4498571" cy="2867506"/>
          </a:xfrm>
          <a:prstGeom prst="rect">
            <a:avLst/>
          </a:prstGeom>
          <a:ln>
            <a:solidFill>
              <a:srgbClr val="C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8840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შეიძლება იყოს შენობის გარეთ-(ი)ს გამოსახულება"/>
          <p:cNvPicPr/>
          <p:nvPr/>
        </p:nvPicPr>
        <p:blipFill rotWithShape="1">
          <a:blip r:embed="rId2">
            <a:extLst>
              <a:ext uri="{28A0092B-C50C-407E-A947-70E740481C1C}">
                <a14:useLocalDpi xmlns:a14="http://schemas.microsoft.com/office/drawing/2010/main" val="0"/>
              </a:ext>
            </a:extLst>
          </a:blip>
          <a:srcRect l="7969"/>
          <a:stretch/>
        </p:blipFill>
        <p:spPr bwMode="auto">
          <a:xfrm>
            <a:off x="180870" y="381205"/>
            <a:ext cx="8742350" cy="6009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0891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78" y="689010"/>
            <a:ext cx="2755658" cy="2031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 name="Picture 4" descr="C:\Users\Tamari\AppData\Local\Temp\Rar$DIa0.451\DSC_0734.JPG">
            <a:extLst>
              <a:ext uri="{FF2B5EF4-FFF2-40B4-BE49-F238E27FC236}">
                <a16:creationId xmlns:a16="http://schemas.microsoft.com/office/drawing/2014/main" id="{721225DC-AAC3-438C-9457-75F175D103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03" t="5535" r="9506" b="9889"/>
          <a:stretch/>
        </p:blipFill>
        <p:spPr bwMode="auto">
          <a:xfrm>
            <a:off x="3204804" y="687267"/>
            <a:ext cx="2752881" cy="2031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C:\Users\Tamari\AppData\Local\Temp\Rar$DIa0.427\DSC_0741.JPG">
            <a:extLst>
              <a:ext uri="{FF2B5EF4-FFF2-40B4-BE49-F238E27FC236}">
                <a16:creationId xmlns:a16="http://schemas.microsoft.com/office/drawing/2014/main" id="{2DE6FC08-6DEE-4FE1-BE89-22F1C57D514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97" r="9559" b="10386"/>
          <a:stretch/>
        </p:blipFill>
        <p:spPr bwMode="auto">
          <a:xfrm>
            <a:off x="6144431" y="687267"/>
            <a:ext cx="2755657" cy="2031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3225EAB-F017-4853-BD5A-92F22141FC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86"/>
          <a:stretch/>
        </p:blipFill>
        <p:spPr bwMode="auto">
          <a:xfrm>
            <a:off x="4527394" y="3164543"/>
            <a:ext cx="4373903" cy="3225106"/>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4E2C0AD5-73C9-4EC9-BD1C-EFB2AD3E720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21" r="18424" b="6777"/>
          <a:stretch/>
        </p:blipFill>
        <p:spPr bwMode="auto">
          <a:xfrm>
            <a:off x="265178" y="3164543"/>
            <a:ext cx="4101558" cy="3225106"/>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215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631FF867-20F2-4448-B9B7-D0FF36C7120E}"/>
              </a:ext>
            </a:extLst>
          </p:cNvPr>
          <p:cNvSpPr/>
          <p:nvPr/>
        </p:nvSpPr>
        <p:spPr>
          <a:xfrm>
            <a:off x="395536" y="315924"/>
            <a:ext cx="8280921" cy="923330"/>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ka-GE" b="1" dirty="0">
              <a:solidFill>
                <a:schemeClr val="bg1"/>
              </a:solidFill>
            </a:endParaRPr>
          </a:p>
          <a:p>
            <a:pPr algn="ctr"/>
            <a:r>
              <a:rPr lang="ka-GE" b="1" dirty="0">
                <a:solidFill>
                  <a:schemeClr val="bg1"/>
                </a:solidFill>
              </a:rPr>
              <a:t>მტკვარ-არაქსის კულტურა ძვ.წ. </a:t>
            </a:r>
            <a:r>
              <a:rPr lang="en-US" b="1" dirty="0">
                <a:solidFill>
                  <a:schemeClr val="bg1"/>
                </a:solidFill>
              </a:rPr>
              <a:t>IV-III </a:t>
            </a:r>
            <a:r>
              <a:rPr lang="ka-GE" b="1" dirty="0">
                <a:solidFill>
                  <a:schemeClr val="bg1"/>
                </a:solidFill>
              </a:rPr>
              <a:t>ათასწ.</a:t>
            </a:r>
          </a:p>
          <a:p>
            <a:pPr algn="ctr"/>
            <a:endParaRPr lang="ru-RU" b="1" dirty="0">
              <a:solidFill>
                <a:schemeClr val="bg1"/>
              </a:solidFill>
            </a:endParaRPr>
          </a:p>
        </p:txBody>
      </p:sp>
      <p:pic>
        <p:nvPicPr>
          <p:cNvPr id="8" name="Рисунок 7">
            <a:extLst>
              <a:ext uri="{FF2B5EF4-FFF2-40B4-BE49-F238E27FC236}">
                <a16:creationId xmlns:a16="http://schemas.microsoft.com/office/drawing/2014/main" id="{C5527813-BCD9-4A9C-829B-A138359E0F24}"/>
              </a:ext>
            </a:extLst>
          </p:cNvPr>
          <p:cNvPicPr>
            <a:picLocks noChangeAspect="1"/>
          </p:cNvPicPr>
          <p:nvPr/>
        </p:nvPicPr>
        <p:blipFill rotWithShape="1">
          <a:blip r:embed="rId2">
            <a:extLst>
              <a:ext uri="{28A0092B-C50C-407E-A947-70E740481C1C}">
                <a14:useLocalDpi xmlns:a14="http://schemas.microsoft.com/office/drawing/2010/main" val="0"/>
              </a:ext>
            </a:extLst>
          </a:blip>
          <a:srcRect l="3876" t="4050" r="5563"/>
          <a:stretch/>
        </p:blipFill>
        <p:spPr>
          <a:xfrm>
            <a:off x="395536" y="1418492"/>
            <a:ext cx="8280920" cy="5253371"/>
          </a:xfrm>
          <a:prstGeom prst="rect">
            <a:avLst/>
          </a:prstGeom>
          <a:ln>
            <a:solidFill>
              <a:srgbClr val="FFC000"/>
            </a:solidFill>
          </a:ln>
        </p:spPr>
      </p:pic>
    </p:spTree>
    <p:extLst>
      <p:ext uri="{BB962C8B-B14F-4D97-AF65-F5344CB8AC3E}">
        <p14:creationId xmlns:p14="http://schemas.microsoft.com/office/powerpoint/2010/main" val="3798011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453710F0-6C79-4C14-8053-9110973CC6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16" y="182612"/>
            <a:ext cx="2098483" cy="1573863"/>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B36D57D5-54B4-457F-BE08-A60C764981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44" t="13592"/>
          <a:stretch/>
        </p:blipFill>
        <p:spPr>
          <a:xfrm>
            <a:off x="145669" y="3598270"/>
            <a:ext cx="2107821" cy="1359957"/>
          </a:xfrm>
          <a:prstGeom prst="rect">
            <a:avLst/>
          </a:prstGeom>
          <a:ln>
            <a:noFill/>
          </a:ln>
          <a:effectLst>
            <a:outerShdw blurRad="292100" dist="139700" dir="2700000" algn="tl" rotWithShape="0">
              <a:srgbClr val="333333">
                <a:alpha val="65000"/>
              </a:srgbClr>
            </a:outerShdw>
          </a:effectLst>
        </p:spPr>
      </p:pic>
      <p:pic>
        <p:nvPicPr>
          <p:cNvPr id="8" name="Content Placeholder 5">
            <a:extLst>
              <a:ext uri="{FF2B5EF4-FFF2-40B4-BE49-F238E27FC236}">
                <a16:creationId xmlns:a16="http://schemas.microsoft.com/office/drawing/2014/main" id="{E1F948A0-14F9-4521-B89E-831FC31031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616" y="1864282"/>
            <a:ext cx="2098483" cy="1573863"/>
          </a:xfrm>
          <a:prstGeom prst="rect">
            <a:avLst/>
          </a:prstGeom>
          <a:ln>
            <a:noFill/>
          </a:ln>
          <a:effectLst>
            <a:outerShdw blurRad="292100" dist="139700" dir="2700000" algn="tl" rotWithShape="0">
              <a:srgbClr val="333333">
                <a:alpha val="65000"/>
              </a:srgbClr>
            </a:outerShdw>
          </a:effectLst>
        </p:spPr>
      </p:pic>
      <p:pic>
        <p:nvPicPr>
          <p:cNvPr id="9" name="Picture 6">
            <a:extLst>
              <a:ext uri="{FF2B5EF4-FFF2-40B4-BE49-F238E27FC236}">
                <a16:creationId xmlns:a16="http://schemas.microsoft.com/office/drawing/2014/main" id="{0CF535D0-D94D-45C2-B758-83FFE9A844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669" y="5118353"/>
            <a:ext cx="2076047" cy="1557035"/>
          </a:xfrm>
          <a:prstGeom prst="rect">
            <a:avLst/>
          </a:prstGeom>
          <a:ln>
            <a:noFill/>
          </a:ln>
          <a:effectLst>
            <a:outerShdw blurRad="292100" dist="139700" dir="2700000" algn="tl" rotWithShape="0">
              <a:srgbClr val="333333">
                <a:alpha val="65000"/>
              </a:srgbClr>
            </a:outerShdw>
          </a:effectLst>
        </p:spPr>
      </p:pic>
      <p:pic>
        <p:nvPicPr>
          <p:cNvPr id="10" name="Picture 2">
            <a:extLst>
              <a:ext uri="{FF2B5EF4-FFF2-40B4-BE49-F238E27FC236}">
                <a16:creationId xmlns:a16="http://schemas.microsoft.com/office/drawing/2014/main" id="{E5FC1F72-5971-4905-B863-6A2132B0DC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743"/>
          <a:stretch/>
        </p:blipFill>
        <p:spPr>
          <a:xfrm>
            <a:off x="2424062" y="3598271"/>
            <a:ext cx="2114728" cy="1383926"/>
          </a:xfrm>
          <a:prstGeom prst="rect">
            <a:avLst/>
          </a:prstGeom>
          <a:ln>
            <a:noFill/>
          </a:ln>
          <a:effectLst>
            <a:outerShdw blurRad="292100" dist="139700" dir="2700000" algn="tl" rotWithShape="0">
              <a:srgbClr val="333333">
                <a:alpha val="65000"/>
              </a:srgbClr>
            </a:outerShdw>
          </a:effectLst>
        </p:spPr>
      </p:pic>
      <p:pic>
        <p:nvPicPr>
          <p:cNvPr id="13" name="Picture 2">
            <a:extLst>
              <a:ext uri="{FF2B5EF4-FFF2-40B4-BE49-F238E27FC236}">
                <a16:creationId xmlns:a16="http://schemas.microsoft.com/office/drawing/2014/main" id="{3191D79C-2801-4A33-BACF-AF98CC9A84E7}"/>
              </a:ext>
            </a:extLst>
          </p:cNvPr>
          <p:cNvPicPr>
            <a:picLocks noChangeAspect="1"/>
          </p:cNvPicPr>
          <p:nvPr/>
        </p:nvPicPr>
        <p:blipFill rotWithShape="1">
          <a:blip r:embed="rId7"/>
          <a:srcRect l="3058" r="7101"/>
          <a:stretch/>
        </p:blipFill>
        <p:spPr>
          <a:xfrm>
            <a:off x="4714065" y="182612"/>
            <a:ext cx="4284133" cy="6360752"/>
          </a:xfrm>
          <a:prstGeom prst="rect">
            <a:avLst/>
          </a:prstGeom>
          <a:ln>
            <a:noFill/>
          </a:ln>
          <a:effectLst>
            <a:outerShdw blurRad="292100" dist="139700" dir="2700000" algn="tl" rotWithShape="0">
              <a:srgbClr val="333333">
                <a:alpha val="65000"/>
              </a:srgbClr>
            </a:outerShdw>
          </a:effectLst>
        </p:spPr>
      </p:pic>
      <p:pic>
        <p:nvPicPr>
          <p:cNvPr id="16" name="Content Placeholder 3">
            <a:extLst>
              <a:ext uri="{FF2B5EF4-FFF2-40B4-BE49-F238E27FC236}">
                <a16:creationId xmlns:a16="http://schemas.microsoft.com/office/drawing/2014/main" id="{7F4F0E90-3C68-4184-9919-85EC3B0BADFD}"/>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2424062" y="182613"/>
            <a:ext cx="2098483" cy="1573862"/>
          </a:xfrm>
          <a:prstGeom prst="rect">
            <a:avLst/>
          </a:prstGeom>
          <a:ln>
            <a:noFill/>
          </a:ln>
          <a:effectLst>
            <a:outerShdw blurRad="292100" dist="139700" dir="2700000" algn="tl" rotWithShape="0">
              <a:srgbClr val="333333">
                <a:alpha val="65000"/>
              </a:srgbClr>
            </a:outerShdw>
          </a:effectLst>
        </p:spPr>
      </p:pic>
      <p:pic>
        <p:nvPicPr>
          <p:cNvPr id="17" name="Picture 1">
            <a:extLst>
              <a:ext uri="{FF2B5EF4-FFF2-40B4-BE49-F238E27FC236}">
                <a16:creationId xmlns:a16="http://schemas.microsoft.com/office/drawing/2014/main" id="{199CA6FD-B979-4EC5-94E4-5CE3730633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0307" y="1864282"/>
            <a:ext cx="2098483" cy="1573863"/>
          </a:xfrm>
          <a:prstGeom prst="rect">
            <a:avLst/>
          </a:prstGeom>
          <a:ln>
            <a:noFill/>
          </a:ln>
          <a:effectLst>
            <a:outerShdw blurRad="292100" dist="139700" dir="2700000" algn="tl" rotWithShape="0">
              <a:srgbClr val="333333">
                <a:alpha val="65000"/>
              </a:srgbClr>
            </a:outerShdw>
          </a:effectLst>
        </p:spPr>
      </p:pic>
      <p:pic>
        <p:nvPicPr>
          <p:cNvPr id="19" name="Picture 1">
            <a:extLst>
              <a:ext uri="{FF2B5EF4-FFF2-40B4-BE49-F238E27FC236}">
                <a16:creationId xmlns:a16="http://schemas.microsoft.com/office/drawing/2014/main" id="{4892140F-8DAB-4F04-BAD0-342E61D751E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069" b="1"/>
          <a:stretch/>
        </p:blipFill>
        <p:spPr>
          <a:xfrm>
            <a:off x="2440307" y="5118351"/>
            <a:ext cx="2098483" cy="15570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7075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3441" y="284091"/>
            <a:ext cx="4123542" cy="3092657"/>
          </a:xfrm>
          <a:prstGeom prst="rect">
            <a:avLst/>
          </a:prstGeom>
          <a:ln>
            <a:solidFill>
              <a:srgbClr val="C00000"/>
            </a:solid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4522" t="18452" r="14553"/>
          <a:stretch/>
        </p:blipFill>
        <p:spPr>
          <a:xfrm>
            <a:off x="4663441" y="3574731"/>
            <a:ext cx="4123542" cy="3116499"/>
          </a:xfrm>
          <a:prstGeom prst="rect">
            <a:avLst/>
          </a:prstGeom>
          <a:ln>
            <a:solidFill>
              <a:srgbClr val="C00000"/>
            </a:solidFill>
          </a:ln>
        </p:spPr>
      </p:pic>
      <p:pic>
        <p:nvPicPr>
          <p:cNvPr id="6" name="Picture 2"/>
          <p:cNvPicPr>
            <a:picLocks noChangeAspect="1"/>
          </p:cNvPicPr>
          <p:nvPr/>
        </p:nvPicPr>
        <p:blipFill>
          <a:blip r:embed="rId4"/>
          <a:stretch>
            <a:fillRect/>
          </a:stretch>
        </p:blipFill>
        <p:spPr>
          <a:xfrm>
            <a:off x="320656" y="256820"/>
            <a:ext cx="4159904" cy="3119928"/>
          </a:xfrm>
          <a:prstGeom prst="rect">
            <a:avLst/>
          </a:prstGeom>
          <a:ln>
            <a:solidFill>
              <a:srgbClr val="C00000"/>
            </a:solidFill>
          </a:ln>
          <a:effectLst>
            <a:outerShdw blurRad="292100" dist="139700" dir="2700000" algn="tl" rotWithShape="0">
              <a:srgbClr val="333333">
                <a:alpha val="65000"/>
              </a:srgbClr>
            </a:outerShdw>
          </a:effectLst>
        </p:spPr>
      </p:pic>
      <p:pic>
        <p:nvPicPr>
          <p:cNvPr id="7" name="Picture 3">
            <a:extLst>
              <a:ext uri="{FF2B5EF4-FFF2-40B4-BE49-F238E27FC236}">
                <a16:creationId xmlns:a16="http://schemas.microsoft.com/office/drawing/2014/main" id="{35F06812-31B3-4E1D-B1AA-5B08CE21BE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656" y="3571302"/>
            <a:ext cx="4159904" cy="3119928"/>
          </a:xfrm>
          <a:prstGeom prst="rect">
            <a:avLst/>
          </a:prstGeom>
          <a:ln>
            <a:solidFill>
              <a:srgbClr val="C00000"/>
            </a:solidFill>
          </a:ln>
        </p:spPr>
      </p:pic>
    </p:spTree>
    <p:extLst>
      <p:ext uri="{BB962C8B-B14F-4D97-AF65-F5344CB8AC3E}">
        <p14:creationId xmlns:p14="http://schemas.microsoft.com/office/powerpoint/2010/main" val="2878441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5862"/>
          <a:stretch/>
        </p:blipFill>
        <p:spPr>
          <a:xfrm>
            <a:off x="254000" y="487017"/>
            <a:ext cx="2026221" cy="1614297"/>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7167" r="6333" b="8716"/>
          <a:stretch/>
        </p:blipFill>
        <p:spPr>
          <a:xfrm>
            <a:off x="245482" y="2231971"/>
            <a:ext cx="2026221" cy="160371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r="6285"/>
          <a:stretch/>
        </p:blipFill>
        <p:spPr>
          <a:xfrm>
            <a:off x="2453264" y="487018"/>
            <a:ext cx="2017135" cy="1614298"/>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r="6516"/>
          <a:stretch/>
        </p:blipFill>
        <p:spPr>
          <a:xfrm>
            <a:off x="2453264" y="2260383"/>
            <a:ext cx="2017135" cy="1618294"/>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r="8169" b="1121"/>
          <a:stretch/>
        </p:blipFill>
        <p:spPr>
          <a:xfrm>
            <a:off x="4744086" y="487017"/>
            <a:ext cx="4199849" cy="3391660"/>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t="24274" b="18321"/>
          <a:stretch/>
        </p:blipFill>
        <p:spPr>
          <a:xfrm>
            <a:off x="4744086" y="4566676"/>
            <a:ext cx="4199849" cy="1808209"/>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rotWithShape="1">
          <a:blip r:embed="rId8" cstate="print">
            <a:extLst>
              <a:ext uri="{28A0092B-C50C-407E-A947-70E740481C1C}">
                <a14:useLocalDpi xmlns:a14="http://schemas.microsoft.com/office/drawing/2010/main" val="0"/>
              </a:ext>
            </a:extLst>
          </a:blip>
          <a:srcRect l="20402" t="11561" r="37898" b="12694"/>
          <a:stretch/>
        </p:blipFill>
        <p:spPr>
          <a:xfrm rot="16200000">
            <a:off x="1484558" y="3389042"/>
            <a:ext cx="1745123" cy="42265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286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2ADFB3CA-5D11-4592-A698-33D38C2C2D9A}"/>
              </a:ext>
            </a:extLst>
          </p:cNvPr>
          <p:cNvSpPr txBox="1">
            <a:spLocks/>
          </p:cNvSpPr>
          <p:nvPr/>
        </p:nvSpPr>
        <p:spPr bwMode="black">
          <a:xfrm>
            <a:off x="199175" y="2760784"/>
            <a:ext cx="8745650" cy="1336431"/>
          </a:xfrm>
          <a:prstGeom prst="rect">
            <a:avLst/>
          </a:prstGeom>
          <a:solidFill>
            <a:schemeClr val="bg2">
              <a:lumMod val="60000"/>
              <a:lumOff val="40000"/>
              <a:alpha val="15000"/>
            </a:schemeClr>
          </a:solidFill>
          <a:ln w="31750" cap="sq">
            <a:solidFill>
              <a:schemeClr val="tx1">
                <a:lumMod val="75000"/>
                <a:lumOff val="25000"/>
              </a:schemeClr>
            </a:solidFill>
            <a:miter lim="800000"/>
          </a:ln>
          <a:effectLst>
            <a:outerShdw blurRad="50800" dist="38100" dir="2700000" algn="tl" rotWithShape="0">
              <a:prstClr val="black">
                <a:alpha val="40000"/>
              </a:prstClr>
            </a:outerShdw>
          </a:effectLst>
        </p:spPr>
        <p:txBody>
          <a:bodyPr vert="horz" lIns="182880" tIns="182880" rIns="182880" bIns="182880" rtlCol="0" anchor="ctr">
            <a:noAutofit/>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r>
              <a:rPr lang="ka-GE" sz="2800" b="1" dirty="0">
                <a:solidFill>
                  <a:schemeClr val="tx1"/>
                </a:solidFill>
                <a:effectLst>
                  <a:outerShdw blurRad="38100" dist="38100" dir="2700000" algn="tl">
                    <a:srgbClr val="000000">
                      <a:alpha val="43137"/>
                    </a:srgbClr>
                  </a:outerShdw>
                </a:effectLst>
                <a:latin typeface="Babuka" panose="020B0500000000000000" pitchFamily="34" charset="0"/>
              </a:rPr>
              <a:t>ქედის მუნიციპალიტეტი</a:t>
            </a:r>
          </a:p>
          <a:p>
            <a:br>
              <a:rPr lang="ka-GE" sz="2800" b="1" dirty="0">
                <a:solidFill>
                  <a:schemeClr val="tx1"/>
                </a:solidFill>
                <a:effectLst>
                  <a:outerShdw blurRad="38100" dist="38100" dir="2700000" algn="tl">
                    <a:srgbClr val="000000">
                      <a:alpha val="43137"/>
                    </a:srgbClr>
                  </a:outerShdw>
                </a:effectLst>
                <a:latin typeface="Babuka" panose="020B0500000000000000" pitchFamily="34" charset="0"/>
              </a:rPr>
            </a:br>
            <a:r>
              <a:rPr lang="ka-GE" sz="2800" b="1" dirty="0">
                <a:solidFill>
                  <a:schemeClr val="tx1"/>
                </a:solidFill>
                <a:effectLst>
                  <a:outerShdw blurRad="38100" dist="38100" dir="2700000" algn="tl">
                    <a:srgbClr val="000000">
                      <a:alpha val="43137"/>
                    </a:srgbClr>
                  </a:outerShdw>
                </a:effectLst>
                <a:latin typeface="Babuka" panose="020B0500000000000000" pitchFamily="34" charset="0"/>
              </a:rPr>
              <a:t>სოფელი ზედა მახუნცეთი 2023-2024 წწ.</a:t>
            </a:r>
            <a:endParaRPr lang="ru-RU" sz="2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6897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85D4A4F7-D681-415D-9C20-4345338285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366" y="319310"/>
            <a:ext cx="4044647" cy="3033485"/>
          </a:xfrm>
          <a:prstGeom prst="rect">
            <a:avLst/>
          </a:prstGeom>
          <a:ln>
            <a:noFill/>
          </a:ln>
          <a:effectLst>
            <a:outerShdw blurRad="292100" dist="139700" dir="2700000" algn="tl" rotWithShape="0">
              <a:srgbClr val="333333">
                <a:alpha val="65000"/>
              </a:srgbClr>
            </a:outerShdw>
          </a:effectLst>
        </p:spPr>
      </p:pic>
      <p:pic>
        <p:nvPicPr>
          <p:cNvPr id="8" name="Рисунок 7">
            <a:extLst>
              <a:ext uri="{FF2B5EF4-FFF2-40B4-BE49-F238E27FC236}">
                <a16:creationId xmlns:a16="http://schemas.microsoft.com/office/drawing/2014/main" id="{317F7926-FF54-4B55-881A-1400F90DFC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570" y="319309"/>
            <a:ext cx="4044647" cy="3033485"/>
          </a:xfrm>
          <a:prstGeom prst="rect">
            <a:avLst/>
          </a:prstGeom>
          <a:ln>
            <a:noFill/>
          </a:ln>
          <a:effectLst>
            <a:outerShdw blurRad="292100" dist="139700" dir="2700000" algn="tl" rotWithShape="0">
              <a:srgbClr val="333333">
                <a:alpha val="65000"/>
              </a:srgbClr>
            </a:outerShdw>
          </a:effectLst>
        </p:spPr>
      </p:pic>
      <p:pic>
        <p:nvPicPr>
          <p:cNvPr id="11" name="Picture 2" descr="Нет описания.">
            <a:extLst>
              <a:ext uri="{FF2B5EF4-FFF2-40B4-BE49-F238E27FC236}">
                <a16:creationId xmlns:a16="http://schemas.microsoft.com/office/drawing/2014/main" id="{A81DF8C4-38F8-420C-879F-A50C00E03E7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5686"/>
          <a:stretch/>
        </p:blipFill>
        <p:spPr bwMode="auto">
          <a:xfrm>
            <a:off x="420712" y="3730169"/>
            <a:ext cx="8253991" cy="27432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32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FCE13FB-EE04-4227-A36D-93C5A71EB5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800"/>
          <a:stretch/>
        </p:blipFill>
        <p:spPr>
          <a:xfrm>
            <a:off x="620868" y="220329"/>
            <a:ext cx="7890085" cy="3168465"/>
          </a:xfrm>
          <a:prstGeom prst="rect">
            <a:avLst/>
          </a:prstGeom>
          <a:ln>
            <a:noFill/>
          </a:ln>
          <a:effectLst>
            <a:outerShdw blurRad="292100" dist="139700" dir="2700000" algn="tl" rotWithShape="0">
              <a:srgbClr val="333333">
                <a:alpha val="65000"/>
              </a:srgbClr>
            </a:outerShdw>
          </a:effectLst>
        </p:spPr>
      </p:pic>
      <p:pic>
        <p:nvPicPr>
          <p:cNvPr id="4" name="Рисунок 3">
            <a:extLst>
              <a:ext uri="{FF2B5EF4-FFF2-40B4-BE49-F238E27FC236}">
                <a16:creationId xmlns:a16="http://schemas.microsoft.com/office/drawing/2014/main" id="{34E10921-9E11-4139-9F7B-06A468A7C8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392"/>
          <a:stretch/>
        </p:blipFill>
        <p:spPr>
          <a:xfrm>
            <a:off x="620868" y="3572769"/>
            <a:ext cx="7890085" cy="3147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4063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Нет описания.">
            <a:extLst>
              <a:ext uri="{FF2B5EF4-FFF2-40B4-BE49-F238E27FC236}">
                <a16:creationId xmlns:a16="http://schemas.microsoft.com/office/drawing/2014/main" id="{A77CD361-926D-4192-8FA3-938C96EBE8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46" t="9904" b="17075"/>
          <a:stretch/>
        </p:blipFill>
        <p:spPr bwMode="auto">
          <a:xfrm>
            <a:off x="178676" y="262759"/>
            <a:ext cx="3195145" cy="6341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4" descr="Нет описания.">
            <a:extLst>
              <a:ext uri="{FF2B5EF4-FFF2-40B4-BE49-F238E27FC236}">
                <a16:creationId xmlns:a16="http://schemas.microsoft.com/office/drawing/2014/main" id="{6EA633BB-B4F7-4628-8218-B22E09BBB6C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86"/>
          <a:stretch/>
        </p:blipFill>
        <p:spPr bwMode="auto">
          <a:xfrm>
            <a:off x="3548105" y="264043"/>
            <a:ext cx="5421234" cy="2921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6" descr="Нет описания.">
            <a:extLst>
              <a:ext uri="{FF2B5EF4-FFF2-40B4-BE49-F238E27FC236}">
                <a16:creationId xmlns:a16="http://schemas.microsoft.com/office/drawing/2014/main" id="{4D520A9E-70D9-4B86-B62E-4B6737940A5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86"/>
          <a:stretch/>
        </p:blipFill>
        <p:spPr bwMode="auto">
          <a:xfrm>
            <a:off x="3548105" y="3683446"/>
            <a:ext cx="5421234" cy="2921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179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Нет описания.">
            <a:extLst>
              <a:ext uri="{FF2B5EF4-FFF2-40B4-BE49-F238E27FC236}">
                <a16:creationId xmlns:a16="http://schemas.microsoft.com/office/drawing/2014/main" id="{1BE64B88-A659-4DBB-8117-C4ADEF77819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28" t="9044" r="8202"/>
          <a:stretch/>
        </p:blipFill>
        <p:spPr bwMode="auto">
          <a:xfrm>
            <a:off x="3376248" y="196948"/>
            <a:ext cx="5528602" cy="3229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8" descr="Нет описания.">
            <a:extLst>
              <a:ext uri="{FF2B5EF4-FFF2-40B4-BE49-F238E27FC236}">
                <a16:creationId xmlns:a16="http://schemas.microsoft.com/office/drawing/2014/main" id="{14B1089A-4AF9-40C1-B249-926AD184895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24"/>
          <a:stretch/>
        </p:blipFill>
        <p:spPr bwMode="auto">
          <a:xfrm>
            <a:off x="256736" y="196947"/>
            <a:ext cx="2922562" cy="6386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descr="Нет описания.">
            <a:extLst>
              <a:ext uri="{FF2B5EF4-FFF2-40B4-BE49-F238E27FC236}">
                <a16:creationId xmlns:a16="http://schemas.microsoft.com/office/drawing/2014/main" id="{4B7EEA17-CD06-4522-9A18-F0510B07BB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503" b="31930"/>
          <a:stretch/>
        </p:blipFill>
        <p:spPr bwMode="auto">
          <a:xfrm>
            <a:off x="3376248" y="3594940"/>
            <a:ext cx="2888197" cy="2988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10" descr="Нет описания.">
            <a:extLst>
              <a:ext uri="{FF2B5EF4-FFF2-40B4-BE49-F238E27FC236}">
                <a16:creationId xmlns:a16="http://schemas.microsoft.com/office/drawing/2014/main" id="{C39E9C75-B56C-43D6-BE27-19CB308D995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12" t="-328" b="13482"/>
          <a:stretch/>
        </p:blipFill>
        <p:spPr bwMode="auto">
          <a:xfrm>
            <a:off x="6570070" y="3594940"/>
            <a:ext cx="2334780" cy="3007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927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შეიძლება იყოს 1 person გამოსახულება">
            <a:extLst>
              <a:ext uri="{FF2B5EF4-FFF2-40B4-BE49-F238E27FC236}">
                <a16:creationId xmlns:a16="http://schemas.microsoft.com/office/drawing/2014/main" id="{8B553D5E-075A-42EB-BA53-CC6B22C5009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528" r="12720"/>
          <a:stretch/>
        </p:blipFill>
        <p:spPr bwMode="auto">
          <a:xfrm>
            <a:off x="174171" y="163294"/>
            <a:ext cx="3005517" cy="6533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Нет описания.">
            <a:extLst>
              <a:ext uri="{FF2B5EF4-FFF2-40B4-BE49-F238E27FC236}">
                <a16:creationId xmlns:a16="http://schemas.microsoft.com/office/drawing/2014/main" id="{3DAB6A59-C82B-49FA-B170-B8DB038678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19" t="16971" r="16440" b="11798"/>
          <a:stretch/>
        </p:blipFill>
        <p:spPr bwMode="auto">
          <a:xfrm>
            <a:off x="3348927" y="845093"/>
            <a:ext cx="3067472" cy="2084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8" descr="Нет описания.">
            <a:extLst>
              <a:ext uri="{FF2B5EF4-FFF2-40B4-BE49-F238E27FC236}">
                <a16:creationId xmlns:a16="http://schemas.microsoft.com/office/drawing/2014/main" id="{C8E91E69-68C7-48C6-A9AF-486A2C9F9C1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93" t="16016" r="16373"/>
          <a:stretch/>
        </p:blipFill>
        <p:spPr bwMode="auto">
          <a:xfrm>
            <a:off x="3348928" y="3653852"/>
            <a:ext cx="3058946" cy="2572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Нет описания.">
            <a:extLst>
              <a:ext uri="{FF2B5EF4-FFF2-40B4-BE49-F238E27FC236}">
                <a16:creationId xmlns:a16="http://schemas.microsoft.com/office/drawing/2014/main" id="{64FEF1E3-830D-44EC-9884-8BFD98F4EE3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271" t="14916" r="21647" b="12680"/>
          <a:stretch/>
        </p:blipFill>
        <p:spPr bwMode="auto">
          <a:xfrm>
            <a:off x="6576035" y="163294"/>
            <a:ext cx="2393794" cy="2292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Нет описания.">
            <a:extLst>
              <a:ext uri="{FF2B5EF4-FFF2-40B4-BE49-F238E27FC236}">
                <a16:creationId xmlns:a16="http://schemas.microsoft.com/office/drawing/2014/main" id="{0D5845DB-9F4D-44A4-83AE-6201E6FB4A1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640" b="15188"/>
          <a:stretch/>
        </p:blipFill>
        <p:spPr bwMode="auto">
          <a:xfrm>
            <a:off x="6576035" y="2690234"/>
            <a:ext cx="2393794" cy="3998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194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Нет описания.">
            <a:extLst>
              <a:ext uri="{FF2B5EF4-FFF2-40B4-BE49-F238E27FC236}">
                <a16:creationId xmlns:a16="http://schemas.microsoft.com/office/drawing/2014/main" id="{A636CF8C-AC94-4B0F-9F12-D334CEEE3E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38" y="323034"/>
            <a:ext cx="8696250" cy="57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Стрелка вниз 3">
            <a:extLst>
              <a:ext uri="{FF2B5EF4-FFF2-40B4-BE49-F238E27FC236}">
                <a16:creationId xmlns:a16="http://schemas.microsoft.com/office/drawing/2014/main" id="{5AEFF95A-91AD-471F-AE0F-0D87B540F9F4}"/>
              </a:ext>
            </a:extLst>
          </p:cNvPr>
          <p:cNvSpPr/>
          <p:nvPr/>
        </p:nvSpPr>
        <p:spPr>
          <a:xfrm rot="1153440">
            <a:off x="6499722" y="2526689"/>
            <a:ext cx="146009" cy="42849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a:extLst>
              <a:ext uri="{FF2B5EF4-FFF2-40B4-BE49-F238E27FC236}">
                <a16:creationId xmlns:a16="http://schemas.microsoft.com/office/drawing/2014/main" id="{A77C9C8C-B4DD-4C4F-ABB8-6486DF7EB2A7}"/>
              </a:ext>
            </a:extLst>
          </p:cNvPr>
          <p:cNvSpPr/>
          <p:nvPr/>
        </p:nvSpPr>
        <p:spPr>
          <a:xfrm rot="1153440">
            <a:off x="5393339" y="1699375"/>
            <a:ext cx="146009" cy="42849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a:extLst>
              <a:ext uri="{FF2B5EF4-FFF2-40B4-BE49-F238E27FC236}">
                <a16:creationId xmlns:a16="http://schemas.microsoft.com/office/drawing/2014/main" id="{7F1AB2E1-E3FA-4CF8-B135-6E24892230DB}"/>
              </a:ext>
            </a:extLst>
          </p:cNvPr>
          <p:cNvSpPr/>
          <p:nvPr/>
        </p:nvSpPr>
        <p:spPr>
          <a:xfrm rot="1153440">
            <a:off x="4319314" y="1343112"/>
            <a:ext cx="146009" cy="42849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a:extLst>
              <a:ext uri="{FF2B5EF4-FFF2-40B4-BE49-F238E27FC236}">
                <a16:creationId xmlns:a16="http://schemas.microsoft.com/office/drawing/2014/main" id="{9FF3F33B-CBDF-4A43-859B-3B7299028010}"/>
              </a:ext>
            </a:extLst>
          </p:cNvPr>
          <p:cNvSpPr/>
          <p:nvPr/>
        </p:nvSpPr>
        <p:spPr>
          <a:xfrm rot="1153440">
            <a:off x="2846081" y="678097"/>
            <a:ext cx="146009" cy="42849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56423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F8FAD91D-3489-443B-8E05-9EDD78AE9907}"/>
              </a:ext>
            </a:extLst>
          </p:cNvPr>
          <p:cNvSpPr/>
          <p:nvPr/>
        </p:nvSpPr>
        <p:spPr>
          <a:xfrm>
            <a:off x="375897" y="116632"/>
            <a:ext cx="8022086" cy="1477328"/>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ka-GE" b="1" dirty="0">
              <a:solidFill>
                <a:schemeClr val="bg1"/>
              </a:solidFill>
            </a:endParaRPr>
          </a:p>
          <a:p>
            <a:pPr algn="ctr"/>
            <a:r>
              <a:rPr lang="ka-GE" b="1" dirty="0">
                <a:solidFill>
                  <a:schemeClr val="bg1"/>
                </a:solidFill>
              </a:rPr>
              <a:t>თრიალეთის კულტურა</a:t>
            </a:r>
          </a:p>
          <a:p>
            <a:pPr algn="ctr"/>
            <a:endParaRPr lang="ka-GE" b="1" dirty="0">
              <a:solidFill>
                <a:schemeClr val="bg1"/>
              </a:solidFill>
            </a:endParaRPr>
          </a:p>
          <a:p>
            <a:pPr algn="ctr"/>
            <a:r>
              <a:rPr lang="ka-GE" b="1" dirty="0">
                <a:solidFill>
                  <a:schemeClr val="bg1"/>
                </a:solidFill>
              </a:rPr>
              <a:t>ძვ.წ. </a:t>
            </a:r>
            <a:r>
              <a:rPr lang="en-US" b="1" dirty="0">
                <a:solidFill>
                  <a:schemeClr val="bg1"/>
                </a:solidFill>
              </a:rPr>
              <a:t>III</a:t>
            </a:r>
            <a:r>
              <a:rPr lang="ka-GE" b="1" dirty="0">
                <a:solidFill>
                  <a:schemeClr val="bg1"/>
                </a:solidFill>
              </a:rPr>
              <a:t> – </a:t>
            </a:r>
            <a:r>
              <a:rPr lang="en-US" b="1" dirty="0">
                <a:solidFill>
                  <a:schemeClr val="bg1"/>
                </a:solidFill>
              </a:rPr>
              <a:t>II </a:t>
            </a:r>
            <a:r>
              <a:rPr lang="ka-GE" b="1" dirty="0">
                <a:solidFill>
                  <a:schemeClr val="bg1"/>
                </a:solidFill>
              </a:rPr>
              <a:t>ათასწლეულები</a:t>
            </a:r>
          </a:p>
          <a:p>
            <a:pPr algn="ctr"/>
            <a:endParaRPr lang="ru-RU" b="1" dirty="0">
              <a:solidFill>
                <a:schemeClr val="bg1"/>
              </a:solidFill>
            </a:endParaRPr>
          </a:p>
        </p:txBody>
      </p:sp>
      <p:pic>
        <p:nvPicPr>
          <p:cNvPr id="8" name="Рисунок 7">
            <a:extLst>
              <a:ext uri="{FF2B5EF4-FFF2-40B4-BE49-F238E27FC236}">
                <a16:creationId xmlns:a16="http://schemas.microsoft.com/office/drawing/2014/main" id="{96D5CC66-2737-44DE-A851-597D75BDE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97" y="1935270"/>
            <a:ext cx="4196103" cy="4327231"/>
          </a:xfrm>
          <a:prstGeom prst="rect">
            <a:avLst/>
          </a:prstGeom>
          <a:ln>
            <a:solidFill>
              <a:srgbClr val="FFC000"/>
            </a:solidFill>
          </a:ln>
        </p:spPr>
      </p:pic>
      <p:pic>
        <p:nvPicPr>
          <p:cNvPr id="9" name="Рисунок 8">
            <a:extLst>
              <a:ext uri="{FF2B5EF4-FFF2-40B4-BE49-F238E27FC236}">
                <a16:creationId xmlns:a16="http://schemas.microsoft.com/office/drawing/2014/main" id="{B273B5E2-2742-47C7-898B-4F5F2F08BD3F}"/>
              </a:ext>
            </a:extLst>
          </p:cNvPr>
          <p:cNvPicPr>
            <a:picLocks noChangeAspect="1"/>
          </p:cNvPicPr>
          <p:nvPr/>
        </p:nvPicPr>
        <p:blipFill rotWithShape="1">
          <a:blip r:embed="rId3">
            <a:extLst>
              <a:ext uri="{28A0092B-C50C-407E-A947-70E740481C1C}">
                <a14:useLocalDpi xmlns:a14="http://schemas.microsoft.com/office/drawing/2010/main" val="0"/>
              </a:ext>
            </a:extLst>
          </a:blip>
          <a:srcRect b="2634"/>
          <a:stretch/>
        </p:blipFill>
        <p:spPr>
          <a:xfrm>
            <a:off x="4912338" y="1935271"/>
            <a:ext cx="3485645" cy="4320480"/>
          </a:xfrm>
          <a:prstGeom prst="rect">
            <a:avLst/>
          </a:prstGeom>
          <a:ln>
            <a:solidFill>
              <a:srgbClr val="FFC000"/>
            </a:solidFill>
          </a:ln>
        </p:spPr>
      </p:pic>
    </p:spTree>
    <p:extLst>
      <p:ext uri="{BB962C8B-B14F-4D97-AF65-F5344CB8AC3E}">
        <p14:creationId xmlns:p14="http://schemas.microsoft.com/office/powerpoint/2010/main" val="183132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C5C8DE9-AC50-4682-8BD5-EA598800E2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117" y="201117"/>
            <a:ext cx="1192655" cy="1590207"/>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75671286-D688-40C7-A233-0F1EF32E9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344" y="201117"/>
            <a:ext cx="1192655" cy="1590207"/>
          </a:xfrm>
          <a:prstGeom prst="rect">
            <a:avLst/>
          </a:prstGeom>
          <a:ln>
            <a:noFill/>
          </a:ln>
          <a:effectLst>
            <a:outerShdw blurRad="292100" dist="139700" dir="2700000" algn="tl" rotWithShape="0">
              <a:srgbClr val="333333">
                <a:alpha val="65000"/>
              </a:srgbClr>
            </a:outerShdw>
          </a:effectLst>
        </p:spPr>
      </p:pic>
      <p:pic>
        <p:nvPicPr>
          <p:cNvPr id="8" name="Рисунок 7">
            <a:extLst>
              <a:ext uri="{FF2B5EF4-FFF2-40B4-BE49-F238E27FC236}">
                <a16:creationId xmlns:a16="http://schemas.microsoft.com/office/drawing/2014/main" id="{122A09D3-88E8-4EA0-A27E-3FC11B6EF5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7571" y="201117"/>
            <a:ext cx="1192655" cy="1590207"/>
          </a:xfrm>
          <a:prstGeom prst="rect">
            <a:avLst/>
          </a:prstGeom>
          <a:ln>
            <a:noFill/>
          </a:ln>
          <a:effectLst>
            <a:outerShdw blurRad="292100" dist="139700" dir="2700000" algn="tl" rotWithShape="0">
              <a:srgbClr val="333333">
                <a:alpha val="65000"/>
              </a:srgbClr>
            </a:outerShdw>
          </a:effectLst>
        </p:spPr>
      </p:pic>
      <p:pic>
        <p:nvPicPr>
          <p:cNvPr id="9" name="Рисунок 8">
            <a:extLst>
              <a:ext uri="{FF2B5EF4-FFF2-40B4-BE49-F238E27FC236}">
                <a16:creationId xmlns:a16="http://schemas.microsoft.com/office/drawing/2014/main" id="{DC505B4B-8613-46CE-A3D6-B2971798D1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7252" y="201117"/>
            <a:ext cx="1192655" cy="1590207"/>
          </a:xfrm>
          <a:prstGeom prst="rect">
            <a:avLst/>
          </a:prstGeom>
          <a:ln>
            <a:noFill/>
          </a:ln>
          <a:effectLst>
            <a:outerShdw blurRad="292100" dist="139700" dir="2700000" algn="tl" rotWithShape="0">
              <a:srgbClr val="333333">
                <a:alpha val="65000"/>
              </a:srgbClr>
            </a:outerShdw>
          </a:effectLst>
        </p:spPr>
      </p:pic>
      <p:pic>
        <p:nvPicPr>
          <p:cNvPr id="10" name="Рисунок 9">
            <a:extLst>
              <a:ext uri="{FF2B5EF4-FFF2-40B4-BE49-F238E27FC236}">
                <a16:creationId xmlns:a16="http://schemas.microsoft.com/office/drawing/2014/main" id="{D518D9EE-5D9B-4187-8FE9-2C95AB9699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0799" y="201118"/>
            <a:ext cx="1192656" cy="1590208"/>
          </a:xfrm>
          <a:prstGeom prst="rect">
            <a:avLst/>
          </a:prstGeom>
          <a:ln>
            <a:noFill/>
          </a:ln>
          <a:effectLst>
            <a:outerShdw blurRad="292100" dist="139700" dir="2700000" algn="tl" rotWithShape="0">
              <a:srgbClr val="333333">
                <a:alpha val="65000"/>
              </a:srgbClr>
            </a:outerShdw>
          </a:effectLst>
        </p:spPr>
      </p:pic>
      <p:pic>
        <p:nvPicPr>
          <p:cNvPr id="11" name="Рисунок 10">
            <a:extLst>
              <a:ext uri="{FF2B5EF4-FFF2-40B4-BE49-F238E27FC236}">
                <a16:creationId xmlns:a16="http://schemas.microsoft.com/office/drawing/2014/main" id="{40B93BA9-25F6-4607-8E57-5B6A9A9EC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4026" y="201117"/>
            <a:ext cx="1192655" cy="1590207"/>
          </a:xfrm>
          <a:prstGeom prst="rect">
            <a:avLst/>
          </a:prstGeom>
          <a:ln>
            <a:noFill/>
          </a:ln>
          <a:effectLst>
            <a:outerShdw blurRad="292100" dist="139700" dir="2700000" algn="tl" rotWithShape="0">
              <a:srgbClr val="333333">
                <a:alpha val="65000"/>
              </a:srgbClr>
            </a:outerShdw>
          </a:effectLst>
        </p:spPr>
      </p:pic>
      <p:pic>
        <p:nvPicPr>
          <p:cNvPr id="12" name="Рисунок 11">
            <a:extLst>
              <a:ext uri="{FF2B5EF4-FFF2-40B4-BE49-F238E27FC236}">
                <a16:creationId xmlns:a16="http://schemas.microsoft.com/office/drawing/2014/main" id="{0F01C896-6E79-4C34-BF53-FD3C3015C0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117" y="1943877"/>
            <a:ext cx="1192655" cy="1590207"/>
          </a:xfrm>
          <a:prstGeom prst="rect">
            <a:avLst/>
          </a:prstGeom>
          <a:ln>
            <a:noFill/>
          </a:ln>
          <a:effectLst>
            <a:outerShdw blurRad="292100" dist="139700" dir="2700000" algn="tl" rotWithShape="0">
              <a:srgbClr val="333333">
                <a:alpha val="65000"/>
              </a:srgbClr>
            </a:outerShdw>
          </a:effectLst>
        </p:spPr>
      </p:pic>
      <p:pic>
        <p:nvPicPr>
          <p:cNvPr id="13" name="Рисунок 12">
            <a:extLst>
              <a:ext uri="{FF2B5EF4-FFF2-40B4-BE49-F238E27FC236}">
                <a16:creationId xmlns:a16="http://schemas.microsoft.com/office/drawing/2014/main" id="{2A71E7A3-6E1C-40C2-947F-53A475D9CE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4344" y="1943877"/>
            <a:ext cx="1192655" cy="1590207"/>
          </a:xfrm>
          <a:prstGeom prst="rect">
            <a:avLst/>
          </a:prstGeom>
          <a:ln>
            <a:noFill/>
          </a:ln>
          <a:effectLst>
            <a:outerShdw blurRad="292100" dist="139700" dir="2700000" algn="tl" rotWithShape="0">
              <a:srgbClr val="333333">
                <a:alpha val="65000"/>
              </a:srgbClr>
            </a:outerShdw>
          </a:effectLst>
        </p:spPr>
      </p:pic>
      <p:pic>
        <p:nvPicPr>
          <p:cNvPr id="14" name="Рисунок 13">
            <a:extLst>
              <a:ext uri="{FF2B5EF4-FFF2-40B4-BE49-F238E27FC236}">
                <a16:creationId xmlns:a16="http://schemas.microsoft.com/office/drawing/2014/main" id="{CD9AC8A8-9241-4B1F-9B57-1B6B7E2C2E5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0478" y="201118"/>
            <a:ext cx="1192655" cy="1590206"/>
          </a:xfrm>
          <a:prstGeom prst="rect">
            <a:avLst/>
          </a:prstGeom>
          <a:ln>
            <a:noFill/>
          </a:ln>
          <a:effectLst>
            <a:outerShdw blurRad="292100" dist="139700" dir="2700000" algn="tl" rotWithShape="0">
              <a:srgbClr val="333333">
                <a:alpha val="65000"/>
              </a:srgbClr>
            </a:outerShdw>
          </a:effectLst>
        </p:spPr>
      </p:pic>
      <p:pic>
        <p:nvPicPr>
          <p:cNvPr id="15" name="Рисунок 14">
            <a:extLst>
              <a:ext uri="{FF2B5EF4-FFF2-40B4-BE49-F238E27FC236}">
                <a16:creationId xmlns:a16="http://schemas.microsoft.com/office/drawing/2014/main" id="{E9B52A05-54F5-451E-84CE-443F368EE9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90798" y="1943878"/>
            <a:ext cx="1192655" cy="1590206"/>
          </a:xfrm>
          <a:prstGeom prst="rect">
            <a:avLst/>
          </a:prstGeom>
          <a:ln>
            <a:noFill/>
          </a:ln>
          <a:effectLst>
            <a:outerShdw blurRad="292100" dist="139700" dir="2700000" algn="tl" rotWithShape="0">
              <a:srgbClr val="333333">
                <a:alpha val="65000"/>
              </a:srgbClr>
            </a:outerShdw>
          </a:effectLst>
        </p:spPr>
      </p:pic>
      <p:pic>
        <p:nvPicPr>
          <p:cNvPr id="18" name="Рисунок 17">
            <a:extLst>
              <a:ext uri="{FF2B5EF4-FFF2-40B4-BE49-F238E27FC236}">
                <a16:creationId xmlns:a16="http://schemas.microsoft.com/office/drawing/2014/main" id="{0D022345-CE29-44DC-AACC-B4DB4B37A4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17571" y="1943878"/>
            <a:ext cx="1192655" cy="1590206"/>
          </a:xfrm>
          <a:prstGeom prst="rect">
            <a:avLst/>
          </a:prstGeom>
          <a:ln>
            <a:noFill/>
          </a:ln>
          <a:effectLst>
            <a:outerShdw blurRad="292100" dist="139700" dir="2700000" algn="tl" rotWithShape="0">
              <a:srgbClr val="333333">
                <a:alpha val="65000"/>
              </a:srgbClr>
            </a:outerShdw>
          </a:effectLst>
        </p:spPr>
      </p:pic>
      <p:pic>
        <p:nvPicPr>
          <p:cNvPr id="19" name="Рисунок 18">
            <a:extLst>
              <a:ext uri="{FF2B5EF4-FFF2-40B4-BE49-F238E27FC236}">
                <a16:creationId xmlns:a16="http://schemas.microsoft.com/office/drawing/2014/main" id="{2916D338-D1DF-4E84-93BB-2D55443187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37252" y="1943877"/>
            <a:ext cx="1192655" cy="1590207"/>
          </a:xfrm>
          <a:prstGeom prst="rect">
            <a:avLst/>
          </a:prstGeom>
          <a:ln>
            <a:noFill/>
          </a:ln>
          <a:effectLst>
            <a:outerShdw blurRad="292100" dist="139700" dir="2700000" algn="tl" rotWithShape="0">
              <a:srgbClr val="333333">
                <a:alpha val="65000"/>
              </a:srgbClr>
            </a:outerShdw>
          </a:effectLst>
        </p:spPr>
      </p:pic>
      <p:pic>
        <p:nvPicPr>
          <p:cNvPr id="20" name="Рисунок 19">
            <a:extLst>
              <a:ext uri="{FF2B5EF4-FFF2-40B4-BE49-F238E27FC236}">
                <a16:creationId xmlns:a16="http://schemas.microsoft.com/office/drawing/2014/main" id="{A6C3E1C4-42B2-4D95-A645-318DC33FDD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1116" y="3686637"/>
            <a:ext cx="1192655" cy="1590207"/>
          </a:xfrm>
          <a:prstGeom prst="rect">
            <a:avLst/>
          </a:prstGeom>
          <a:ln>
            <a:noFill/>
          </a:ln>
          <a:effectLst>
            <a:outerShdw blurRad="292100" dist="139700" dir="2700000" algn="tl" rotWithShape="0">
              <a:srgbClr val="333333">
                <a:alpha val="65000"/>
              </a:srgbClr>
            </a:outerShdw>
          </a:effectLst>
        </p:spPr>
      </p:pic>
      <p:pic>
        <p:nvPicPr>
          <p:cNvPr id="21" name="Рисунок 20">
            <a:extLst>
              <a:ext uri="{FF2B5EF4-FFF2-40B4-BE49-F238E27FC236}">
                <a16:creationId xmlns:a16="http://schemas.microsoft.com/office/drawing/2014/main" id="{5CDB7768-66E3-4F46-9255-89486C086B5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15852" y="1931459"/>
            <a:ext cx="1192655" cy="1590206"/>
          </a:xfrm>
          <a:prstGeom prst="rect">
            <a:avLst/>
          </a:prstGeom>
          <a:ln>
            <a:noFill/>
          </a:ln>
          <a:effectLst>
            <a:outerShdw blurRad="292100" dist="139700" dir="2700000" algn="tl" rotWithShape="0">
              <a:srgbClr val="333333">
                <a:alpha val="65000"/>
              </a:srgbClr>
            </a:outerShdw>
          </a:effectLst>
        </p:spPr>
      </p:pic>
      <p:pic>
        <p:nvPicPr>
          <p:cNvPr id="24" name="Рисунок 23">
            <a:extLst>
              <a:ext uri="{FF2B5EF4-FFF2-40B4-BE49-F238E27FC236}">
                <a16:creationId xmlns:a16="http://schemas.microsoft.com/office/drawing/2014/main" id="{59C70540-2C04-4268-89DD-A6B1D4CB9D2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6107" r="4421"/>
          <a:stretch/>
        </p:blipFill>
        <p:spPr>
          <a:xfrm>
            <a:off x="1427467" y="3710146"/>
            <a:ext cx="1451235" cy="1566697"/>
          </a:xfrm>
          <a:prstGeom prst="rect">
            <a:avLst/>
          </a:prstGeom>
          <a:ln>
            <a:noFill/>
          </a:ln>
          <a:effectLst>
            <a:outerShdw blurRad="292100" dist="139700" dir="2700000" algn="tl" rotWithShape="0">
              <a:srgbClr val="333333">
                <a:alpha val="65000"/>
              </a:srgbClr>
            </a:outerShdw>
          </a:effectLst>
        </p:spPr>
      </p:pic>
      <p:pic>
        <p:nvPicPr>
          <p:cNvPr id="25" name="Рисунок 24">
            <a:extLst>
              <a:ext uri="{FF2B5EF4-FFF2-40B4-BE49-F238E27FC236}">
                <a16:creationId xmlns:a16="http://schemas.microsoft.com/office/drawing/2014/main" id="{5F003892-E39C-4D49-B7BA-097CAD8BC6E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48386" y="5403088"/>
            <a:ext cx="1730110" cy="1297583"/>
          </a:xfrm>
          <a:prstGeom prst="rect">
            <a:avLst/>
          </a:prstGeom>
          <a:ln>
            <a:noFill/>
          </a:ln>
          <a:effectLst>
            <a:outerShdw blurRad="292100" dist="139700" dir="2700000" algn="tl" rotWithShape="0">
              <a:srgbClr val="333333">
                <a:alpha val="65000"/>
              </a:srgbClr>
            </a:outerShdw>
          </a:effectLst>
        </p:spPr>
      </p:pic>
      <p:pic>
        <p:nvPicPr>
          <p:cNvPr id="26" name="Рисунок 25">
            <a:extLst>
              <a:ext uri="{FF2B5EF4-FFF2-40B4-BE49-F238E27FC236}">
                <a16:creationId xmlns:a16="http://schemas.microsoft.com/office/drawing/2014/main" id="{CCADACED-A4C6-451A-BC3D-84D350C9C93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1118" y="5416980"/>
            <a:ext cx="1730110" cy="1297583"/>
          </a:xfrm>
          <a:prstGeom prst="rect">
            <a:avLst/>
          </a:prstGeom>
          <a:ln>
            <a:noFill/>
          </a:ln>
          <a:effectLst>
            <a:outerShdw blurRad="292100" dist="139700" dir="2700000" algn="tl" rotWithShape="0">
              <a:srgbClr val="333333">
                <a:alpha val="65000"/>
              </a:srgbClr>
            </a:outerShdw>
          </a:effectLst>
        </p:spPr>
      </p:pic>
      <p:pic>
        <p:nvPicPr>
          <p:cNvPr id="27" name="Рисунок 26">
            <a:extLst>
              <a:ext uri="{FF2B5EF4-FFF2-40B4-BE49-F238E27FC236}">
                <a16:creationId xmlns:a16="http://schemas.microsoft.com/office/drawing/2014/main" id="{C4008DCC-D4C9-416B-A925-65D6AA9E2BF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09752" y="5416980"/>
            <a:ext cx="1730110" cy="1297583"/>
          </a:xfrm>
          <a:prstGeom prst="rect">
            <a:avLst/>
          </a:prstGeom>
          <a:ln>
            <a:noFill/>
          </a:ln>
          <a:effectLst>
            <a:outerShdw blurRad="292100" dist="139700" dir="2700000" algn="tl" rotWithShape="0">
              <a:srgbClr val="333333">
                <a:alpha val="65000"/>
              </a:srgbClr>
            </a:outerShdw>
          </a:effectLst>
        </p:spPr>
      </p:pic>
      <p:pic>
        <p:nvPicPr>
          <p:cNvPr id="28" name="Рисунок 27">
            <a:extLst>
              <a:ext uri="{FF2B5EF4-FFF2-40B4-BE49-F238E27FC236}">
                <a16:creationId xmlns:a16="http://schemas.microsoft.com/office/drawing/2014/main" id="{F2013C9C-8B87-459A-A31A-C95D169045D6}"/>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2966"/>
          <a:stretch/>
        </p:blipFill>
        <p:spPr>
          <a:xfrm>
            <a:off x="2978926" y="3674219"/>
            <a:ext cx="2192779" cy="1595808"/>
          </a:xfrm>
          <a:prstGeom prst="rect">
            <a:avLst/>
          </a:prstGeom>
          <a:ln>
            <a:noFill/>
          </a:ln>
          <a:effectLst>
            <a:outerShdw blurRad="292100" dist="139700" dir="2700000" algn="tl" rotWithShape="0">
              <a:srgbClr val="333333">
                <a:alpha val="65000"/>
              </a:srgbClr>
            </a:outerShdw>
          </a:effectLst>
        </p:spPr>
      </p:pic>
      <p:pic>
        <p:nvPicPr>
          <p:cNvPr id="29" name="Рисунок 28">
            <a:extLst>
              <a:ext uri="{FF2B5EF4-FFF2-40B4-BE49-F238E27FC236}">
                <a16:creationId xmlns:a16="http://schemas.microsoft.com/office/drawing/2014/main" id="{F57EB463-604A-4991-B787-1C140D9AA682}"/>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17329"/>
          <a:stretch/>
        </p:blipFill>
        <p:spPr>
          <a:xfrm rot="5400000">
            <a:off x="7594199" y="5307169"/>
            <a:ext cx="1340385" cy="1477481"/>
          </a:xfrm>
          <a:prstGeom prst="rect">
            <a:avLst/>
          </a:prstGeom>
          <a:ln>
            <a:noFill/>
          </a:ln>
          <a:effectLst>
            <a:outerShdw blurRad="292100" dist="139700" dir="2700000" algn="tl" rotWithShape="0">
              <a:srgbClr val="333333">
                <a:alpha val="65000"/>
              </a:srgbClr>
            </a:outerShdw>
          </a:effectLst>
        </p:spPr>
      </p:pic>
      <p:pic>
        <p:nvPicPr>
          <p:cNvPr id="30" name="Рисунок 29">
            <a:extLst>
              <a:ext uri="{FF2B5EF4-FFF2-40B4-BE49-F238E27FC236}">
                <a16:creationId xmlns:a16="http://schemas.microsoft.com/office/drawing/2014/main" id="{5E942BA1-3EBD-4627-976C-D6D144613B7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5881883" y="5179315"/>
            <a:ext cx="1340385" cy="1730110"/>
          </a:xfrm>
          <a:prstGeom prst="rect">
            <a:avLst/>
          </a:prstGeom>
          <a:ln>
            <a:noFill/>
          </a:ln>
          <a:effectLst>
            <a:outerShdw blurRad="292100" dist="139700" dir="2700000" algn="tl" rotWithShape="0">
              <a:srgbClr val="333333">
                <a:alpha val="65000"/>
              </a:srgbClr>
            </a:outerShdw>
          </a:effectLst>
        </p:spPr>
      </p:pic>
      <p:pic>
        <p:nvPicPr>
          <p:cNvPr id="31" name="Рисунок 30">
            <a:extLst>
              <a:ext uri="{FF2B5EF4-FFF2-40B4-BE49-F238E27FC236}">
                <a16:creationId xmlns:a16="http://schemas.microsoft.com/office/drawing/2014/main" id="{E4AD1D97-AB27-4E0A-A924-5BD47C50E8EA}"/>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14379"/>
          <a:stretch/>
        </p:blipFill>
        <p:spPr>
          <a:xfrm>
            <a:off x="5244948" y="3674219"/>
            <a:ext cx="1815388" cy="1590206"/>
          </a:xfrm>
          <a:prstGeom prst="rect">
            <a:avLst/>
          </a:prstGeom>
          <a:ln>
            <a:noFill/>
          </a:ln>
          <a:effectLst>
            <a:outerShdw blurRad="292100" dist="139700" dir="2700000" algn="tl" rotWithShape="0">
              <a:srgbClr val="333333">
                <a:alpha val="65000"/>
              </a:srgbClr>
            </a:outerShdw>
          </a:effectLst>
        </p:spPr>
      </p:pic>
      <p:pic>
        <p:nvPicPr>
          <p:cNvPr id="32" name="Рисунок 31">
            <a:extLst>
              <a:ext uri="{FF2B5EF4-FFF2-40B4-BE49-F238E27FC236}">
                <a16:creationId xmlns:a16="http://schemas.microsoft.com/office/drawing/2014/main" id="{A5700881-05D3-488E-891E-474C0AFAD3C9}"/>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18590" b="17392"/>
          <a:stretch/>
        </p:blipFill>
        <p:spPr>
          <a:xfrm>
            <a:off x="7133579" y="3668615"/>
            <a:ext cx="1869553" cy="1595808"/>
          </a:xfrm>
          <a:prstGeom prst="rect">
            <a:avLst/>
          </a:prstGeom>
          <a:ln>
            <a:noFill/>
          </a:ln>
          <a:effectLst>
            <a:outerShdw blurRad="292100" dist="139700" dir="2700000" algn="tl" rotWithShape="0">
              <a:srgbClr val="333333">
                <a:alpha val="65000"/>
              </a:srgbClr>
            </a:outerShdw>
          </a:effectLst>
        </p:spPr>
      </p:pic>
      <p:pic>
        <p:nvPicPr>
          <p:cNvPr id="33" name="Рисунок 32">
            <a:extLst>
              <a:ext uri="{FF2B5EF4-FFF2-40B4-BE49-F238E27FC236}">
                <a16:creationId xmlns:a16="http://schemas.microsoft.com/office/drawing/2014/main" id="{33366BFF-52AC-416B-A143-E86E739571E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252277" y="1931459"/>
            <a:ext cx="1201968" cy="1602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2392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13122" r="5678"/>
          <a:stretch/>
        </p:blipFill>
        <p:spPr>
          <a:xfrm>
            <a:off x="4840942" y="0"/>
            <a:ext cx="4303058"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9" y="0"/>
            <a:ext cx="4852211" cy="6858000"/>
          </a:xfrm>
          <a:prstGeom prst="rect">
            <a:avLst/>
          </a:prstGeom>
        </p:spPr>
      </p:pic>
    </p:spTree>
    <p:extLst>
      <p:ext uri="{BB962C8B-B14F-4D97-AF65-F5344CB8AC3E}">
        <p14:creationId xmlns:p14="http://schemas.microsoft.com/office/powerpoint/2010/main" val="3607141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Подзаголовок 4">
            <a:extLst>
              <a:ext uri="{FF2B5EF4-FFF2-40B4-BE49-F238E27FC236}">
                <a16:creationId xmlns:a16="http://schemas.microsoft.com/office/drawing/2014/main" id="{0D19A333-B235-4A4F-BDEC-71789034F4C6}"/>
              </a:ext>
            </a:extLst>
          </p:cNvPr>
          <p:cNvSpPr txBox="1">
            <a:spLocks/>
          </p:cNvSpPr>
          <p:nvPr/>
        </p:nvSpPr>
        <p:spPr>
          <a:xfrm>
            <a:off x="427171" y="393639"/>
            <a:ext cx="8223769" cy="2080620"/>
          </a:xfrm>
          <a:prstGeom prst="rect">
            <a:avLst/>
          </a:prstGeom>
          <a:solidFill>
            <a:schemeClr val="tx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just"/>
            <a:endParaRPr lang="ka-GE" b="1" dirty="0">
              <a:solidFill>
                <a:schemeClr val="bg1"/>
              </a:solidFill>
              <a:effectLst>
                <a:outerShdw blurRad="38100" dist="38100" dir="2700000" algn="tl">
                  <a:srgbClr val="000000">
                    <a:alpha val="43137"/>
                  </a:srgbClr>
                </a:outerShdw>
              </a:effectLst>
            </a:endParaRPr>
          </a:p>
          <a:p>
            <a:pPr algn="just"/>
            <a:r>
              <a:rPr lang="ka-GE" b="1" dirty="0">
                <a:solidFill>
                  <a:schemeClr val="bg1"/>
                </a:solidFill>
                <a:effectLst>
                  <a:outerShdw blurRad="38100" dist="38100" dir="2700000" algn="tl">
                    <a:srgbClr val="000000">
                      <a:alpha val="43137"/>
                    </a:srgbClr>
                  </a:outerShdw>
                </a:effectLst>
              </a:rPr>
              <a:t>სულთან სელიმ II -ის (1566-1574 წწ) დროს შედგენილი „ზემო აჭარის ლივის დიდი დავთარი“ ოსმალთა მიერ აჭარის აღწერის პირველი დოკუმენტი </a:t>
            </a:r>
            <a:endParaRPr lang="ru-RU" b="1" dirty="0">
              <a:solidFill>
                <a:schemeClr val="bg1"/>
              </a:solidFill>
              <a:effectLst>
                <a:outerShdw blurRad="38100" dist="38100" dir="2700000" algn="tl">
                  <a:srgbClr val="000000">
                    <a:alpha val="43137"/>
                  </a:srgbClr>
                </a:outerShdw>
              </a:effectLst>
            </a:endParaRPr>
          </a:p>
        </p:txBody>
      </p:sp>
      <p:sp>
        <p:nvSpPr>
          <p:cNvPr id="35" name="Подзаголовок 4">
            <a:extLst>
              <a:ext uri="{FF2B5EF4-FFF2-40B4-BE49-F238E27FC236}">
                <a16:creationId xmlns:a16="http://schemas.microsoft.com/office/drawing/2014/main" id="{3370D626-D84C-4F06-82CA-2F8E55F3A0AE}"/>
              </a:ext>
            </a:extLst>
          </p:cNvPr>
          <p:cNvSpPr txBox="1">
            <a:spLocks/>
          </p:cNvSpPr>
          <p:nvPr/>
        </p:nvSpPr>
        <p:spPr>
          <a:xfrm>
            <a:off x="427170" y="3208557"/>
            <a:ext cx="8223769" cy="2950196"/>
          </a:xfrm>
          <a:prstGeom prst="rect">
            <a:avLst/>
          </a:prstGeom>
          <a:solidFill>
            <a:schemeClr val="tx1"/>
          </a:solidFill>
          <a:ln>
            <a:solidFill>
              <a:schemeClr val="tx1"/>
            </a:solidFill>
          </a:ln>
        </p:spPr>
        <p:txBody>
          <a:bodyPr vert="horz" lIns="91440" tIns="45720" rIns="91440" bIns="45720" rtlCol="0" anchor="t">
            <a:normAutofit lnSpcReduction="10000"/>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just"/>
            <a:endParaRPr lang="ka-GE" b="1" dirty="0">
              <a:solidFill>
                <a:schemeClr val="bg1"/>
              </a:solidFill>
              <a:effectLst>
                <a:outerShdw blurRad="38100" dist="38100" dir="2700000" algn="tl">
                  <a:srgbClr val="000000">
                    <a:alpha val="43137"/>
                  </a:srgbClr>
                </a:outerShdw>
              </a:effectLst>
            </a:endParaRPr>
          </a:p>
          <a:p>
            <a:pPr algn="just"/>
            <a:r>
              <a:rPr lang="ka-GE" b="1" dirty="0">
                <a:solidFill>
                  <a:schemeClr val="bg1"/>
                </a:solidFill>
                <a:effectLst>
                  <a:outerShdw blurRad="38100" dist="38100" dir="2700000" algn="tl">
                    <a:srgbClr val="000000">
                      <a:alpha val="43137"/>
                    </a:srgbClr>
                  </a:outerShdw>
                </a:effectLst>
              </a:rPr>
              <a:t>ლალა მუსტაფა ფაშას ვაყუფ-ნამეები საქართველოს შესახებ. ვაყუფი გარკვეული პირობით, მფლობელობაში  ოფიციალურად გადაცე</a:t>
            </a:r>
            <a:r>
              <a:rPr lang="en-US" b="1" dirty="0">
                <a:solidFill>
                  <a:schemeClr val="bg1"/>
                </a:solidFill>
                <a:effectLst>
                  <a:outerShdw blurRad="38100" dist="38100" dir="2700000" algn="tl">
                    <a:srgbClr val="000000">
                      <a:alpha val="43137"/>
                    </a:srgbClr>
                  </a:outerShdw>
                </a:effectLst>
              </a:rPr>
              <a:t>-</a:t>
            </a:r>
            <a:r>
              <a:rPr lang="ka-GE" b="1" dirty="0">
                <a:solidFill>
                  <a:schemeClr val="bg1"/>
                </a:solidFill>
                <a:effectLst>
                  <a:outerShdw blurRad="38100" dist="38100" dir="2700000" algn="tl">
                    <a:srgbClr val="000000">
                      <a:alpha val="43137"/>
                    </a:srgbClr>
                  </a:outerShdw>
                </a:effectLst>
              </a:rPr>
              <a:t>მული შემოსავალი, თანხა ან უძრავი ქონებაა. იგი გაიცემოდა, როგორც ცალკე პირზე, ისე დაწესებულებებზე უმთავრესად კი მეჩეთებზე. პირველი ნაწილი თარიღდება 1563 წლით, მეორე კი -1579 წლით. სახელმძღვანელოში ასევე შესულია 1722 წლით დათარიღებული   დოკუმენტი ერთერთი სავაყუფო სოფელის დოლოგანის შესახებ. (შაშიკაძე, მახარაძე:2011:34-50;91-92). </a:t>
            </a:r>
          </a:p>
          <a:p>
            <a:pPr algn="just"/>
            <a:endParaRPr lang="ru-RU"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3218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465" r="12442" b="6724"/>
          <a:stretch/>
        </p:blipFill>
        <p:spPr>
          <a:xfrm>
            <a:off x="364859" y="3254874"/>
            <a:ext cx="5170481" cy="3446182"/>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639" y="1415388"/>
            <a:ext cx="1572295" cy="1179221"/>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0339" y="1415388"/>
            <a:ext cx="1572296" cy="1179222"/>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364863" y="156944"/>
            <a:ext cx="8461879" cy="923330"/>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endParaRPr lang="ka-GE" dirty="0">
              <a:solidFill>
                <a:schemeClr val="tx1"/>
              </a:solidFill>
            </a:endParaRPr>
          </a:p>
          <a:p>
            <a:pPr algn="ctr"/>
            <a:r>
              <a:rPr lang="ka-GE" dirty="0">
                <a:solidFill>
                  <a:schemeClr val="tx1"/>
                </a:solidFill>
              </a:rPr>
              <a:t>2023-2024</a:t>
            </a:r>
            <a:r>
              <a:rPr lang="en-US" dirty="0">
                <a:solidFill>
                  <a:schemeClr val="tx1"/>
                </a:solidFill>
              </a:rPr>
              <a:t> </a:t>
            </a:r>
            <a:r>
              <a:rPr lang="ka-GE" dirty="0">
                <a:solidFill>
                  <a:schemeClr val="tx1"/>
                </a:solidFill>
              </a:rPr>
              <a:t>წწ განხორციელებული სადაზვერვო ექსპედიციის შედეგები</a:t>
            </a:r>
          </a:p>
          <a:p>
            <a:endParaRPr lang="ka-GE" dirty="0">
              <a:solidFill>
                <a:schemeClr val="tx1"/>
              </a:solidFill>
            </a:endParaRPr>
          </a:p>
        </p:txBody>
      </p:sp>
      <p:pic>
        <p:nvPicPr>
          <p:cNvPr id="3" name="Рисунок 2">
            <a:extLst>
              <a:ext uri="{FF2B5EF4-FFF2-40B4-BE49-F238E27FC236}">
                <a16:creationId xmlns:a16="http://schemas.microsoft.com/office/drawing/2014/main" id="{05523AAB-87B7-4608-9529-2A81730AD3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3" t="14539" b="15154"/>
          <a:stretch/>
        </p:blipFill>
        <p:spPr>
          <a:xfrm flipH="1">
            <a:off x="364857" y="1419308"/>
            <a:ext cx="3046853" cy="1614898"/>
          </a:xfrm>
          <a:prstGeom prst="rect">
            <a:avLst/>
          </a:prstGeom>
          <a:ln>
            <a:noFill/>
          </a:ln>
          <a:effectLst>
            <a:outerShdw blurRad="292100" dist="139700" dir="2700000" algn="tl" rotWithShape="0">
              <a:srgbClr val="333333">
                <a:alpha val="65000"/>
              </a:srgbClr>
            </a:outerShdw>
          </a:effectLst>
        </p:spPr>
      </p:pic>
      <p:pic>
        <p:nvPicPr>
          <p:cNvPr id="11" name="Рисунок 10">
            <a:extLst>
              <a:ext uri="{FF2B5EF4-FFF2-40B4-BE49-F238E27FC236}">
                <a16:creationId xmlns:a16="http://schemas.microsoft.com/office/drawing/2014/main" id="{80E23215-0B30-49CE-9A90-7C4ED9FA88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74" t="16976" r="19826"/>
          <a:stretch/>
        </p:blipFill>
        <p:spPr>
          <a:xfrm>
            <a:off x="3611664" y="1415388"/>
            <a:ext cx="1920671" cy="1629358"/>
          </a:xfrm>
          <a:prstGeom prst="rect">
            <a:avLst/>
          </a:prstGeom>
          <a:ln>
            <a:noFill/>
          </a:ln>
          <a:effectLst>
            <a:outerShdw blurRad="292100" dist="139700" dir="2700000" algn="tl" rotWithShape="0">
              <a:srgbClr val="333333">
                <a:alpha val="65000"/>
              </a:srgbClr>
            </a:outerShdw>
          </a:effectLst>
        </p:spPr>
      </p:pic>
      <p:pic>
        <p:nvPicPr>
          <p:cNvPr id="13" name="Рисунок 12">
            <a:extLst>
              <a:ext uri="{FF2B5EF4-FFF2-40B4-BE49-F238E27FC236}">
                <a16:creationId xmlns:a16="http://schemas.microsoft.com/office/drawing/2014/main" id="{F29E658E-D7E9-4241-A4E0-2044631A4C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833" b="3559"/>
          <a:stretch/>
        </p:blipFill>
        <p:spPr>
          <a:xfrm>
            <a:off x="5660338" y="2834640"/>
            <a:ext cx="3272595" cy="3866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5043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571802" y="5811514"/>
            <a:ext cx="5364475" cy="646331"/>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ka-GE" dirty="0">
                <a:solidFill>
                  <a:schemeClr val="tx1"/>
                </a:solidFill>
              </a:rPr>
              <a:t>სოფ. ყოროლისთავი</a:t>
            </a:r>
          </a:p>
          <a:p>
            <a:r>
              <a:rPr lang="ka-GE" dirty="0">
                <a:solidFill>
                  <a:schemeClr val="tx1"/>
                </a:solidFill>
              </a:rPr>
              <a:t>გურამ ფუტკარაძის საკარმიდამო ნაკვეთი</a:t>
            </a:r>
            <a:endParaRPr lang="ru-RU" dirty="0">
              <a:solidFill>
                <a:schemeClr val="tx1"/>
              </a:solidFill>
            </a:endParaRPr>
          </a:p>
        </p:txBody>
      </p:sp>
      <p:pic>
        <p:nvPicPr>
          <p:cNvPr id="8"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47" y="434998"/>
            <a:ext cx="3010890" cy="4014519"/>
          </a:xfrm>
          <a:prstGeom prst="rect">
            <a:avLst/>
          </a:prstGeom>
          <a:ln>
            <a:solidFill>
              <a:srgbClr val="FFC000"/>
            </a:solidFill>
          </a:ln>
          <a:effectLst>
            <a:outerShdw blurRad="292100" dist="139700" dir="2700000" algn="tl" rotWithShape="0">
              <a:srgbClr val="333333">
                <a:alpha val="65000"/>
              </a:srgbClr>
            </a:outerShdw>
          </a:effectLst>
        </p:spPr>
      </p:pic>
      <p:pic>
        <p:nvPicPr>
          <p:cNvPr id="10"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802" y="1505303"/>
            <a:ext cx="5364475" cy="4023356"/>
          </a:xfrm>
          <a:prstGeom prst="rect">
            <a:avLst/>
          </a:prstGeom>
          <a:ln>
            <a:solidFill>
              <a:srgbClr val="FFC000"/>
            </a:solidFill>
          </a:ln>
          <a:effectLst>
            <a:outerShdw blurRad="292100" dist="139700" dir="2700000" algn="tl" rotWithShape="0">
              <a:srgbClr val="333333">
                <a:alpha val="65000"/>
              </a:srgbClr>
            </a:outerShdw>
          </a:effectLst>
        </p:spPr>
      </p:pic>
      <p:sp>
        <p:nvSpPr>
          <p:cNvPr id="11" name="Подзаголовок 2"/>
          <p:cNvSpPr txBox="1">
            <a:spLocks/>
          </p:cNvSpPr>
          <p:nvPr/>
        </p:nvSpPr>
        <p:spPr>
          <a:xfrm>
            <a:off x="194298" y="5072919"/>
            <a:ext cx="5170480" cy="4557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sz="1350" dirty="0"/>
          </a:p>
        </p:txBody>
      </p:sp>
      <p:sp>
        <p:nvSpPr>
          <p:cNvPr id="12" name="Подзаголовок 2"/>
          <p:cNvSpPr txBox="1">
            <a:spLocks/>
          </p:cNvSpPr>
          <p:nvPr/>
        </p:nvSpPr>
        <p:spPr>
          <a:xfrm>
            <a:off x="3571802" y="5622504"/>
            <a:ext cx="5170480" cy="4557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sz="1350" dirty="0"/>
          </a:p>
        </p:txBody>
      </p:sp>
      <p:sp>
        <p:nvSpPr>
          <p:cNvPr id="13" name="Прямоугольник 12"/>
          <p:cNvSpPr/>
          <p:nvPr/>
        </p:nvSpPr>
        <p:spPr>
          <a:xfrm>
            <a:off x="267147" y="4707930"/>
            <a:ext cx="3010890" cy="1200329"/>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ka-GE" dirty="0">
                <a:solidFill>
                  <a:schemeClr val="tx1"/>
                </a:solidFill>
              </a:rPr>
              <a:t>სოფ. ყოროლისთავი</a:t>
            </a:r>
          </a:p>
          <a:p>
            <a:r>
              <a:rPr lang="ka-GE" dirty="0">
                <a:solidFill>
                  <a:schemeClr val="tx1"/>
                </a:solidFill>
              </a:rPr>
              <a:t>ზაზა ფაღავას საკარმიდამო ნაკვეთი</a:t>
            </a:r>
            <a:endParaRPr lang="ru-RU" dirty="0">
              <a:solidFill>
                <a:schemeClr val="tx1"/>
              </a:solidFill>
            </a:endParaRPr>
          </a:p>
          <a:p>
            <a:pPr algn="ctr"/>
            <a:endParaRPr lang="ru-RU" dirty="0">
              <a:solidFill>
                <a:schemeClr val="tx1"/>
              </a:solidFill>
            </a:endParaRPr>
          </a:p>
        </p:txBody>
      </p:sp>
    </p:spTree>
    <p:extLst>
      <p:ext uri="{BB962C8B-B14F-4D97-AF65-F5344CB8AC3E}">
        <p14:creationId xmlns:p14="http://schemas.microsoft.com/office/powerpoint/2010/main" val="157956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Нет описания."/>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914"/>
          <a:stretch/>
        </p:blipFill>
        <p:spPr bwMode="auto">
          <a:xfrm>
            <a:off x="6165251" y="4941168"/>
            <a:ext cx="2502281" cy="1728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Нет описания."/>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372" b="13725"/>
          <a:stretch/>
        </p:blipFill>
        <p:spPr bwMode="auto">
          <a:xfrm>
            <a:off x="3419872" y="1046203"/>
            <a:ext cx="2384471" cy="1745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Нет описания."/>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390" b="14670"/>
          <a:stretch/>
        </p:blipFill>
        <p:spPr bwMode="auto">
          <a:xfrm>
            <a:off x="6156176" y="1046204"/>
            <a:ext cx="2520432" cy="1745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8" name="Picture 10" descr="Нет описания."/>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97"/>
          <a:stretch/>
        </p:blipFill>
        <p:spPr bwMode="auto">
          <a:xfrm>
            <a:off x="3419873" y="2990419"/>
            <a:ext cx="2384471" cy="1745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80" name="Picture 12" descr="Нет описания."/>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643"/>
          <a:stretch/>
        </p:blipFill>
        <p:spPr bwMode="auto">
          <a:xfrm>
            <a:off x="6156177" y="2990419"/>
            <a:ext cx="2502280" cy="1752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82" name="Picture 14" descr="Нет описания."/>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9005"/>
          <a:stretch/>
        </p:blipFill>
        <p:spPr bwMode="auto">
          <a:xfrm>
            <a:off x="146214" y="1075638"/>
            <a:ext cx="2984205" cy="5604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84" name="Picture 16" descr="Нет описания."/>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9872" y="4922776"/>
            <a:ext cx="2362606" cy="17719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179512" y="201152"/>
            <a:ext cx="8497096" cy="646331"/>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ka-GE" dirty="0">
                <a:solidFill>
                  <a:schemeClr val="tx1"/>
                </a:solidFill>
              </a:rPr>
              <a:t>ქედის მუნიც. სოფ. ორცვა</a:t>
            </a:r>
          </a:p>
          <a:p>
            <a:r>
              <a:rPr lang="ka-GE" dirty="0">
                <a:solidFill>
                  <a:schemeClr val="tx1"/>
                </a:solidFill>
              </a:rPr>
              <a:t>შემთხვევით გამოვლენილი ქვევრები</a:t>
            </a:r>
            <a:endParaRPr lang="ru-RU" dirty="0">
              <a:solidFill>
                <a:schemeClr val="tx1"/>
              </a:solidFill>
            </a:endParaRPr>
          </a:p>
        </p:txBody>
      </p:sp>
    </p:spTree>
    <p:extLst>
      <p:ext uri="{BB962C8B-B14F-4D97-AF65-F5344CB8AC3E}">
        <p14:creationId xmlns:p14="http://schemas.microsoft.com/office/powerpoint/2010/main" val="1223022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5805A89E-314B-41C9-B0EF-767738C2E52E}"/>
              </a:ext>
            </a:extLst>
          </p:cNvPr>
          <p:cNvSpPr/>
          <p:nvPr/>
        </p:nvSpPr>
        <p:spPr>
          <a:xfrm>
            <a:off x="394400" y="248384"/>
            <a:ext cx="8408539" cy="923330"/>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en-US" dirty="0">
              <a:solidFill>
                <a:schemeClr val="tx1"/>
              </a:solidFill>
            </a:endParaRPr>
          </a:p>
          <a:p>
            <a:pPr algn="ctr"/>
            <a:r>
              <a:rPr lang="en-US" dirty="0">
                <a:solidFill>
                  <a:schemeClr val="tx1"/>
                </a:solidFill>
              </a:rPr>
              <a:t>2024 </a:t>
            </a:r>
            <a:r>
              <a:rPr lang="ka-GE" dirty="0">
                <a:solidFill>
                  <a:schemeClr val="tx1"/>
                </a:solidFill>
              </a:rPr>
              <a:t>წ განხორციელებული სადაზვერვო ექსპედიციის შედეგები</a:t>
            </a:r>
          </a:p>
          <a:p>
            <a:endParaRPr lang="ka-GE" dirty="0">
              <a:solidFill>
                <a:schemeClr val="tx1"/>
              </a:solidFill>
            </a:endParaRPr>
          </a:p>
        </p:txBody>
      </p:sp>
      <p:pic>
        <p:nvPicPr>
          <p:cNvPr id="7" name="Рисунок 6">
            <a:extLst>
              <a:ext uri="{FF2B5EF4-FFF2-40B4-BE49-F238E27FC236}">
                <a16:creationId xmlns:a16="http://schemas.microsoft.com/office/drawing/2014/main" id="{8AE05EE1-93A1-412B-BD85-5124DF99FE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30"/>
          <a:stretch/>
        </p:blipFill>
        <p:spPr>
          <a:xfrm>
            <a:off x="394400" y="1440180"/>
            <a:ext cx="1074420" cy="845820"/>
          </a:xfrm>
          <a:prstGeom prst="rect">
            <a:avLst/>
          </a:prstGeom>
          <a:ln>
            <a:solidFill>
              <a:srgbClr val="FFC000"/>
            </a:solidFill>
          </a:ln>
          <a:effectLst>
            <a:outerShdw blurRad="292100" dist="139700" dir="2700000" algn="tl" rotWithShape="0">
              <a:srgbClr val="333333">
                <a:alpha val="65000"/>
              </a:srgbClr>
            </a:outerShdw>
          </a:effectLst>
        </p:spPr>
      </p:pic>
      <p:pic>
        <p:nvPicPr>
          <p:cNvPr id="9" name="Рисунок 8">
            <a:extLst>
              <a:ext uri="{FF2B5EF4-FFF2-40B4-BE49-F238E27FC236}">
                <a16:creationId xmlns:a16="http://schemas.microsoft.com/office/drawing/2014/main" id="{794CED3D-BC2C-4E4D-B085-5DEC0C9D1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00" y="2454592"/>
            <a:ext cx="1074420" cy="805816"/>
          </a:xfrm>
          <a:prstGeom prst="rect">
            <a:avLst/>
          </a:prstGeom>
          <a:ln>
            <a:solidFill>
              <a:srgbClr val="FFC000"/>
            </a:solidFill>
          </a:ln>
          <a:effectLst>
            <a:outerShdw blurRad="292100" dist="139700" dir="2700000" algn="tl" rotWithShape="0">
              <a:srgbClr val="333333">
                <a:alpha val="65000"/>
              </a:srgbClr>
            </a:outerShdw>
          </a:effectLst>
        </p:spPr>
      </p:pic>
      <p:pic>
        <p:nvPicPr>
          <p:cNvPr id="11" name="Рисунок 10">
            <a:extLst>
              <a:ext uri="{FF2B5EF4-FFF2-40B4-BE49-F238E27FC236}">
                <a16:creationId xmlns:a16="http://schemas.microsoft.com/office/drawing/2014/main" id="{03704C16-CE28-4B09-A701-4CF9A7A0E1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585" y="1440180"/>
            <a:ext cx="2250042" cy="1687532"/>
          </a:xfrm>
          <a:prstGeom prst="rect">
            <a:avLst/>
          </a:prstGeom>
          <a:ln>
            <a:solidFill>
              <a:srgbClr val="FFC000"/>
            </a:solidFill>
          </a:ln>
          <a:effectLst>
            <a:outerShdw blurRad="292100" dist="139700" dir="2700000" algn="tl" rotWithShape="0">
              <a:srgbClr val="333333">
                <a:alpha val="65000"/>
              </a:srgbClr>
            </a:outerShdw>
          </a:effectLst>
        </p:spPr>
      </p:pic>
      <p:pic>
        <p:nvPicPr>
          <p:cNvPr id="18" name="Рисунок 17">
            <a:extLst>
              <a:ext uri="{FF2B5EF4-FFF2-40B4-BE49-F238E27FC236}">
                <a16:creationId xmlns:a16="http://schemas.microsoft.com/office/drawing/2014/main" id="{412C4A69-49B3-4654-8257-C9ED1B3205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118"/>
          <a:stretch/>
        </p:blipFill>
        <p:spPr>
          <a:xfrm>
            <a:off x="1635577" y="3260407"/>
            <a:ext cx="2250041" cy="1601153"/>
          </a:xfrm>
          <a:prstGeom prst="rect">
            <a:avLst/>
          </a:prstGeom>
          <a:ln>
            <a:solidFill>
              <a:srgbClr val="FFC000"/>
            </a:solidFill>
          </a:ln>
          <a:effectLst>
            <a:outerShdw blurRad="292100" dist="139700" dir="2700000" algn="tl" rotWithShape="0">
              <a:srgbClr val="333333">
                <a:alpha val="65000"/>
              </a:srgbClr>
            </a:outerShdw>
          </a:effectLst>
        </p:spPr>
      </p:pic>
      <p:pic>
        <p:nvPicPr>
          <p:cNvPr id="20" name="Рисунок 19">
            <a:extLst>
              <a:ext uri="{FF2B5EF4-FFF2-40B4-BE49-F238E27FC236}">
                <a16:creationId xmlns:a16="http://schemas.microsoft.com/office/drawing/2014/main" id="{7DCB7752-E3EC-4C2F-8D70-D435613F21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400" y="3429000"/>
            <a:ext cx="1074420" cy="1432560"/>
          </a:xfrm>
          <a:prstGeom prst="rect">
            <a:avLst/>
          </a:prstGeom>
          <a:ln>
            <a:solidFill>
              <a:srgbClr val="FFC000"/>
            </a:solidFill>
          </a:ln>
          <a:effectLst>
            <a:outerShdw blurRad="292100" dist="139700" dir="2700000" algn="tl" rotWithShape="0">
              <a:srgbClr val="333333">
                <a:alpha val="65000"/>
              </a:srgbClr>
            </a:outerShdw>
          </a:effectLst>
        </p:spPr>
      </p:pic>
      <p:pic>
        <p:nvPicPr>
          <p:cNvPr id="22" name="Рисунок 21">
            <a:extLst>
              <a:ext uri="{FF2B5EF4-FFF2-40B4-BE49-F238E27FC236}">
                <a16:creationId xmlns:a16="http://schemas.microsoft.com/office/drawing/2014/main" id="{7BDD0422-1246-4546-806F-2C39D6C05C48}"/>
              </a:ext>
            </a:extLst>
          </p:cNvPr>
          <p:cNvPicPr>
            <a:picLocks noChangeAspect="1"/>
          </p:cNvPicPr>
          <p:nvPr/>
        </p:nvPicPr>
        <p:blipFill rotWithShape="1">
          <a:blip r:embed="rId7">
            <a:extLst>
              <a:ext uri="{28A0092B-C50C-407E-A947-70E740481C1C}">
                <a14:useLocalDpi xmlns:a14="http://schemas.microsoft.com/office/drawing/2010/main" val="0"/>
              </a:ext>
            </a:extLst>
          </a:blip>
          <a:srcRect l="18832" r="15172" b="1394"/>
          <a:stretch/>
        </p:blipFill>
        <p:spPr>
          <a:xfrm>
            <a:off x="5747049" y="1440179"/>
            <a:ext cx="3053194" cy="3421381"/>
          </a:xfrm>
          <a:prstGeom prst="rect">
            <a:avLst/>
          </a:prstGeom>
          <a:ln>
            <a:solidFill>
              <a:srgbClr val="FFC000"/>
            </a:solidFill>
          </a:ln>
          <a:effectLst>
            <a:outerShdw blurRad="292100" dist="139700" dir="2700000" algn="tl" rotWithShape="0">
              <a:srgbClr val="333333">
                <a:alpha val="65000"/>
              </a:srgbClr>
            </a:outerShdw>
          </a:effectLst>
        </p:spPr>
      </p:pic>
      <p:pic>
        <p:nvPicPr>
          <p:cNvPr id="24" name="Рисунок 23">
            <a:extLst>
              <a:ext uri="{FF2B5EF4-FFF2-40B4-BE49-F238E27FC236}">
                <a16:creationId xmlns:a16="http://schemas.microsoft.com/office/drawing/2014/main" id="{43C8ADAD-B5E5-47E4-BE7C-8A2198B6E1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5" t="9538" r="18288"/>
          <a:stretch/>
        </p:blipFill>
        <p:spPr>
          <a:xfrm>
            <a:off x="394400" y="5030152"/>
            <a:ext cx="1074420" cy="1664713"/>
          </a:xfrm>
          <a:prstGeom prst="rect">
            <a:avLst/>
          </a:prstGeom>
          <a:ln>
            <a:solidFill>
              <a:srgbClr val="FFC000"/>
            </a:solidFill>
          </a:ln>
          <a:effectLst>
            <a:outerShdw blurRad="292100" dist="139700" dir="2700000" algn="tl" rotWithShape="0">
              <a:srgbClr val="333333">
                <a:alpha val="65000"/>
              </a:srgbClr>
            </a:outerShdw>
          </a:effectLst>
        </p:spPr>
      </p:pic>
      <p:pic>
        <p:nvPicPr>
          <p:cNvPr id="26" name="Рисунок 25">
            <a:extLst>
              <a:ext uri="{FF2B5EF4-FFF2-40B4-BE49-F238E27FC236}">
                <a16:creationId xmlns:a16="http://schemas.microsoft.com/office/drawing/2014/main" id="{50F827C9-98A9-4083-AC16-D8CD0702D670}"/>
              </a:ext>
            </a:extLst>
          </p:cNvPr>
          <p:cNvPicPr>
            <a:picLocks noChangeAspect="1"/>
          </p:cNvPicPr>
          <p:nvPr/>
        </p:nvPicPr>
        <p:blipFill rotWithShape="1">
          <a:blip r:embed="rId9">
            <a:extLst>
              <a:ext uri="{28A0092B-C50C-407E-A947-70E740481C1C}">
                <a14:useLocalDpi xmlns:a14="http://schemas.microsoft.com/office/drawing/2010/main" val="0"/>
              </a:ext>
            </a:extLst>
          </a:blip>
          <a:srcRect l="10029" r="14971"/>
          <a:stretch/>
        </p:blipFill>
        <p:spPr>
          <a:xfrm>
            <a:off x="1635577" y="5030152"/>
            <a:ext cx="2250041" cy="1687532"/>
          </a:xfrm>
          <a:prstGeom prst="rect">
            <a:avLst/>
          </a:prstGeom>
          <a:ln>
            <a:solidFill>
              <a:srgbClr val="FFC000"/>
            </a:solidFill>
          </a:ln>
          <a:effectLst>
            <a:outerShdw blurRad="292100" dist="139700" dir="2700000" algn="tl" rotWithShape="0">
              <a:srgbClr val="333333">
                <a:alpha val="65000"/>
              </a:srgbClr>
            </a:outerShdw>
          </a:effectLst>
        </p:spPr>
      </p:pic>
      <p:pic>
        <p:nvPicPr>
          <p:cNvPr id="28" name="Рисунок 27">
            <a:extLst>
              <a:ext uri="{FF2B5EF4-FFF2-40B4-BE49-F238E27FC236}">
                <a16:creationId xmlns:a16="http://schemas.microsoft.com/office/drawing/2014/main" id="{08876437-4764-4BD8-9FDD-2D18382645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0201" y="5030152"/>
            <a:ext cx="2250041" cy="1687531"/>
          </a:xfrm>
          <a:prstGeom prst="rect">
            <a:avLst/>
          </a:prstGeom>
          <a:ln>
            <a:solidFill>
              <a:srgbClr val="FFC000"/>
            </a:solidFill>
          </a:ln>
          <a:effectLst>
            <a:outerShdw blurRad="292100" dist="139700" dir="2700000" algn="tl" rotWithShape="0">
              <a:srgbClr val="333333">
                <a:alpha val="65000"/>
              </a:srgbClr>
            </a:outerShdw>
          </a:effectLst>
        </p:spPr>
      </p:pic>
      <p:pic>
        <p:nvPicPr>
          <p:cNvPr id="30" name="Рисунок 29">
            <a:extLst>
              <a:ext uri="{FF2B5EF4-FFF2-40B4-BE49-F238E27FC236}">
                <a16:creationId xmlns:a16="http://schemas.microsoft.com/office/drawing/2014/main" id="{D1F451F0-ADE8-4B4B-A805-6B58B92211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92889" y="5030152"/>
            <a:ext cx="2250041" cy="1687531"/>
          </a:xfrm>
          <a:prstGeom prst="rect">
            <a:avLst/>
          </a:prstGeom>
          <a:ln>
            <a:solidFill>
              <a:srgbClr val="FFC000"/>
            </a:solidFill>
          </a:ln>
          <a:effectLst>
            <a:outerShdw blurRad="292100" dist="139700" dir="2700000" algn="tl" rotWithShape="0">
              <a:srgbClr val="333333">
                <a:alpha val="65000"/>
              </a:srgbClr>
            </a:outerShdw>
          </a:effectLst>
        </p:spPr>
      </p:pic>
      <p:pic>
        <p:nvPicPr>
          <p:cNvPr id="32" name="Рисунок 31">
            <a:extLst>
              <a:ext uri="{FF2B5EF4-FFF2-40B4-BE49-F238E27FC236}">
                <a16:creationId xmlns:a16="http://schemas.microsoft.com/office/drawing/2014/main" id="{E611D40B-E7CC-4F92-BAA6-F90A6E58E0A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6595" b="2752"/>
          <a:stretch/>
        </p:blipFill>
        <p:spPr>
          <a:xfrm>
            <a:off x="4077685" y="3272909"/>
            <a:ext cx="1477296" cy="1588652"/>
          </a:xfrm>
          <a:prstGeom prst="rect">
            <a:avLst/>
          </a:prstGeom>
          <a:ln>
            <a:solidFill>
              <a:srgbClr val="FFC000"/>
            </a:solidFill>
          </a:ln>
          <a:effectLst>
            <a:outerShdw blurRad="292100" dist="139700" dir="2700000" algn="tl" rotWithShape="0">
              <a:srgbClr val="333333">
                <a:alpha val="65000"/>
              </a:srgbClr>
            </a:outerShdw>
          </a:effectLst>
        </p:spPr>
      </p:pic>
      <p:pic>
        <p:nvPicPr>
          <p:cNvPr id="34" name="Рисунок 33">
            <a:extLst>
              <a:ext uri="{FF2B5EF4-FFF2-40B4-BE49-F238E27FC236}">
                <a16:creationId xmlns:a16="http://schemas.microsoft.com/office/drawing/2014/main" id="{D2952493-42AE-492C-AAB9-764B1126554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4326"/>
          <a:stretch/>
        </p:blipFill>
        <p:spPr>
          <a:xfrm>
            <a:off x="4064392" y="1438228"/>
            <a:ext cx="1477295" cy="1687533"/>
          </a:xfrm>
          <a:prstGeom prst="rect">
            <a:avLst/>
          </a:prstGeom>
          <a:ln>
            <a:solidFill>
              <a:srgbClr val="FFC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0686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621466" y="1340768"/>
            <a:ext cx="1300356" cy="369332"/>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ka-GE" dirty="0"/>
              <a:t>ბათომურა</a:t>
            </a:r>
          </a:p>
        </p:txBody>
      </p:sp>
      <p:sp>
        <p:nvSpPr>
          <p:cNvPr id="6" name="Прямоугольник 5"/>
          <p:cNvSpPr/>
          <p:nvPr/>
        </p:nvSpPr>
        <p:spPr>
          <a:xfrm>
            <a:off x="2559012" y="1809511"/>
            <a:ext cx="946093" cy="369332"/>
          </a:xfrm>
          <a:prstGeom prst="rect">
            <a:avLst/>
          </a:prstGeom>
          <a:ln>
            <a:solidFill>
              <a:srgbClr val="C00000"/>
            </a:solidFill>
          </a:ln>
        </p:spPr>
        <p:style>
          <a:lnRef idx="1">
            <a:schemeClr val="accent5"/>
          </a:lnRef>
          <a:fillRef idx="2">
            <a:schemeClr val="accent5"/>
          </a:fillRef>
          <a:effectRef idx="1">
            <a:schemeClr val="accent5"/>
          </a:effectRef>
          <a:fontRef idx="minor">
            <a:schemeClr val="dk1"/>
          </a:fontRef>
        </p:style>
        <p:txBody>
          <a:bodyPr wrap="none">
            <a:spAutoFit/>
          </a:bodyPr>
          <a:lstStyle/>
          <a:p>
            <a:r>
              <a:rPr lang="ka-GE" dirty="0"/>
              <a:t>ბროლა</a:t>
            </a:r>
          </a:p>
        </p:txBody>
      </p:sp>
      <p:sp>
        <p:nvSpPr>
          <p:cNvPr id="7" name="Прямоугольник 6"/>
          <p:cNvSpPr/>
          <p:nvPr/>
        </p:nvSpPr>
        <p:spPr>
          <a:xfrm>
            <a:off x="4948518" y="1345000"/>
            <a:ext cx="968535" cy="369332"/>
          </a:xfrm>
          <a:prstGeom prst="rect">
            <a:avLst/>
          </a:prstGeom>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ka-GE" dirty="0"/>
              <a:t>კიბურა</a:t>
            </a:r>
          </a:p>
        </p:txBody>
      </p:sp>
      <p:sp>
        <p:nvSpPr>
          <p:cNvPr id="8" name="Прямоугольник 7"/>
          <p:cNvSpPr/>
          <p:nvPr/>
        </p:nvSpPr>
        <p:spPr>
          <a:xfrm>
            <a:off x="3822018" y="1840974"/>
            <a:ext cx="941283" cy="369332"/>
          </a:xfrm>
          <a:prstGeom prst="rect">
            <a:avLst/>
          </a:prstGeom>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ka-GE" dirty="0"/>
              <a:t>ვანურა</a:t>
            </a:r>
          </a:p>
        </p:txBody>
      </p:sp>
      <p:sp>
        <p:nvSpPr>
          <p:cNvPr id="9" name="Прямоугольник 8"/>
          <p:cNvSpPr/>
          <p:nvPr/>
        </p:nvSpPr>
        <p:spPr>
          <a:xfrm>
            <a:off x="6516216" y="1340768"/>
            <a:ext cx="1172116" cy="369332"/>
          </a:xfrm>
          <a:prstGeom prst="rect">
            <a:avLst/>
          </a:prstGeom>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ka-GE" dirty="0"/>
              <a:t>მწვანურა</a:t>
            </a:r>
          </a:p>
        </p:txBody>
      </p:sp>
      <p:sp>
        <p:nvSpPr>
          <p:cNvPr id="10" name="Прямоугольник 9"/>
          <p:cNvSpPr/>
          <p:nvPr/>
        </p:nvSpPr>
        <p:spPr>
          <a:xfrm>
            <a:off x="6157502" y="2830414"/>
            <a:ext cx="1489510" cy="369332"/>
          </a:xfrm>
          <a:prstGeom prst="rect">
            <a:avLst/>
          </a:prstGeom>
          <a:ln>
            <a:solidFill>
              <a:srgbClr val="00B050"/>
            </a:solidFill>
          </a:ln>
        </p:spPr>
        <p:style>
          <a:lnRef idx="1">
            <a:schemeClr val="accent1"/>
          </a:lnRef>
          <a:fillRef idx="2">
            <a:schemeClr val="accent1"/>
          </a:fillRef>
          <a:effectRef idx="1">
            <a:schemeClr val="accent1"/>
          </a:effectRef>
          <a:fontRef idx="minor">
            <a:schemeClr val="dk1"/>
          </a:fontRef>
        </p:style>
        <p:txBody>
          <a:bodyPr wrap="none">
            <a:spAutoFit/>
          </a:bodyPr>
          <a:lstStyle/>
          <a:p>
            <a:r>
              <a:rPr lang="ka-GE" dirty="0"/>
              <a:t>ორჯოხული</a:t>
            </a:r>
          </a:p>
        </p:txBody>
      </p:sp>
      <p:sp>
        <p:nvSpPr>
          <p:cNvPr id="11" name="Прямоугольник 10"/>
          <p:cNvSpPr/>
          <p:nvPr/>
        </p:nvSpPr>
        <p:spPr>
          <a:xfrm>
            <a:off x="7102274" y="3284984"/>
            <a:ext cx="1558440" cy="369332"/>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ka-GE" dirty="0"/>
              <a:t>ჩიტისთვალა</a:t>
            </a:r>
          </a:p>
        </p:txBody>
      </p:sp>
      <p:sp>
        <p:nvSpPr>
          <p:cNvPr id="12" name="Прямоугольник 11"/>
          <p:cNvSpPr/>
          <p:nvPr/>
        </p:nvSpPr>
        <p:spPr>
          <a:xfrm>
            <a:off x="5818025" y="4149080"/>
            <a:ext cx="1835759" cy="369332"/>
          </a:xfrm>
          <a:prstGeom prst="rect">
            <a:avLst/>
          </a:prstGeom>
          <a:ln>
            <a:solidFill>
              <a:srgbClr val="C00000"/>
            </a:solidFill>
          </a:ln>
        </p:spPr>
        <p:style>
          <a:lnRef idx="1">
            <a:schemeClr val="accent6"/>
          </a:lnRef>
          <a:fillRef idx="3">
            <a:schemeClr val="accent6"/>
          </a:fillRef>
          <a:effectRef idx="2">
            <a:schemeClr val="accent6"/>
          </a:effectRef>
          <a:fontRef idx="minor">
            <a:schemeClr val="lt1"/>
          </a:fontRef>
        </p:style>
        <p:txBody>
          <a:bodyPr wrap="none">
            <a:spAutoFit/>
          </a:bodyPr>
          <a:lstStyle/>
          <a:p>
            <a:r>
              <a:rPr lang="ka-GE" dirty="0"/>
              <a:t>ვაიოს საფერავი</a:t>
            </a:r>
          </a:p>
        </p:txBody>
      </p:sp>
      <p:sp>
        <p:nvSpPr>
          <p:cNvPr id="13" name="Прямоугольник 12"/>
          <p:cNvSpPr/>
          <p:nvPr/>
        </p:nvSpPr>
        <p:spPr>
          <a:xfrm>
            <a:off x="7219690" y="4706560"/>
            <a:ext cx="1497526" cy="369332"/>
          </a:xfrm>
          <a:prstGeom prst="rect">
            <a:avLst/>
          </a:prstGeom>
          <a:ln>
            <a:solidFill>
              <a:srgbClr val="C00000"/>
            </a:solidFill>
          </a:ln>
        </p:spPr>
        <p:style>
          <a:lnRef idx="1">
            <a:schemeClr val="accent2"/>
          </a:lnRef>
          <a:fillRef idx="2">
            <a:schemeClr val="accent2"/>
          </a:fillRef>
          <a:effectRef idx="1">
            <a:schemeClr val="accent2"/>
          </a:effectRef>
          <a:fontRef idx="minor">
            <a:schemeClr val="dk1"/>
          </a:fontRef>
        </p:style>
        <p:txBody>
          <a:bodyPr wrap="none">
            <a:spAutoFit/>
          </a:bodyPr>
          <a:lstStyle/>
          <a:p>
            <a:r>
              <a:rPr lang="ka-GE" dirty="0"/>
              <a:t>ცოლიკაური</a:t>
            </a:r>
          </a:p>
        </p:txBody>
      </p:sp>
      <p:sp>
        <p:nvSpPr>
          <p:cNvPr id="14" name="Прямоугольник 13"/>
          <p:cNvSpPr/>
          <p:nvPr/>
        </p:nvSpPr>
        <p:spPr>
          <a:xfrm>
            <a:off x="1835696" y="4811960"/>
            <a:ext cx="833883" cy="369332"/>
          </a:xfrm>
          <a:prstGeom prst="rect">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ka-GE" dirty="0"/>
              <a:t>ჩხუმი</a:t>
            </a:r>
          </a:p>
        </p:txBody>
      </p:sp>
      <p:sp>
        <p:nvSpPr>
          <p:cNvPr id="15" name="Прямоугольник 14"/>
          <p:cNvSpPr/>
          <p:nvPr/>
        </p:nvSpPr>
        <p:spPr>
          <a:xfrm>
            <a:off x="4874710" y="6021288"/>
            <a:ext cx="3382657" cy="369332"/>
          </a:xfrm>
          <a:prstGeom prst="rect">
            <a:avLst/>
          </a:prstGeom>
          <a:ln>
            <a:solidFill>
              <a:srgbClr val="C00000"/>
            </a:solidFill>
          </a:ln>
        </p:spPr>
        <p:style>
          <a:lnRef idx="0">
            <a:schemeClr val="accent4"/>
          </a:lnRef>
          <a:fillRef idx="3">
            <a:schemeClr val="accent4"/>
          </a:fillRef>
          <a:effectRef idx="3">
            <a:schemeClr val="accent4"/>
          </a:effectRef>
          <a:fontRef idx="minor">
            <a:schemeClr val="lt1"/>
          </a:fontRef>
        </p:style>
        <p:txBody>
          <a:bodyPr wrap="none">
            <a:spAutoFit/>
          </a:bodyPr>
          <a:lstStyle/>
          <a:p>
            <a:r>
              <a:rPr lang="ka-GE" dirty="0"/>
              <a:t>თეთრი კაიკაციშვილისეული</a:t>
            </a:r>
          </a:p>
        </p:txBody>
      </p:sp>
      <p:sp>
        <p:nvSpPr>
          <p:cNvPr id="16" name="Прямоугольник 15"/>
          <p:cNvSpPr/>
          <p:nvPr/>
        </p:nvSpPr>
        <p:spPr>
          <a:xfrm>
            <a:off x="4292659" y="2481492"/>
            <a:ext cx="1415772" cy="369332"/>
          </a:xfrm>
          <a:prstGeom prst="rect">
            <a:avLst/>
          </a:prstGeom>
          <a:ln>
            <a:solidFill>
              <a:srgbClr val="C00000"/>
            </a:solidFill>
          </a:ln>
        </p:spPr>
        <p:style>
          <a:lnRef idx="0">
            <a:schemeClr val="accent1"/>
          </a:lnRef>
          <a:fillRef idx="3">
            <a:schemeClr val="accent1"/>
          </a:fillRef>
          <a:effectRef idx="3">
            <a:schemeClr val="accent1"/>
          </a:effectRef>
          <a:fontRef idx="minor">
            <a:schemeClr val="lt1"/>
          </a:fontRef>
        </p:style>
        <p:txBody>
          <a:bodyPr wrap="none">
            <a:spAutoFit/>
          </a:bodyPr>
          <a:lstStyle/>
          <a:p>
            <a:r>
              <a:rPr lang="ka-GE" dirty="0"/>
              <a:t>ხარითვალა</a:t>
            </a:r>
          </a:p>
        </p:txBody>
      </p:sp>
      <p:sp>
        <p:nvSpPr>
          <p:cNvPr id="17" name="Прямоугольник 16"/>
          <p:cNvSpPr/>
          <p:nvPr/>
        </p:nvSpPr>
        <p:spPr>
          <a:xfrm>
            <a:off x="3491880" y="4468470"/>
            <a:ext cx="1800493" cy="369332"/>
          </a:xfrm>
          <a:prstGeom prst="rect">
            <a:avLst/>
          </a:prstGeom>
          <a:ln>
            <a:solidFill>
              <a:srgbClr val="C00000"/>
            </a:solidFill>
          </a:ln>
        </p:spPr>
        <p:style>
          <a:lnRef idx="0">
            <a:schemeClr val="accent1"/>
          </a:lnRef>
          <a:fillRef idx="3">
            <a:schemeClr val="accent1"/>
          </a:fillRef>
          <a:effectRef idx="3">
            <a:schemeClr val="accent1"/>
          </a:effectRef>
          <a:fontRef idx="minor">
            <a:schemeClr val="lt1"/>
          </a:fontRef>
        </p:style>
        <p:txBody>
          <a:bodyPr wrap="none">
            <a:spAutoFit/>
          </a:bodyPr>
          <a:lstStyle/>
          <a:p>
            <a:r>
              <a:rPr lang="ka-GE" dirty="0"/>
              <a:t>შავი ლივანურა</a:t>
            </a:r>
          </a:p>
        </p:txBody>
      </p:sp>
      <p:sp>
        <p:nvSpPr>
          <p:cNvPr id="18" name="Прямоугольник 17"/>
          <p:cNvSpPr/>
          <p:nvPr/>
        </p:nvSpPr>
        <p:spPr>
          <a:xfrm>
            <a:off x="3513431" y="3861048"/>
            <a:ext cx="1359668" cy="369332"/>
          </a:xfrm>
          <a:prstGeom prst="rect">
            <a:avLst/>
          </a:prstGeom>
          <a:ln>
            <a:solidFill>
              <a:srgbClr val="C00000"/>
            </a:solidFill>
          </a:ln>
        </p:spPr>
        <p:style>
          <a:lnRef idx="3">
            <a:schemeClr val="lt1"/>
          </a:lnRef>
          <a:fillRef idx="1">
            <a:schemeClr val="accent3"/>
          </a:fillRef>
          <a:effectRef idx="1">
            <a:schemeClr val="accent3"/>
          </a:effectRef>
          <a:fontRef idx="minor">
            <a:schemeClr val="lt1"/>
          </a:fontRef>
        </p:style>
        <p:txBody>
          <a:bodyPr wrap="none">
            <a:spAutoFit/>
          </a:bodyPr>
          <a:lstStyle/>
          <a:p>
            <a:r>
              <a:rPr lang="ka-GE" dirty="0"/>
              <a:t>ბუდეშური</a:t>
            </a:r>
          </a:p>
        </p:txBody>
      </p:sp>
      <p:sp>
        <p:nvSpPr>
          <p:cNvPr id="19" name="Прямоугольник 18"/>
          <p:cNvSpPr/>
          <p:nvPr/>
        </p:nvSpPr>
        <p:spPr>
          <a:xfrm>
            <a:off x="5511332" y="5434424"/>
            <a:ext cx="1258678" cy="369332"/>
          </a:xfrm>
          <a:prstGeom prst="rect">
            <a:avLst/>
          </a:prstGeom>
          <a:ln>
            <a:solidFill>
              <a:srgbClr val="FFFF00"/>
            </a:solidFill>
          </a:ln>
        </p:spPr>
        <p:style>
          <a:lnRef idx="1">
            <a:schemeClr val="accent3"/>
          </a:lnRef>
          <a:fillRef idx="2">
            <a:schemeClr val="accent3"/>
          </a:fillRef>
          <a:effectRef idx="1">
            <a:schemeClr val="accent3"/>
          </a:effectRef>
          <a:fontRef idx="minor">
            <a:schemeClr val="dk1"/>
          </a:fontRef>
        </p:style>
        <p:txBody>
          <a:bodyPr wrap="none">
            <a:spAutoFit/>
          </a:bodyPr>
          <a:lstStyle/>
          <a:p>
            <a:r>
              <a:rPr lang="ka-GE" dirty="0"/>
              <a:t>მეკრენჩხი</a:t>
            </a:r>
          </a:p>
        </p:txBody>
      </p:sp>
      <p:sp>
        <p:nvSpPr>
          <p:cNvPr id="20" name="Прямоугольник 19"/>
          <p:cNvSpPr/>
          <p:nvPr/>
        </p:nvSpPr>
        <p:spPr>
          <a:xfrm>
            <a:off x="7811599" y="3825568"/>
            <a:ext cx="1172116" cy="369332"/>
          </a:xfrm>
          <a:prstGeom prst="rect">
            <a:avLst/>
          </a:prstGeom>
          <a:ln>
            <a:solidFill>
              <a:srgbClr val="C00000"/>
            </a:solidFill>
          </a:ln>
        </p:spPr>
        <p:style>
          <a:lnRef idx="1">
            <a:schemeClr val="dk1"/>
          </a:lnRef>
          <a:fillRef idx="2">
            <a:schemeClr val="dk1"/>
          </a:fillRef>
          <a:effectRef idx="1">
            <a:schemeClr val="dk1"/>
          </a:effectRef>
          <a:fontRef idx="minor">
            <a:schemeClr val="dk1"/>
          </a:fontRef>
        </p:style>
        <p:txBody>
          <a:bodyPr wrap="none">
            <a:spAutoFit/>
          </a:bodyPr>
          <a:lstStyle/>
          <a:p>
            <a:r>
              <a:rPr lang="ka-GE" dirty="0"/>
              <a:t>მისკიეთა</a:t>
            </a:r>
          </a:p>
        </p:txBody>
      </p:sp>
      <p:sp>
        <p:nvSpPr>
          <p:cNvPr id="21" name="Прямоугольник 20"/>
          <p:cNvSpPr/>
          <p:nvPr/>
        </p:nvSpPr>
        <p:spPr>
          <a:xfrm>
            <a:off x="7305451" y="2248030"/>
            <a:ext cx="1326004" cy="369332"/>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wrap="none">
            <a:spAutoFit/>
          </a:bodyPr>
          <a:lstStyle/>
          <a:p>
            <a:r>
              <a:rPr lang="ka-GE" dirty="0"/>
              <a:t>ბურძღალა</a:t>
            </a:r>
          </a:p>
        </p:txBody>
      </p:sp>
      <p:sp>
        <p:nvSpPr>
          <p:cNvPr id="22" name="Прямоугольник 21"/>
          <p:cNvSpPr/>
          <p:nvPr/>
        </p:nvSpPr>
        <p:spPr>
          <a:xfrm>
            <a:off x="5554613" y="3438734"/>
            <a:ext cx="1215397" cy="369332"/>
          </a:xfrm>
          <a:prstGeom prst="rect">
            <a:avLst/>
          </a:prstGeom>
          <a:ln>
            <a:solidFill>
              <a:srgbClr val="C00000"/>
            </a:solidFill>
          </a:ln>
        </p:spPr>
        <p:style>
          <a:lnRef idx="1">
            <a:schemeClr val="accent6"/>
          </a:lnRef>
          <a:fillRef idx="2">
            <a:schemeClr val="accent6"/>
          </a:fillRef>
          <a:effectRef idx="1">
            <a:schemeClr val="accent6"/>
          </a:effectRef>
          <a:fontRef idx="minor">
            <a:schemeClr val="dk1"/>
          </a:fontRef>
        </p:style>
        <p:txBody>
          <a:bodyPr wrap="none">
            <a:spAutoFit/>
          </a:bodyPr>
          <a:lstStyle/>
          <a:p>
            <a:r>
              <a:rPr lang="ka-GE" dirty="0"/>
              <a:t>ჭიპაკური</a:t>
            </a:r>
          </a:p>
        </p:txBody>
      </p:sp>
      <p:sp>
        <p:nvSpPr>
          <p:cNvPr id="23" name="Прямоугольник 22"/>
          <p:cNvSpPr/>
          <p:nvPr/>
        </p:nvSpPr>
        <p:spPr>
          <a:xfrm>
            <a:off x="3878165" y="5181292"/>
            <a:ext cx="1269899" cy="369332"/>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wrap="none">
            <a:spAutoFit/>
          </a:bodyPr>
          <a:lstStyle/>
          <a:p>
            <a:r>
              <a:rPr lang="ka-GE" dirty="0"/>
              <a:t>მახათური</a:t>
            </a:r>
          </a:p>
        </p:txBody>
      </p:sp>
      <p:sp>
        <p:nvSpPr>
          <p:cNvPr id="24" name="Прямоугольник 23"/>
          <p:cNvSpPr/>
          <p:nvPr/>
        </p:nvSpPr>
        <p:spPr>
          <a:xfrm>
            <a:off x="3651378" y="3188005"/>
            <a:ext cx="1481496" cy="369332"/>
          </a:xfrm>
          <a:prstGeom prst="rect">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wrap="none">
            <a:spAutoFit/>
          </a:bodyPr>
          <a:lstStyle/>
          <a:p>
            <a:r>
              <a:rPr lang="ka-GE" dirty="0"/>
              <a:t>ცხენისძუძუ</a:t>
            </a:r>
          </a:p>
        </p:txBody>
      </p:sp>
      <p:sp>
        <p:nvSpPr>
          <p:cNvPr id="25" name="Прямоугольник 24"/>
          <p:cNvSpPr/>
          <p:nvPr/>
        </p:nvSpPr>
        <p:spPr>
          <a:xfrm>
            <a:off x="8060866" y="5365958"/>
            <a:ext cx="824265" cy="369332"/>
          </a:xfrm>
          <a:prstGeom prst="rect">
            <a:avLst/>
          </a:prstGeom>
          <a:ln>
            <a:solidFill>
              <a:srgbClr val="C00000"/>
            </a:solidFill>
          </a:ln>
        </p:spPr>
        <p:style>
          <a:lnRef idx="1">
            <a:schemeClr val="accent1"/>
          </a:lnRef>
          <a:fillRef idx="2">
            <a:schemeClr val="accent1"/>
          </a:fillRef>
          <a:effectRef idx="1">
            <a:schemeClr val="accent1"/>
          </a:effectRef>
          <a:fontRef idx="minor">
            <a:schemeClr val="dk1"/>
          </a:fontRef>
        </p:style>
        <p:txBody>
          <a:bodyPr wrap="none">
            <a:spAutoFit/>
          </a:bodyPr>
          <a:lstStyle/>
          <a:p>
            <a:r>
              <a:rPr lang="ka-GE" dirty="0"/>
              <a:t>წვიტე</a:t>
            </a:r>
          </a:p>
        </p:txBody>
      </p:sp>
      <p:sp>
        <p:nvSpPr>
          <p:cNvPr id="26" name="Прямоугольник 25"/>
          <p:cNvSpPr/>
          <p:nvPr/>
        </p:nvSpPr>
        <p:spPr>
          <a:xfrm>
            <a:off x="7910184" y="1694032"/>
            <a:ext cx="974947" cy="369332"/>
          </a:xfrm>
          <a:prstGeom prst="rect">
            <a:avLst/>
          </a:prstGeom>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ka-GE" dirty="0"/>
              <a:t>საწური</a:t>
            </a:r>
          </a:p>
        </p:txBody>
      </p:sp>
      <p:sp>
        <p:nvSpPr>
          <p:cNvPr id="27" name="Прямоугольник 26"/>
          <p:cNvSpPr/>
          <p:nvPr/>
        </p:nvSpPr>
        <p:spPr>
          <a:xfrm>
            <a:off x="2114051" y="5365958"/>
            <a:ext cx="968535" cy="369332"/>
          </a:xfrm>
          <a:prstGeom prst="rect">
            <a:avLst/>
          </a:prstGeom>
          <a:ln>
            <a:solidFill>
              <a:srgbClr val="C00000"/>
            </a:solidFill>
          </a:ln>
        </p:spPr>
        <p:style>
          <a:lnRef idx="0">
            <a:schemeClr val="accent4"/>
          </a:lnRef>
          <a:fillRef idx="3">
            <a:schemeClr val="accent4"/>
          </a:fillRef>
          <a:effectRef idx="3">
            <a:schemeClr val="accent4"/>
          </a:effectRef>
          <a:fontRef idx="minor">
            <a:schemeClr val="lt1"/>
          </a:fontRef>
        </p:style>
        <p:txBody>
          <a:bodyPr wrap="none">
            <a:spAutoFit/>
          </a:bodyPr>
          <a:lstStyle/>
          <a:p>
            <a:r>
              <a:rPr lang="ka-GE" dirty="0"/>
              <a:t>კიბურა</a:t>
            </a:r>
          </a:p>
        </p:txBody>
      </p:sp>
      <p:sp>
        <p:nvSpPr>
          <p:cNvPr id="28" name="Прямоугольник 27"/>
          <p:cNvSpPr/>
          <p:nvPr/>
        </p:nvSpPr>
        <p:spPr>
          <a:xfrm>
            <a:off x="2071473" y="2304768"/>
            <a:ext cx="1358064" cy="369332"/>
          </a:xfrm>
          <a:prstGeom prst="rect">
            <a:avLst/>
          </a:prstGeom>
          <a:ln>
            <a:solidFill>
              <a:srgbClr val="C00000"/>
            </a:solidFill>
          </a:ln>
        </p:spPr>
        <p:style>
          <a:lnRef idx="3">
            <a:schemeClr val="lt1"/>
          </a:lnRef>
          <a:fillRef idx="1">
            <a:schemeClr val="accent2"/>
          </a:fillRef>
          <a:effectRef idx="1">
            <a:schemeClr val="accent2"/>
          </a:effectRef>
          <a:fontRef idx="minor">
            <a:schemeClr val="lt1"/>
          </a:fontRef>
        </p:style>
        <p:txBody>
          <a:bodyPr wrap="none">
            <a:spAutoFit/>
          </a:bodyPr>
          <a:lstStyle/>
          <a:p>
            <a:r>
              <a:rPr lang="ka-GE" dirty="0"/>
              <a:t>თურვანდი</a:t>
            </a:r>
          </a:p>
        </p:txBody>
      </p:sp>
      <p:sp>
        <p:nvSpPr>
          <p:cNvPr id="29" name="Прямоугольник 28"/>
          <p:cNvSpPr/>
          <p:nvPr/>
        </p:nvSpPr>
        <p:spPr>
          <a:xfrm>
            <a:off x="1173658" y="2063364"/>
            <a:ext cx="742511" cy="369332"/>
          </a:xfrm>
          <a:prstGeom prst="rect">
            <a:avLst/>
          </a:prstGeom>
          <a:ln>
            <a:solidFill>
              <a:srgbClr val="C00000"/>
            </a:solidFill>
          </a:ln>
        </p:spPr>
        <p:style>
          <a:lnRef idx="1">
            <a:schemeClr val="dk1"/>
          </a:lnRef>
          <a:fillRef idx="2">
            <a:schemeClr val="dk1"/>
          </a:fillRef>
          <a:effectRef idx="1">
            <a:schemeClr val="dk1"/>
          </a:effectRef>
          <a:fontRef idx="minor">
            <a:schemeClr val="dk1"/>
          </a:fontRef>
        </p:style>
        <p:txBody>
          <a:bodyPr wrap="none">
            <a:spAutoFit/>
          </a:bodyPr>
          <a:lstStyle/>
          <a:p>
            <a:r>
              <a:rPr lang="ka-GE" dirty="0"/>
              <a:t>ჭოტა</a:t>
            </a:r>
          </a:p>
        </p:txBody>
      </p:sp>
      <p:sp>
        <p:nvSpPr>
          <p:cNvPr id="30" name="Прямоугольник 29"/>
          <p:cNvSpPr/>
          <p:nvPr/>
        </p:nvSpPr>
        <p:spPr>
          <a:xfrm>
            <a:off x="514093" y="3053636"/>
            <a:ext cx="1061509" cy="369332"/>
          </a:xfrm>
          <a:prstGeom prst="rect">
            <a:avLst/>
          </a:prstGeom>
          <a:ln>
            <a:solidFill>
              <a:srgbClr val="C00000"/>
            </a:solidFill>
          </a:ln>
        </p:spPr>
        <p:style>
          <a:lnRef idx="1">
            <a:schemeClr val="accent3"/>
          </a:lnRef>
          <a:fillRef idx="3">
            <a:schemeClr val="accent3"/>
          </a:fillRef>
          <a:effectRef idx="2">
            <a:schemeClr val="accent3"/>
          </a:effectRef>
          <a:fontRef idx="minor">
            <a:schemeClr val="lt1"/>
          </a:fontRef>
        </p:style>
        <p:txBody>
          <a:bodyPr wrap="none">
            <a:spAutoFit/>
          </a:bodyPr>
          <a:lstStyle/>
          <a:p>
            <a:r>
              <a:rPr lang="ka-GE" dirty="0"/>
              <a:t>შავშურა</a:t>
            </a:r>
          </a:p>
        </p:txBody>
      </p:sp>
      <p:sp>
        <p:nvSpPr>
          <p:cNvPr id="31" name="Прямоугольник 30"/>
          <p:cNvSpPr/>
          <p:nvPr/>
        </p:nvSpPr>
        <p:spPr>
          <a:xfrm>
            <a:off x="2086727" y="2962679"/>
            <a:ext cx="1165704" cy="369332"/>
          </a:xfrm>
          <a:prstGeom prst="rect">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wrap="none">
            <a:spAutoFit/>
          </a:bodyPr>
          <a:lstStyle/>
          <a:p>
            <a:r>
              <a:rPr lang="ka-GE" dirty="0"/>
              <a:t>პოვნილი</a:t>
            </a:r>
          </a:p>
        </p:txBody>
      </p:sp>
      <p:sp>
        <p:nvSpPr>
          <p:cNvPr id="32" name="Прямоугольник 31"/>
          <p:cNvSpPr/>
          <p:nvPr/>
        </p:nvSpPr>
        <p:spPr>
          <a:xfrm>
            <a:off x="356439" y="1525434"/>
            <a:ext cx="1762021" cy="369332"/>
          </a:xfrm>
          <a:prstGeom prst="rect">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ka-GE" dirty="0"/>
              <a:t>ბაღის ყურძენი</a:t>
            </a:r>
          </a:p>
        </p:txBody>
      </p:sp>
      <p:sp>
        <p:nvSpPr>
          <p:cNvPr id="33" name="Прямоугольник 32"/>
          <p:cNvSpPr/>
          <p:nvPr/>
        </p:nvSpPr>
        <p:spPr>
          <a:xfrm>
            <a:off x="2339752" y="3591004"/>
            <a:ext cx="1048685" cy="369332"/>
          </a:xfrm>
          <a:prstGeom prst="rect">
            <a:avLst/>
          </a:prstGeom>
          <a:ln>
            <a:solidFill>
              <a:srgbClr val="C00000"/>
            </a:solidFill>
          </a:ln>
        </p:spPr>
        <p:style>
          <a:lnRef idx="3">
            <a:schemeClr val="lt1"/>
          </a:lnRef>
          <a:fillRef idx="1">
            <a:schemeClr val="accent4"/>
          </a:fillRef>
          <a:effectRef idx="1">
            <a:schemeClr val="accent4"/>
          </a:effectRef>
          <a:fontRef idx="minor">
            <a:schemeClr val="lt1"/>
          </a:fontRef>
        </p:style>
        <p:txBody>
          <a:bodyPr wrap="none">
            <a:spAutoFit/>
          </a:bodyPr>
          <a:lstStyle/>
          <a:p>
            <a:r>
              <a:rPr lang="ka-GE" dirty="0"/>
              <a:t>ალმურა</a:t>
            </a:r>
          </a:p>
        </p:txBody>
      </p:sp>
      <p:sp>
        <p:nvSpPr>
          <p:cNvPr id="34" name="Прямоугольник 33"/>
          <p:cNvSpPr/>
          <p:nvPr/>
        </p:nvSpPr>
        <p:spPr>
          <a:xfrm>
            <a:off x="356439" y="2566566"/>
            <a:ext cx="1119217" cy="369332"/>
          </a:xfrm>
          <a:prstGeom prst="rect">
            <a:avLst/>
          </a:prstGeom>
          <a:ln>
            <a:solidFill>
              <a:srgbClr val="FFFF00"/>
            </a:solidFill>
          </a:ln>
        </p:spPr>
        <p:style>
          <a:lnRef idx="0">
            <a:schemeClr val="accent4"/>
          </a:lnRef>
          <a:fillRef idx="3">
            <a:schemeClr val="accent4"/>
          </a:fillRef>
          <a:effectRef idx="3">
            <a:schemeClr val="accent4"/>
          </a:effectRef>
          <a:fontRef idx="minor">
            <a:schemeClr val="lt1"/>
          </a:fontRef>
        </p:style>
        <p:txBody>
          <a:bodyPr wrap="none">
            <a:spAutoFit/>
          </a:bodyPr>
          <a:lstStyle/>
          <a:p>
            <a:r>
              <a:rPr lang="ka-GE" dirty="0"/>
              <a:t>შიშველი</a:t>
            </a:r>
          </a:p>
        </p:txBody>
      </p:sp>
      <p:sp>
        <p:nvSpPr>
          <p:cNvPr id="35" name="Прямоугольник 34"/>
          <p:cNvSpPr/>
          <p:nvPr/>
        </p:nvSpPr>
        <p:spPr>
          <a:xfrm>
            <a:off x="332081" y="3613666"/>
            <a:ext cx="1584088" cy="369332"/>
          </a:xfrm>
          <a:prstGeom prst="rect">
            <a:avLst/>
          </a:prstGeom>
          <a:ln>
            <a:solidFill>
              <a:srgbClr val="C00000"/>
            </a:solidFill>
          </a:ln>
        </p:spPr>
        <p:style>
          <a:lnRef idx="1">
            <a:schemeClr val="accent5"/>
          </a:lnRef>
          <a:fillRef idx="3">
            <a:schemeClr val="accent5"/>
          </a:fillRef>
          <a:effectRef idx="2">
            <a:schemeClr val="accent5"/>
          </a:effectRef>
          <a:fontRef idx="minor">
            <a:schemeClr val="lt1"/>
          </a:fontRef>
        </p:style>
        <p:txBody>
          <a:bodyPr wrap="none">
            <a:spAutoFit/>
          </a:bodyPr>
          <a:lstStyle/>
          <a:p>
            <a:r>
              <a:rPr lang="ka-GE" dirty="0"/>
              <a:t>ტყისყურძენა</a:t>
            </a:r>
          </a:p>
        </p:txBody>
      </p:sp>
      <p:sp>
        <p:nvSpPr>
          <p:cNvPr id="36" name="Прямоугольник 35"/>
          <p:cNvSpPr/>
          <p:nvPr/>
        </p:nvSpPr>
        <p:spPr>
          <a:xfrm>
            <a:off x="395536" y="4283804"/>
            <a:ext cx="1188146" cy="369332"/>
          </a:xfrm>
          <a:prstGeom prst="rect">
            <a:avLst/>
          </a:prstGeom>
          <a:ln>
            <a:solidFill>
              <a:srgbClr val="FFFF00"/>
            </a:solidFill>
          </a:ln>
        </p:spPr>
        <p:style>
          <a:lnRef idx="1">
            <a:schemeClr val="accent6"/>
          </a:lnRef>
          <a:fillRef idx="3">
            <a:schemeClr val="accent6"/>
          </a:fillRef>
          <a:effectRef idx="2">
            <a:schemeClr val="accent6"/>
          </a:effectRef>
          <a:fontRef idx="minor">
            <a:schemeClr val="lt1"/>
          </a:fontRef>
        </p:style>
        <p:txBody>
          <a:bodyPr wrap="none">
            <a:spAutoFit/>
          </a:bodyPr>
          <a:lstStyle/>
          <a:p>
            <a:r>
              <a:rPr lang="ka-GE" dirty="0"/>
              <a:t>აჭარული</a:t>
            </a:r>
          </a:p>
        </p:txBody>
      </p:sp>
      <p:sp>
        <p:nvSpPr>
          <p:cNvPr id="37" name="Прямоугольник 36"/>
          <p:cNvSpPr/>
          <p:nvPr/>
        </p:nvSpPr>
        <p:spPr>
          <a:xfrm>
            <a:off x="2030599" y="4233386"/>
            <a:ext cx="1181734" cy="369332"/>
          </a:xfrm>
          <a:prstGeom prst="rect">
            <a:avLst/>
          </a:prstGeom>
          <a:ln>
            <a:solidFill>
              <a:srgbClr val="C00000"/>
            </a:solidFill>
          </a:ln>
        </p:spPr>
        <p:style>
          <a:lnRef idx="1">
            <a:schemeClr val="accent5"/>
          </a:lnRef>
          <a:fillRef idx="3">
            <a:schemeClr val="accent5"/>
          </a:fillRef>
          <a:effectRef idx="2">
            <a:schemeClr val="accent5"/>
          </a:effectRef>
          <a:fontRef idx="minor">
            <a:schemeClr val="lt1"/>
          </a:fontRef>
        </p:style>
        <p:txBody>
          <a:bodyPr wrap="none">
            <a:spAutoFit/>
          </a:bodyPr>
          <a:lstStyle/>
          <a:p>
            <a:r>
              <a:rPr lang="ka-GE" dirty="0"/>
              <a:t>ახალესკი</a:t>
            </a:r>
          </a:p>
        </p:txBody>
      </p:sp>
      <p:sp>
        <p:nvSpPr>
          <p:cNvPr id="38" name="Прямоугольник 37"/>
          <p:cNvSpPr/>
          <p:nvPr/>
        </p:nvSpPr>
        <p:spPr>
          <a:xfrm>
            <a:off x="395536" y="5075892"/>
            <a:ext cx="917239" cy="369332"/>
          </a:xfrm>
          <a:prstGeom prst="rect">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wrap="none">
            <a:spAutoFit/>
          </a:bodyPr>
          <a:lstStyle/>
          <a:p>
            <a:r>
              <a:rPr lang="ka-GE" dirty="0"/>
              <a:t>ბუტკო</a:t>
            </a:r>
          </a:p>
        </p:txBody>
      </p:sp>
      <p:sp>
        <p:nvSpPr>
          <p:cNvPr id="39" name="Прямоугольник 38"/>
          <p:cNvSpPr/>
          <p:nvPr/>
        </p:nvSpPr>
        <p:spPr>
          <a:xfrm>
            <a:off x="5742165" y="4725144"/>
            <a:ext cx="1027845" cy="369332"/>
          </a:xfrm>
          <a:prstGeom prst="rect">
            <a:avLst/>
          </a:prstGeom>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ka-GE" dirty="0"/>
              <a:t>ჩხავერი</a:t>
            </a:r>
          </a:p>
        </p:txBody>
      </p:sp>
      <p:sp>
        <p:nvSpPr>
          <p:cNvPr id="40" name="Прямоугольник 39"/>
          <p:cNvSpPr/>
          <p:nvPr/>
        </p:nvSpPr>
        <p:spPr>
          <a:xfrm>
            <a:off x="582149" y="5735290"/>
            <a:ext cx="1083951" cy="369332"/>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wrap="none">
            <a:spAutoFit/>
          </a:bodyPr>
          <a:lstStyle/>
          <a:p>
            <a:r>
              <a:rPr lang="ka-GE" dirty="0"/>
              <a:t>კოლოში</a:t>
            </a:r>
          </a:p>
        </p:txBody>
      </p:sp>
      <p:sp>
        <p:nvSpPr>
          <p:cNvPr id="41" name="Прямоугольник 40"/>
          <p:cNvSpPr/>
          <p:nvPr/>
        </p:nvSpPr>
        <p:spPr>
          <a:xfrm>
            <a:off x="2388337" y="6035698"/>
            <a:ext cx="2000200" cy="369332"/>
          </a:xfrm>
          <a:prstGeom prst="rect">
            <a:avLst/>
          </a:prstGeom>
          <a:ln>
            <a:solidFill>
              <a:srgbClr val="00B050"/>
            </a:solidFill>
          </a:ln>
        </p:spPr>
        <p:style>
          <a:lnRef idx="0">
            <a:schemeClr val="accent3"/>
          </a:lnRef>
          <a:fillRef idx="3">
            <a:schemeClr val="accent3"/>
          </a:fillRef>
          <a:effectRef idx="3">
            <a:schemeClr val="accent3"/>
          </a:effectRef>
          <a:fontRef idx="minor">
            <a:schemeClr val="lt1"/>
          </a:fontRef>
        </p:style>
        <p:txBody>
          <a:bodyPr wrap="square">
            <a:spAutoFit/>
          </a:bodyPr>
          <a:lstStyle/>
          <a:p>
            <a:r>
              <a:rPr lang="ka-GE" dirty="0"/>
              <a:t>მწვანე აჭარული</a:t>
            </a:r>
          </a:p>
        </p:txBody>
      </p:sp>
      <p:sp>
        <p:nvSpPr>
          <p:cNvPr id="42" name="Прямоугольник 41"/>
          <p:cNvSpPr/>
          <p:nvPr/>
        </p:nvSpPr>
        <p:spPr>
          <a:xfrm>
            <a:off x="5765751" y="1840974"/>
            <a:ext cx="1099981" cy="369332"/>
          </a:xfrm>
          <a:prstGeom prst="rect">
            <a:avLst/>
          </a:prstGeom>
          <a:ln>
            <a:solidFill>
              <a:srgbClr val="C00000"/>
            </a:solidFill>
          </a:ln>
        </p:spPr>
        <p:style>
          <a:lnRef idx="1">
            <a:schemeClr val="accent3"/>
          </a:lnRef>
          <a:fillRef idx="2">
            <a:schemeClr val="accent3"/>
          </a:fillRef>
          <a:effectRef idx="1">
            <a:schemeClr val="accent3"/>
          </a:effectRef>
          <a:fontRef idx="minor">
            <a:schemeClr val="dk1"/>
          </a:fontRef>
        </p:style>
        <p:txBody>
          <a:bodyPr wrap="none">
            <a:spAutoFit/>
          </a:bodyPr>
          <a:lstStyle/>
          <a:p>
            <a:r>
              <a:rPr lang="ka-GE" dirty="0"/>
              <a:t>ღვანურა</a:t>
            </a:r>
          </a:p>
        </p:txBody>
      </p:sp>
      <p:sp>
        <p:nvSpPr>
          <p:cNvPr id="44" name="Прямоугольник 43"/>
          <p:cNvSpPr/>
          <p:nvPr/>
        </p:nvSpPr>
        <p:spPr>
          <a:xfrm>
            <a:off x="1408757" y="498738"/>
            <a:ext cx="5942459" cy="461665"/>
          </a:xfrm>
          <a:prstGeom prst="rect">
            <a:avLst/>
          </a:prstGeom>
          <a:ln>
            <a:solidFill>
              <a:srgbClr val="FFC000"/>
            </a:solid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r>
              <a:rPr lang="ka-GE" sz="2400" b="1" dirty="0">
                <a:effectLst>
                  <a:outerShdw blurRad="38100" dist="38100" dir="2700000" algn="tl">
                    <a:srgbClr val="000000">
                      <a:alpha val="43137"/>
                    </a:srgbClr>
                  </a:outerShdw>
                </a:effectLst>
              </a:rPr>
              <a:t>აჭარის აბორიგენული ვაზის ჯიშები</a:t>
            </a:r>
          </a:p>
        </p:txBody>
      </p:sp>
    </p:spTree>
    <p:extLst>
      <p:ext uri="{BB962C8B-B14F-4D97-AF65-F5344CB8AC3E}">
        <p14:creationId xmlns:p14="http://schemas.microsoft.com/office/powerpoint/2010/main" val="13255081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G:\jisebi\20180821_1702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4486" y="1505986"/>
            <a:ext cx="2813207" cy="1582429"/>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9" name="Picture 9" descr="G:\jisebi\20180823_1851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427" y="5012853"/>
            <a:ext cx="2813207" cy="1582429"/>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52" name="Picture 12" descr="G:\jisebi\20180823_1852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4486" y="3277258"/>
            <a:ext cx="2832972" cy="1593547"/>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აღწერილობა არაა ხელმისაწვდომი."/>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5000"/>
          <a:stretch/>
        </p:blipFill>
        <p:spPr bwMode="auto">
          <a:xfrm>
            <a:off x="3164251" y="5012853"/>
            <a:ext cx="2813207" cy="1582429"/>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6" descr="აღწერილობა არაა ხელმისაწვდომი."/>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26" b="21921"/>
          <a:stretch/>
        </p:blipFill>
        <p:spPr bwMode="auto">
          <a:xfrm>
            <a:off x="200358" y="227186"/>
            <a:ext cx="2813207" cy="2841452"/>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0" descr="აღწერილობა არაა ხელმისაწვდომი."/>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4364"/>
          <a:stretch/>
        </p:blipFill>
        <p:spPr bwMode="auto">
          <a:xfrm>
            <a:off x="6121938" y="5012853"/>
            <a:ext cx="2785397" cy="1580081"/>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3171461" y="262718"/>
            <a:ext cx="5719090" cy="923330"/>
          </a:xfrm>
          <a:prstGeom prst="rect">
            <a:avLst/>
          </a:prstGeom>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ka-GE" dirty="0">
              <a:solidFill>
                <a:schemeClr val="tx1"/>
              </a:solidFill>
            </a:endParaRPr>
          </a:p>
          <a:p>
            <a:pPr algn="ctr"/>
            <a:r>
              <a:rPr lang="ka-GE" dirty="0">
                <a:solidFill>
                  <a:schemeClr val="tx1"/>
                </a:solidFill>
              </a:rPr>
              <a:t>აბორიგენული ვაზის  ჯიშები      </a:t>
            </a:r>
          </a:p>
          <a:p>
            <a:pPr algn="ctr"/>
            <a:r>
              <a:rPr lang="ka-GE" dirty="0">
                <a:solidFill>
                  <a:schemeClr val="tx1"/>
                </a:solidFill>
              </a:rPr>
              <a:t> ა ჭ ა რ ა შ ი </a:t>
            </a:r>
            <a:endParaRPr lang="ru-RU" dirty="0">
              <a:solidFill>
                <a:schemeClr val="tx1"/>
              </a:solidFill>
            </a:endParaRPr>
          </a:p>
        </p:txBody>
      </p:sp>
      <p:pic>
        <p:nvPicPr>
          <p:cNvPr id="3" name="Рисунок 2">
            <a:extLst>
              <a:ext uri="{FF2B5EF4-FFF2-40B4-BE49-F238E27FC236}">
                <a16:creationId xmlns:a16="http://schemas.microsoft.com/office/drawing/2014/main" id="{2A23EFBD-990C-47EC-8885-CBCEF55D0C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965"/>
          <a:stretch/>
        </p:blipFill>
        <p:spPr>
          <a:xfrm>
            <a:off x="6120010" y="1505985"/>
            <a:ext cx="2770541" cy="3362853"/>
          </a:xfrm>
          <a:prstGeom prst="rect">
            <a:avLst/>
          </a:prstGeom>
          <a:ln>
            <a:solidFill>
              <a:srgbClr val="FFFF00"/>
            </a:solid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id="{C28DD09A-7693-4792-8EF3-CCA0E937EDB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8256" r="890" b="9639"/>
          <a:stretch/>
        </p:blipFill>
        <p:spPr>
          <a:xfrm>
            <a:off x="200358" y="3275290"/>
            <a:ext cx="2813207" cy="1593547"/>
          </a:xfrm>
          <a:prstGeom prst="rect">
            <a:avLst/>
          </a:prstGeom>
          <a:ln>
            <a:solidFill>
              <a:srgbClr val="FFFF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808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2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D67FE47-238F-472F-B265-62938C928EAE}"/>
              </a:ext>
            </a:extLst>
          </p:cNvPr>
          <p:cNvSpPr txBox="1"/>
          <p:nvPr/>
        </p:nvSpPr>
        <p:spPr>
          <a:xfrm>
            <a:off x="179797" y="1164134"/>
            <a:ext cx="8871736" cy="5170646"/>
          </a:xfrm>
          <a:prstGeom prst="rect">
            <a:avLst/>
          </a:prstGeom>
          <a:solidFill>
            <a:schemeClr val="tx1">
              <a:lumMod val="85000"/>
            </a:schemeClr>
          </a:solidFill>
        </p:spPr>
        <p:txBody>
          <a:bodyPr wrap="square">
            <a:spAutoFit/>
          </a:bodyPr>
          <a:lstStyle/>
          <a:p>
            <a:pPr algn="just"/>
            <a:r>
              <a:rPr lang="ka-GE" sz="1500" dirty="0">
                <a:solidFill>
                  <a:schemeClr val="bg1"/>
                </a:solidFill>
              </a:rPr>
              <a:t>2014 წლიდან, „ასოციაცია ქართული ღვინო"-ს ინიციატივით და საქართველოს მთავრობის მხარდაჭერით, ღვინის ეროვნული სააგენტოს ხელმძღვანელობით განხორციელდა საერთაშორისო მულტიდისციპლინარული პროექტი „ქართული ვაზისა და ღვინის კულტურის კვლევა". მასში, ქართველ მეცნიერებთან ერთად, მონაწილეობდნენ პენსილვანიის, მონპელიეს, მილანის, კოპენჰაგენის, ტორონტოს უნივერსიტეტების, ისრაელის ვაისმანის ინსტიტუტისა და მონპელიეს აგრარული კვლევების ეროვნული ინსტიტუტის თანამშრომლები. პროექტის ფარგლებში პენსილვანიის უნივერსიტეტის პროფესორის პატრიკ მაკგოვერნის ხელმძღვანელობით ჩატარებული ბიომოლეკულარული კვლევების შედეგად მარნეულის რაიონში მდებარე ნეოლითის პერიოდის „გადაჭრილი გორის" და „შულავერის გორის" არქეოლოგიურ ძეგლზე უკანასკნელი პერიოდის გათხრების დროს აღმოჩენილი თიხის ჭურჭლის კედლებზე ღვინისათვის დამახასიათებელი ორგანული მჟავების (ღვინის მჟავა, ვაშლმჟავა, ქარვამჟავა და ლიმონმჟავა) არსებობა დადასტურდა, რაც Vitis vinifera-ს ვაზის ჯიშისგან დამზადებული ღვინის მარკერია. ჩატარდა ასევე პალეობოტანიკური კვლევები. ისრაელის ვაისმანის ინსტიტუტში განხორციელებული ლაბორატორიული კვლევების შედეგად C14-ის დათარიღების მეთოდით ნიმუშების ასაკი განისაზღვრა  ძვ.წ.  6000-5800 წლებით,  რაც 600 წლით უფრო ძველია, ვიდრე აქამდე უძველესად მიჩნეული ღვინის კვალი ზაგროსის მთიანეთიდან (ირანი). ამრიგად უახლესი კვლევის  შედეგებით კიდევ ერთხელ დამტკიცდა, რომ საქართველოში ღვინოს ჯერ კიდევ ძვ.წ. 6000-5800 წლებში, ე.ი. 8000 წლის წინ აყენებდნენ. საქართველოში დღეისათვის 525 -ზე მეტი დასახელების ადგილობრივი ჯიშია  ცნობილი. 2013 წლიდან იუნესკოს გადაწყვეტილებით, ქვევრში ღვინის დაყენების ქართული ტრადიციული მეთოდი არამატერიალური კულტურული მემკვიდრეობის ძეგლთა ნუსხაში შევიდა.                               .          </a:t>
            </a:r>
            <a:br>
              <a:rPr lang="ka-GE" sz="1500" dirty="0">
                <a:solidFill>
                  <a:schemeClr val="bg1"/>
                </a:solidFill>
              </a:rPr>
            </a:br>
            <a:endParaRPr lang="en-US" sz="1500" dirty="0">
              <a:solidFill>
                <a:schemeClr val="bg1"/>
              </a:solidFill>
            </a:endParaRPr>
          </a:p>
        </p:txBody>
      </p:sp>
    </p:spTree>
    <p:extLst>
      <p:ext uri="{BB962C8B-B14F-4D97-AF65-F5344CB8AC3E}">
        <p14:creationId xmlns:p14="http://schemas.microsoft.com/office/powerpoint/2010/main" val="3944402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F8FAD91D-3489-443B-8E05-9EDD78AE9907}"/>
              </a:ext>
            </a:extLst>
          </p:cNvPr>
          <p:cNvSpPr/>
          <p:nvPr/>
        </p:nvSpPr>
        <p:spPr>
          <a:xfrm>
            <a:off x="2803490" y="0"/>
            <a:ext cx="6099349" cy="1723549"/>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lgn="ctr">
              <a:buAutoNum type="arabicPeriod"/>
            </a:pPr>
            <a:endParaRPr lang="ka-GE" sz="1400" b="1" dirty="0">
              <a:solidFill>
                <a:schemeClr val="bg1"/>
              </a:solidFill>
              <a:highlight>
                <a:srgbClr val="FFFF00"/>
              </a:highlight>
            </a:endParaRPr>
          </a:p>
          <a:p>
            <a:pPr marL="342900" indent="-342900" algn="ctr">
              <a:buAutoNum type="arabicPeriod"/>
            </a:pPr>
            <a:r>
              <a:rPr lang="ka-GE" sz="1400" b="1" dirty="0">
                <a:solidFill>
                  <a:schemeClr val="bg1"/>
                </a:solidFill>
              </a:rPr>
              <a:t>ბრინჯაოს ქანდაკება ყანწით.  ვანი. თამადა - ძვ.წ. </a:t>
            </a:r>
            <a:r>
              <a:rPr lang="en-US" sz="1400" b="1" dirty="0">
                <a:solidFill>
                  <a:schemeClr val="bg1"/>
                </a:solidFill>
              </a:rPr>
              <a:t>VII </a:t>
            </a:r>
            <a:r>
              <a:rPr lang="ka-GE" sz="1400" b="1" dirty="0">
                <a:solidFill>
                  <a:schemeClr val="bg1"/>
                </a:solidFill>
              </a:rPr>
              <a:t>ს.</a:t>
            </a:r>
          </a:p>
          <a:p>
            <a:pPr marL="342900" indent="-342900" algn="ctr">
              <a:buAutoNum type="arabicPeriod"/>
            </a:pPr>
            <a:r>
              <a:rPr lang="ka-GE" sz="1400" b="1" dirty="0">
                <a:solidFill>
                  <a:schemeClr val="bg1"/>
                </a:solidFill>
              </a:rPr>
              <a:t>ყანწი-რიტონი ზემო რაჭა გვიანანტიკური ხანა</a:t>
            </a:r>
          </a:p>
          <a:p>
            <a:pPr marL="342900" indent="-342900" algn="ctr">
              <a:buAutoNum type="arabicPeriod"/>
            </a:pPr>
            <a:r>
              <a:rPr lang="ka-GE" sz="1400" b="1" dirty="0">
                <a:solidFill>
                  <a:schemeClr val="bg1"/>
                </a:solidFill>
              </a:rPr>
              <a:t>კახეთი-გურჯაანი, მელაანი. შიშველი მამაკაცის ბრინჯაოს ფიგურა სასმისითა და სატევრით. ძვ.წ.  </a:t>
            </a:r>
            <a:r>
              <a:rPr lang="en-US" sz="1400" b="1" dirty="0">
                <a:solidFill>
                  <a:schemeClr val="bg1"/>
                </a:solidFill>
              </a:rPr>
              <a:t>IX-VII </a:t>
            </a:r>
            <a:r>
              <a:rPr lang="ka-GE" sz="1400" b="1" dirty="0">
                <a:solidFill>
                  <a:schemeClr val="bg1"/>
                </a:solidFill>
              </a:rPr>
              <a:t>სს.</a:t>
            </a:r>
          </a:p>
          <a:p>
            <a:pPr algn="ctr"/>
            <a:endParaRPr lang="ka-GE" b="1" dirty="0">
              <a:solidFill>
                <a:schemeClr val="bg1"/>
              </a:solidFill>
              <a:highlight>
                <a:srgbClr val="FFFF00"/>
              </a:highlight>
            </a:endParaRPr>
          </a:p>
          <a:p>
            <a:pPr algn="ctr"/>
            <a:endParaRPr lang="ru-RU" b="1" dirty="0">
              <a:solidFill>
                <a:schemeClr val="bg1"/>
              </a:solidFill>
              <a:highlight>
                <a:srgbClr val="FFFF00"/>
              </a:highlight>
            </a:endParaRPr>
          </a:p>
        </p:txBody>
      </p:sp>
      <p:pic>
        <p:nvPicPr>
          <p:cNvPr id="5" name="Picture 2" descr="C:\Users\merabi\Videos\gomi.jpg">
            <a:extLst>
              <a:ext uri="{FF2B5EF4-FFF2-40B4-BE49-F238E27FC236}">
                <a16:creationId xmlns:a16="http://schemas.microsoft.com/office/drawing/2014/main" id="{E234DB23-004E-405B-ABCE-10F249C9B1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80" t="4202" r="57135" b="2452"/>
          <a:stretch/>
        </p:blipFill>
        <p:spPr bwMode="auto">
          <a:xfrm>
            <a:off x="7203286" y="2361363"/>
            <a:ext cx="1699553" cy="3493527"/>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C:\Users\merabi\Videos\Без названия.jpg">
            <a:extLst>
              <a:ext uri="{FF2B5EF4-FFF2-40B4-BE49-F238E27FC236}">
                <a16:creationId xmlns:a16="http://schemas.microsoft.com/office/drawing/2014/main" id="{D0D1C16E-B858-447D-B5A4-3AA68A6B64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93" r="24376" b="4971"/>
          <a:stretch/>
        </p:blipFill>
        <p:spPr bwMode="auto">
          <a:xfrm>
            <a:off x="241161" y="358775"/>
            <a:ext cx="2341266" cy="5496115"/>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5" descr="C:\Users\merabi\Videos\1604EX05.jpg">
            <a:extLst>
              <a:ext uri="{FF2B5EF4-FFF2-40B4-BE49-F238E27FC236}">
                <a16:creationId xmlns:a16="http://schemas.microsoft.com/office/drawing/2014/main" id="{192F1DB1-551A-4EA6-BAF8-12F5F2ADD6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54" t="6188" r="25505"/>
          <a:stretch/>
        </p:blipFill>
        <p:spPr bwMode="auto">
          <a:xfrm>
            <a:off x="4111186" y="2361363"/>
            <a:ext cx="1563340" cy="4116526"/>
          </a:xfrm>
          <a:prstGeom prst="rect">
            <a:avLst/>
          </a:prstGeom>
          <a:ln>
            <a:solidFill>
              <a:srgbClr val="FFFF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2889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66442" y="1447801"/>
            <a:ext cx="7892076" cy="3329581"/>
          </a:xfrm>
          <a:effectLst>
            <a:outerShdw blurRad="50800" dist="38100" dir="10800000" algn="r" rotWithShape="0">
              <a:prstClr val="black">
                <a:alpha val="40000"/>
              </a:prstClr>
            </a:outerShdw>
          </a:effectLst>
        </p:spPr>
        <p:txBody>
          <a:bodyPr/>
          <a:lstStyle/>
          <a:p>
            <a:r>
              <a:rPr lang="ka-GE" dirty="0">
                <a:effectLst>
                  <a:outerShdw blurRad="38100" dist="38100" dir="2700000" algn="tl">
                    <a:srgbClr val="000000">
                      <a:alpha val="43137"/>
                    </a:srgbClr>
                  </a:outerShdw>
                </a:effectLst>
              </a:rPr>
              <a:t>მადლობა ყურადღებისთვის</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0574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A946C045-8435-4B89-9FF7-B69ED7578EC8}"/>
              </a:ext>
            </a:extLst>
          </p:cNvPr>
          <p:cNvSpPr/>
          <p:nvPr/>
        </p:nvSpPr>
        <p:spPr>
          <a:xfrm>
            <a:off x="1004116" y="116632"/>
            <a:ext cx="6622465" cy="646331"/>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bg1"/>
                </a:solidFill>
              </a:rPr>
              <a:t>დ ე რ გ ე ბ ი     </a:t>
            </a:r>
            <a:r>
              <a:rPr lang="ka-GE" sz="1400" b="1" dirty="0">
                <a:solidFill>
                  <a:schemeClr val="bg1"/>
                </a:solidFill>
              </a:rPr>
              <a:t>გვიანბრინჯაო-ადრერკინის ხანა</a:t>
            </a:r>
          </a:p>
          <a:p>
            <a:pPr algn="ctr"/>
            <a:endParaRPr lang="ru-RU" b="1" dirty="0">
              <a:solidFill>
                <a:schemeClr val="bg1"/>
              </a:solidFill>
            </a:endParaRPr>
          </a:p>
        </p:txBody>
      </p:sp>
      <p:pic>
        <p:nvPicPr>
          <p:cNvPr id="11" name="Picture 49" descr="C:\Users\win7\AppData\Local\Microsoft\Windows\Temporary Internet Files\Content.Word\DSC_130.jpg">
            <a:extLst>
              <a:ext uri="{FF2B5EF4-FFF2-40B4-BE49-F238E27FC236}">
                <a16:creationId xmlns:a16="http://schemas.microsoft.com/office/drawing/2014/main" id="{E92F458B-B784-4172-ABB6-ED74416DF263}"/>
              </a:ext>
            </a:extLst>
          </p:cNvPr>
          <p:cNvPicPr/>
          <p:nvPr/>
        </p:nvPicPr>
        <p:blipFill>
          <a:blip r:embed="rId2" cstate="print"/>
          <a:srcRect l="6968" r="909" b="4545"/>
          <a:stretch>
            <a:fillRect/>
          </a:stretch>
        </p:blipFill>
        <p:spPr bwMode="auto">
          <a:xfrm>
            <a:off x="1004115" y="4160282"/>
            <a:ext cx="3423869" cy="2365064"/>
          </a:xfrm>
          <a:prstGeom prst="rect">
            <a:avLst/>
          </a:prstGeom>
          <a:noFill/>
          <a:ln w="9525">
            <a:solidFill>
              <a:srgbClr val="FFFF00"/>
            </a:solidFill>
            <a:miter lim="800000"/>
            <a:headEnd/>
            <a:tailEnd/>
          </a:ln>
        </p:spPr>
      </p:pic>
      <p:pic>
        <p:nvPicPr>
          <p:cNvPr id="12" name="Picture 79" descr="C:\Users\win7\AppData\Local\Microsoft\Windows\Temporary Internet Files\Content.Word\Без имени-1.jpg">
            <a:extLst>
              <a:ext uri="{FF2B5EF4-FFF2-40B4-BE49-F238E27FC236}">
                <a16:creationId xmlns:a16="http://schemas.microsoft.com/office/drawing/2014/main" id="{F1209991-04E1-41BC-A4EB-5BCD4A920C1B}"/>
              </a:ext>
            </a:extLst>
          </p:cNvPr>
          <p:cNvPicPr/>
          <p:nvPr/>
        </p:nvPicPr>
        <p:blipFill>
          <a:blip r:embed="rId3"/>
          <a:srcRect l="4267" t="21870" r="7037" b="22252"/>
          <a:stretch>
            <a:fillRect/>
          </a:stretch>
        </p:blipFill>
        <p:spPr bwMode="auto">
          <a:xfrm>
            <a:off x="1009853" y="980728"/>
            <a:ext cx="3416331" cy="3014952"/>
          </a:xfrm>
          <a:prstGeom prst="rect">
            <a:avLst/>
          </a:prstGeom>
          <a:noFill/>
          <a:ln w="9525">
            <a:solidFill>
              <a:srgbClr val="FFFF00"/>
            </a:solidFill>
            <a:miter lim="800000"/>
            <a:headEnd/>
            <a:tailEnd/>
          </a:ln>
        </p:spPr>
      </p:pic>
      <p:pic>
        <p:nvPicPr>
          <p:cNvPr id="13" name="Picture 2" descr="E:\F I C H V N A R I\ა ჭ ა რ ი ს          ი ს ტ ო რ ი ი ს    ნ ა რ კ ვ ე ვ ე ბ ი\3\8.jpg">
            <a:extLst>
              <a:ext uri="{FF2B5EF4-FFF2-40B4-BE49-F238E27FC236}">
                <a16:creationId xmlns:a16="http://schemas.microsoft.com/office/drawing/2014/main" id="{4AE34BA3-7A38-4D9E-B2ED-10FC981372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71" t="59551" r="21319" b="1461"/>
          <a:stretch/>
        </p:blipFill>
        <p:spPr bwMode="auto">
          <a:xfrm>
            <a:off x="5244944" y="3819179"/>
            <a:ext cx="2381637" cy="270616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4" name="Picture 2" descr="E:\F I C H V N A R I\ა ჭ ა რ ი ს          ი ს ტ ო რ ი ი ს    ნ ა რ კ ვ ე ვ ე ბ ი\3\8.jpg">
            <a:extLst>
              <a:ext uri="{FF2B5EF4-FFF2-40B4-BE49-F238E27FC236}">
                <a16:creationId xmlns:a16="http://schemas.microsoft.com/office/drawing/2014/main" id="{5EC41279-119C-4D9F-A754-10E62A3BBB7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4" t="529" r="9533" b="42241"/>
          <a:stretch/>
        </p:blipFill>
        <p:spPr bwMode="auto">
          <a:xfrm>
            <a:off x="5244944" y="980728"/>
            <a:ext cx="2381637" cy="262617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440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a:extLst>
              <a:ext uri="{FF2B5EF4-FFF2-40B4-BE49-F238E27FC236}">
                <a16:creationId xmlns:a16="http://schemas.microsoft.com/office/drawing/2014/main" id="{3707FF57-0910-485C-89C8-EB37E7524DFD}"/>
              </a:ext>
            </a:extLst>
          </p:cNvPr>
          <p:cNvSpPr/>
          <p:nvPr/>
        </p:nvSpPr>
        <p:spPr>
          <a:xfrm>
            <a:off x="185004" y="116632"/>
            <a:ext cx="8789527" cy="646331"/>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bg1"/>
                </a:solidFill>
              </a:rPr>
              <a:t>კოლხური სასმისები</a:t>
            </a:r>
          </a:p>
          <a:p>
            <a:pPr algn="ctr"/>
            <a:r>
              <a:rPr lang="ka-GE" b="1" dirty="0">
                <a:solidFill>
                  <a:schemeClr val="bg1"/>
                </a:solidFill>
              </a:rPr>
              <a:t>ძვ.წ. </a:t>
            </a:r>
            <a:r>
              <a:rPr lang="en-US" b="1" dirty="0">
                <a:solidFill>
                  <a:schemeClr val="bg1"/>
                </a:solidFill>
              </a:rPr>
              <a:t>VII –V </a:t>
            </a:r>
            <a:r>
              <a:rPr lang="ka-GE" b="1" dirty="0">
                <a:solidFill>
                  <a:schemeClr val="bg1"/>
                </a:solidFill>
              </a:rPr>
              <a:t>სს</a:t>
            </a:r>
            <a:endParaRPr lang="ru-RU" b="1" dirty="0">
              <a:solidFill>
                <a:schemeClr val="bg1"/>
              </a:solidFill>
            </a:endParaRPr>
          </a:p>
        </p:txBody>
      </p:sp>
      <p:pic>
        <p:nvPicPr>
          <p:cNvPr id="22" name="Picture 5">
            <a:extLst>
              <a:ext uri="{FF2B5EF4-FFF2-40B4-BE49-F238E27FC236}">
                <a16:creationId xmlns:a16="http://schemas.microsoft.com/office/drawing/2014/main" id="{4C1A1CEB-5877-4506-A2C4-61F5FE6DB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330" y="1044972"/>
            <a:ext cx="1370310" cy="17814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10">
            <a:extLst>
              <a:ext uri="{FF2B5EF4-FFF2-40B4-BE49-F238E27FC236}">
                <a16:creationId xmlns:a16="http://schemas.microsoft.com/office/drawing/2014/main" id="{B73EE9F6-EC35-42C6-A5D3-16615D49BE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62"/>
          <a:stretch/>
        </p:blipFill>
        <p:spPr bwMode="auto">
          <a:xfrm>
            <a:off x="4283693" y="3645822"/>
            <a:ext cx="4366264" cy="24269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5" name="Прямоугольник 24">
            <a:extLst>
              <a:ext uri="{FF2B5EF4-FFF2-40B4-BE49-F238E27FC236}">
                <a16:creationId xmlns:a16="http://schemas.microsoft.com/office/drawing/2014/main" id="{D3BA3192-D64A-4FE9-8953-29FEA1A6AEE6}"/>
              </a:ext>
            </a:extLst>
          </p:cNvPr>
          <p:cNvSpPr/>
          <p:nvPr/>
        </p:nvSpPr>
        <p:spPr>
          <a:xfrm>
            <a:off x="2906505" y="1044972"/>
            <a:ext cx="1374655" cy="178140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8">
            <a:extLst>
              <a:ext uri="{FF2B5EF4-FFF2-40B4-BE49-F238E27FC236}">
                <a16:creationId xmlns:a16="http://schemas.microsoft.com/office/drawing/2014/main" id="{4A3BBF6D-A7F9-43F3-9EFE-24D5F0567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495" y="1045825"/>
            <a:ext cx="2327304" cy="178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Прямоугольник 29">
            <a:extLst>
              <a:ext uri="{FF2B5EF4-FFF2-40B4-BE49-F238E27FC236}">
                <a16:creationId xmlns:a16="http://schemas.microsoft.com/office/drawing/2014/main" id="{4B36F126-FFC8-4FDE-A5C7-766D339E450A}"/>
              </a:ext>
            </a:extLst>
          </p:cNvPr>
          <p:cNvSpPr/>
          <p:nvPr/>
        </p:nvSpPr>
        <p:spPr>
          <a:xfrm>
            <a:off x="4389015" y="1044972"/>
            <a:ext cx="2327303" cy="178140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 name="Picture 3">
            <a:extLst>
              <a:ext uri="{FF2B5EF4-FFF2-40B4-BE49-F238E27FC236}">
                <a16:creationId xmlns:a16="http://schemas.microsoft.com/office/drawing/2014/main" id="{F5367020-B8BA-4B38-AEE1-1077AE9675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7944"/>
          <a:stretch/>
        </p:blipFill>
        <p:spPr bwMode="auto">
          <a:xfrm>
            <a:off x="269225" y="3153288"/>
            <a:ext cx="1942277" cy="157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Прямоугольник 34">
            <a:extLst>
              <a:ext uri="{FF2B5EF4-FFF2-40B4-BE49-F238E27FC236}">
                <a16:creationId xmlns:a16="http://schemas.microsoft.com/office/drawing/2014/main" id="{0B772EBC-9A10-43DA-8D75-7C98A91FDE9E}"/>
              </a:ext>
            </a:extLst>
          </p:cNvPr>
          <p:cNvSpPr/>
          <p:nvPr/>
        </p:nvSpPr>
        <p:spPr>
          <a:xfrm>
            <a:off x="269226" y="3153288"/>
            <a:ext cx="3773809" cy="1571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6" name="Picture 8" descr="C:\Users\Merabi\Downloads\კერამიკა ბ 260''''.JPG">
            <a:extLst>
              <a:ext uri="{FF2B5EF4-FFF2-40B4-BE49-F238E27FC236}">
                <a16:creationId xmlns:a16="http://schemas.microsoft.com/office/drawing/2014/main" id="{F3F06840-7980-4762-BDEF-00D8E750328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381" t="18500" r="24242" b="11750"/>
          <a:stretch/>
        </p:blipFill>
        <p:spPr bwMode="auto">
          <a:xfrm>
            <a:off x="6857941" y="1048881"/>
            <a:ext cx="1803476" cy="1765509"/>
          </a:xfrm>
          <a:prstGeom prst="rect">
            <a:avLst/>
          </a:prstGeom>
          <a:noFill/>
          <a:extLst>
            <a:ext uri="{909E8E84-426E-40DD-AFC4-6F175D3DCCD1}">
              <a14:hiddenFill xmlns:a14="http://schemas.microsoft.com/office/drawing/2010/main">
                <a:solidFill>
                  <a:srgbClr val="FFFFFF"/>
                </a:solidFill>
              </a14:hiddenFill>
            </a:ext>
          </a:extLst>
        </p:spPr>
      </p:pic>
      <p:sp>
        <p:nvSpPr>
          <p:cNvPr id="37" name="Прямоугольник 36">
            <a:extLst>
              <a:ext uri="{FF2B5EF4-FFF2-40B4-BE49-F238E27FC236}">
                <a16:creationId xmlns:a16="http://schemas.microsoft.com/office/drawing/2014/main" id="{EB9465A6-0877-47B2-A57D-D60AE26C5FD3}"/>
              </a:ext>
            </a:extLst>
          </p:cNvPr>
          <p:cNvSpPr/>
          <p:nvPr/>
        </p:nvSpPr>
        <p:spPr>
          <a:xfrm>
            <a:off x="6858638" y="1044972"/>
            <a:ext cx="1792822" cy="178049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a:extLst>
              <a:ext uri="{FF2B5EF4-FFF2-40B4-BE49-F238E27FC236}">
                <a16:creationId xmlns:a16="http://schemas.microsoft.com/office/drawing/2014/main" id="{2804025E-9DD3-464D-BA6A-4FBE0C013782}"/>
              </a:ext>
            </a:extLst>
          </p:cNvPr>
          <p:cNvSpPr/>
          <p:nvPr/>
        </p:nvSpPr>
        <p:spPr>
          <a:xfrm>
            <a:off x="4281160" y="3632602"/>
            <a:ext cx="4369985" cy="244639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 name="Picture 3">
            <a:extLst>
              <a:ext uri="{FF2B5EF4-FFF2-40B4-BE49-F238E27FC236}">
                <a16:creationId xmlns:a16="http://schemas.microsoft.com/office/drawing/2014/main" id="{F5D2FC80-5DC1-4368-BC22-1544A4E39C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902" r="1015"/>
          <a:stretch/>
        </p:blipFill>
        <p:spPr bwMode="auto">
          <a:xfrm>
            <a:off x="2286291" y="3157315"/>
            <a:ext cx="1756744" cy="157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 name="Группа 40">
            <a:extLst>
              <a:ext uri="{FF2B5EF4-FFF2-40B4-BE49-F238E27FC236}">
                <a16:creationId xmlns:a16="http://schemas.microsoft.com/office/drawing/2014/main" id="{10E7D3F0-5EFA-4947-BF02-52F98F780442}"/>
              </a:ext>
            </a:extLst>
          </p:cNvPr>
          <p:cNvGrpSpPr/>
          <p:nvPr/>
        </p:nvGrpSpPr>
        <p:grpSpPr>
          <a:xfrm>
            <a:off x="261955" y="1047328"/>
            <a:ext cx="2465295" cy="1781403"/>
            <a:chOff x="4716016" y="3430293"/>
            <a:chExt cx="2045959" cy="1478394"/>
          </a:xfrm>
        </p:grpSpPr>
        <p:pic>
          <p:nvPicPr>
            <p:cNvPr id="42" name="Picture 12" descr="E:\F I C H V N A R I\ფ ი ჭ ვ ნ ა რ ი.   მ ო ნ ო გ რ ა ფ ი ე ბ ი\ფ ი ჭ ვ ნ ა რ ი - 7 (კოლხური კლასიკა)\ს ა ბ ო ლ ო ო\62.jpg">
              <a:extLst>
                <a:ext uri="{FF2B5EF4-FFF2-40B4-BE49-F238E27FC236}">
                  <a16:creationId xmlns:a16="http://schemas.microsoft.com/office/drawing/2014/main" id="{2F585931-2739-40F8-89C1-94DC98D9B2E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775" t="57295" r="52426" b="29389"/>
            <a:stretch/>
          </p:blipFill>
          <p:spPr bwMode="auto">
            <a:xfrm>
              <a:off x="4716016" y="3430293"/>
              <a:ext cx="2045959" cy="1478394"/>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43" name="Прямоугольник 42">
              <a:extLst>
                <a:ext uri="{FF2B5EF4-FFF2-40B4-BE49-F238E27FC236}">
                  <a16:creationId xmlns:a16="http://schemas.microsoft.com/office/drawing/2014/main" id="{BE8643EE-CA8A-42F3-9156-326CC4683C4D}"/>
                </a:ext>
              </a:extLst>
            </p:cNvPr>
            <p:cNvSpPr/>
            <p:nvPr/>
          </p:nvSpPr>
          <p:spPr>
            <a:xfrm>
              <a:off x="4716016" y="3430293"/>
              <a:ext cx="2045959" cy="147839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44" name="Picture 9">
            <a:extLst>
              <a:ext uri="{FF2B5EF4-FFF2-40B4-BE49-F238E27FC236}">
                <a16:creationId xmlns:a16="http://schemas.microsoft.com/office/drawing/2014/main" id="{383F75D5-B3EA-401C-871C-5BFF55DA86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0756"/>
          <a:stretch/>
        </p:blipFill>
        <p:spPr bwMode="auto">
          <a:xfrm>
            <a:off x="269225" y="4842581"/>
            <a:ext cx="1699186" cy="1781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9">
            <a:extLst>
              <a:ext uri="{FF2B5EF4-FFF2-40B4-BE49-F238E27FC236}">
                <a16:creationId xmlns:a16="http://schemas.microsoft.com/office/drawing/2014/main" id="{5A4BD9DB-FE4C-4790-A8E9-151052560E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t="3170"/>
          <a:stretch/>
        </p:blipFill>
        <p:spPr bwMode="auto">
          <a:xfrm>
            <a:off x="2267977" y="4859827"/>
            <a:ext cx="1775058" cy="176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Прямоугольник 46">
            <a:extLst>
              <a:ext uri="{FF2B5EF4-FFF2-40B4-BE49-F238E27FC236}">
                <a16:creationId xmlns:a16="http://schemas.microsoft.com/office/drawing/2014/main" id="{98916D96-AA47-440C-B607-52D078D1EEA4}"/>
              </a:ext>
            </a:extLst>
          </p:cNvPr>
          <p:cNvSpPr/>
          <p:nvPr/>
        </p:nvSpPr>
        <p:spPr>
          <a:xfrm>
            <a:off x="269225" y="4855800"/>
            <a:ext cx="3773809" cy="178140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41647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7CE15DB6-EEAA-4D0A-8051-1CA1DF922A51}"/>
              </a:ext>
            </a:extLst>
          </p:cNvPr>
          <p:cNvSpPr/>
          <p:nvPr/>
        </p:nvSpPr>
        <p:spPr>
          <a:xfrm>
            <a:off x="185004" y="116632"/>
            <a:ext cx="8789527" cy="861774"/>
          </a:xfrm>
          <a:prstGeom prst="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ka-GE" b="1" dirty="0">
                <a:solidFill>
                  <a:schemeClr val="bg1"/>
                </a:solidFill>
              </a:rPr>
              <a:t>ანტიკური ხანა</a:t>
            </a:r>
            <a:br>
              <a:rPr lang="ka-GE" b="1" dirty="0">
                <a:solidFill>
                  <a:schemeClr val="bg1"/>
                </a:solidFill>
              </a:rPr>
            </a:br>
            <a:r>
              <a:rPr lang="ka-GE" sz="1400" b="1" dirty="0">
                <a:solidFill>
                  <a:schemeClr val="bg1"/>
                </a:solidFill>
              </a:rPr>
              <a:t>კოლხური სამაროვანი.</a:t>
            </a:r>
            <a:r>
              <a:rPr lang="en-US" sz="1400" b="1" dirty="0">
                <a:solidFill>
                  <a:schemeClr val="bg1"/>
                </a:solidFill>
              </a:rPr>
              <a:t> </a:t>
            </a:r>
            <a:r>
              <a:rPr lang="ka-GE" sz="1400" b="1" dirty="0">
                <a:solidFill>
                  <a:schemeClr val="bg1"/>
                </a:solidFill>
              </a:rPr>
              <a:t>სასუფრე ჭურჭელი </a:t>
            </a:r>
            <a:endParaRPr lang="ru-RU" sz="1400" dirty="0">
              <a:solidFill>
                <a:schemeClr val="bg1"/>
              </a:solidFill>
            </a:endParaRPr>
          </a:p>
          <a:p>
            <a:pPr algn="ctr"/>
            <a:endParaRPr lang="ru-RU" b="1" dirty="0">
              <a:solidFill>
                <a:schemeClr val="bg1"/>
              </a:solidFill>
            </a:endParaRPr>
          </a:p>
        </p:txBody>
      </p:sp>
      <p:pic>
        <p:nvPicPr>
          <p:cNvPr id="18" name="Picture 7">
            <a:extLst>
              <a:ext uri="{FF2B5EF4-FFF2-40B4-BE49-F238E27FC236}">
                <a16:creationId xmlns:a16="http://schemas.microsoft.com/office/drawing/2014/main" id="{8F0CF677-D019-4B77-9E7E-587A36D7E08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104" t="8922" r="22328" b="4746"/>
          <a:stretch/>
        </p:blipFill>
        <p:spPr bwMode="auto">
          <a:xfrm>
            <a:off x="7156740" y="1236781"/>
            <a:ext cx="1650575" cy="1912031"/>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grpSp>
        <p:nvGrpSpPr>
          <p:cNvPr id="23" name="Группа 22">
            <a:extLst>
              <a:ext uri="{FF2B5EF4-FFF2-40B4-BE49-F238E27FC236}">
                <a16:creationId xmlns:a16="http://schemas.microsoft.com/office/drawing/2014/main" id="{C9D1EA74-AFA1-45C7-A6BD-F26747D88BAE}"/>
              </a:ext>
            </a:extLst>
          </p:cNvPr>
          <p:cNvGrpSpPr/>
          <p:nvPr/>
        </p:nvGrpSpPr>
        <p:grpSpPr>
          <a:xfrm>
            <a:off x="336685" y="1196824"/>
            <a:ext cx="1564006" cy="1962975"/>
            <a:chOff x="7128564" y="1268758"/>
            <a:chExt cx="1721179" cy="2160242"/>
          </a:xfrm>
        </p:grpSpPr>
        <p:pic>
          <p:nvPicPr>
            <p:cNvPr id="24" name="Picture 17" descr="E:\F I C H V N A R I\ფ ი ჭ ვ ნ ა რ ი.   მ ო ნ ო გ რ ა ფ ი ე ბ ი\ფ ი ჭ ვ ნ ა რ ი - 7 (კოლხური კლასიკა)\ს ა ბ ო ლ ო ო\61.jpg">
              <a:extLst>
                <a:ext uri="{FF2B5EF4-FFF2-40B4-BE49-F238E27FC236}">
                  <a16:creationId xmlns:a16="http://schemas.microsoft.com/office/drawing/2014/main" id="{5F89CA92-25B1-4678-B945-6EF569F696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752" t="28488" r="13257" b="21890"/>
            <a:stretch/>
          </p:blipFill>
          <p:spPr bwMode="auto">
            <a:xfrm>
              <a:off x="7128564" y="1268759"/>
              <a:ext cx="1721179" cy="2160241"/>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25" name="Прямоугольник 24">
              <a:extLst>
                <a:ext uri="{FF2B5EF4-FFF2-40B4-BE49-F238E27FC236}">
                  <a16:creationId xmlns:a16="http://schemas.microsoft.com/office/drawing/2014/main" id="{0CEA2FF3-2B1E-48D7-BF14-3272E1AD12F8}"/>
                </a:ext>
              </a:extLst>
            </p:cNvPr>
            <p:cNvSpPr/>
            <p:nvPr/>
          </p:nvSpPr>
          <p:spPr>
            <a:xfrm>
              <a:off x="7128564" y="1268758"/>
              <a:ext cx="1721179" cy="216024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7" name="Picture 16" descr="E:\F I C H V N A R I\ფ ი ჭ ვ ნ ა რ ი.   მ ო ნ ო გ რ ა ფ ი ე ბ ი\ფ ი ჭ ვ ნ ა რ ი - 7 (კოლხური კლასიკა)\ს ა ბ ო ლ ო ო\74.jpg">
            <a:extLst>
              <a:ext uri="{FF2B5EF4-FFF2-40B4-BE49-F238E27FC236}">
                <a16:creationId xmlns:a16="http://schemas.microsoft.com/office/drawing/2014/main" id="{D3E8D1B0-C235-4AB6-8334-5DDC515A11A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361" t="54882" r="5230" b="28465"/>
          <a:stretch/>
        </p:blipFill>
        <p:spPr bwMode="auto">
          <a:xfrm>
            <a:off x="243292" y="3959495"/>
            <a:ext cx="2128718" cy="2214664"/>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9" name="Picture 19" descr="E:\F I C H V N A R I\ფ ი ჭ ვ ნ ა რ ი.   მ ო ნ ო გ რ ა ფ ი ე ბ ი\ფ ი ჭ ვ ნ ა რ ი - 7 (კოლხური კლასიკა)\ს ა ბ ო ლ ო ო\74.jpg">
            <a:extLst>
              <a:ext uri="{FF2B5EF4-FFF2-40B4-BE49-F238E27FC236}">
                <a16:creationId xmlns:a16="http://schemas.microsoft.com/office/drawing/2014/main" id="{8C1DB021-00D8-4F52-8CA7-0054BBE0C45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922" t="32729" r="23937" b="50775"/>
          <a:stretch/>
        </p:blipFill>
        <p:spPr bwMode="auto">
          <a:xfrm>
            <a:off x="4933996" y="4002873"/>
            <a:ext cx="1606941" cy="2165005"/>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30" name="Picture 19" descr="E:\F I C H V N A R I\ფ ი ჭ ვ ნ ა რ ი.   მ ო ნ ო გ რ ა ფ ი ე ბ ი\ფ ი ჭ ვ ნ ა რ ი - 7 (კოლხური კლასიკა)\ს ა ბ ო ლ ო ო\74.jpg">
            <a:extLst>
              <a:ext uri="{FF2B5EF4-FFF2-40B4-BE49-F238E27FC236}">
                <a16:creationId xmlns:a16="http://schemas.microsoft.com/office/drawing/2014/main" id="{48008F54-5F59-49D6-B31B-094EC4F5990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501" t="51907" r="67370" b="28493"/>
          <a:stretch/>
        </p:blipFill>
        <p:spPr bwMode="auto">
          <a:xfrm>
            <a:off x="7051460" y="3957954"/>
            <a:ext cx="1788960" cy="221827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31" name="Picture 18" descr="E:\F I C H V N A R I\ფ ი ჭ ვ ნ ა რ ი.   მ ო ნ ო გ რ ა ფ ი ე ბ ი\ფ ი ჭ ვ ნ ა რ ი - 7 (კოლხური კლასიკა)\ს ა ბ ო ლ ო ო\71.jpg">
            <a:extLst>
              <a:ext uri="{FF2B5EF4-FFF2-40B4-BE49-F238E27FC236}">
                <a16:creationId xmlns:a16="http://schemas.microsoft.com/office/drawing/2014/main" id="{C95011E5-E0D4-4DEA-B341-AC1829BC653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213" t="27499" r="44120" b="54112"/>
          <a:stretch/>
        </p:blipFill>
        <p:spPr bwMode="auto">
          <a:xfrm>
            <a:off x="2816532" y="3957954"/>
            <a:ext cx="1606941" cy="2216205"/>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94ED67CE-1A47-4C9C-A1E9-AB679AC995F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572" t="7558" r="19338" b="11649"/>
          <a:stretch/>
        </p:blipFill>
        <p:spPr bwMode="auto">
          <a:xfrm>
            <a:off x="2410517" y="1191785"/>
            <a:ext cx="2156879" cy="196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Прямоугольник 37">
            <a:extLst>
              <a:ext uri="{FF2B5EF4-FFF2-40B4-BE49-F238E27FC236}">
                <a16:creationId xmlns:a16="http://schemas.microsoft.com/office/drawing/2014/main" id="{F07CA03E-284A-48CE-9893-7F7FC91FC8AD}"/>
              </a:ext>
            </a:extLst>
          </p:cNvPr>
          <p:cNvSpPr/>
          <p:nvPr/>
        </p:nvSpPr>
        <p:spPr>
          <a:xfrm>
            <a:off x="2410518" y="1200554"/>
            <a:ext cx="2156879" cy="195924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9" name="Picture 11" descr="E:\F I C H V N A R I\ფ ი ჭ ვ ნ ა რ ი.   მ ო ნ ო გ რ ა ფ ი ე ბ ი\ფ ი ჭ ვ ნ ა რ ი - 7 (კოლხური კლასიკა)\ს ა ბ ო ლ ო ო\82.jpg">
            <a:extLst>
              <a:ext uri="{FF2B5EF4-FFF2-40B4-BE49-F238E27FC236}">
                <a16:creationId xmlns:a16="http://schemas.microsoft.com/office/drawing/2014/main" id="{92720F37-9811-4952-953A-7B9E7DF39F7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110" t="7326" r="2505" b="70336"/>
          <a:stretch/>
        </p:blipFill>
        <p:spPr bwMode="auto">
          <a:xfrm>
            <a:off x="5084061" y="1236781"/>
            <a:ext cx="1564006" cy="1912031"/>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938146"/>
      </p:ext>
    </p:extLst>
  </p:cSld>
  <p:clrMapOvr>
    <a:masterClrMapping/>
  </p:clrMapOvr>
</p:sld>
</file>

<file path=ppt/theme/theme1.xml><?xml version="1.0" encoding="utf-8"?>
<a:theme xmlns:a="http://schemas.openxmlformats.org/drawingml/2006/main" name="Посылка">
  <a:themeElements>
    <a:clrScheme name="Посылка">
      <a:dk1>
        <a:srgbClr val="000000"/>
      </a:dk1>
      <a:lt1>
        <a:srgbClr val="FFFFFF"/>
      </a:lt1>
      <a:dk2>
        <a:srgbClr val="635D4D"/>
      </a:dk2>
      <a:lt2>
        <a:srgbClr val="D8D6BA"/>
      </a:lt2>
      <a:accent1>
        <a:srgbClr val="9CBEBD"/>
      </a:accent1>
      <a:accent2>
        <a:srgbClr val="D2CB6C"/>
      </a:accent2>
      <a:accent3>
        <a:srgbClr val="9D9A93"/>
      </a:accent3>
      <a:accent4>
        <a:srgbClr val="C89F5D"/>
      </a:accent4>
      <a:accent5>
        <a:srgbClr val="A9A57C"/>
      </a:accent5>
      <a:accent6>
        <a:srgbClr val="95A39D"/>
      </a:accent6>
      <a:hlink>
        <a:srgbClr val="D25814"/>
      </a:hlink>
      <a:folHlink>
        <a:srgbClr val="849A0A"/>
      </a:folHlink>
    </a:clrScheme>
    <a:fontScheme name="Посылка">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осылка">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0BDC4BB7-8AF9-46FD-8C32-AB93AC9C410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TM10001115[[fn=Посылка]]</Template>
  <TotalTime>698</TotalTime>
  <Words>881</Words>
  <Application>Microsoft Office PowerPoint</Application>
  <PresentationFormat>Экран (4:3)</PresentationFormat>
  <Paragraphs>137</Paragraphs>
  <Slides>60</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60</vt:i4>
      </vt:variant>
    </vt:vector>
  </HeadingPairs>
  <TitlesOfParts>
    <vt:vector size="68" baseType="lpstr">
      <vt:lpstr>Arial</vt:lpstr>
      <vt:lpstr>Babuka</vt:lpstr>
      <vt:lpstr>Calibri</vt:lpstr>
      <vt:lpstr>Corbel</vt:lpstr>
      <vt:lpstr>Gill Sans MT</vt:lpstr>
      <vt:lpstr>Sylfaen</vt:lpstr>
      <vt:lpstr>Wingdings 3</vt:lpstr>
      <vt:lpstr>Посылка</vt:lpstr>
      <vt:lpstr>მევენახეობა-მეღვინეობის ისტორია აჭარაში</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ღვინის სატრანზიტო ჭურჭელი ა მ ფ ო რ ე ბ ი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ხელვაჩაურის მუნიციპალიტეტი. სოფ: კაპნისთავის შემთხვევითი მონაპოვრები 2019 წ</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მადლობა ყურადღებისთვის</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მევეხნახეობა-მეღვინეობასთან დაკავშირებული უახლესი  არქეოლოგიური მონაპოვრები</dc:title>
  <dc:creator>Администратор</dc:creator>
  <cp:lastModifiedBy>user</cp:lastModifiedBy>
  <cp:revision>109</cp:revision>
  <dcterms:created xsi:type="dcterms:W3CDTF">2023-10-08T18:51:52Z</dcterms:created>
  <dcterms:modified xsi:type="dcterms:W3CDTF">2024-10-18T08:21:33Z</dcterms:modified>
</cp:coreProperties>
</file>